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37"/>
  </p:notesMasterIdLst>
  <p:handoutMasterIdLst>
    <p:handoutMasterId r:id="rId38"/>
  </p:handoutMasterIdLst>
  <p:sldIdLst>
    <p:sldId id="1367" r:id="rId5"/>
    <p:sldId id="511" r:id="rId6"/>
    <p:sldId id="524" r:id="rId7"/>
    <p:sldId id="1456" r:id="rId8"/>
    <p:sldId id="1457" r:id="rId9"/>
    <p:sldId id="512" r:id="rId10"/>
    <p:sldId id="1376" r:id="rId11"/>
    <p:sldId id="1434" r:id="rId12"/>
    <p:sldId id="1435" r:id="rId13"/>
    <p:sldId id="1436" r:id="rId14"/>
    <p:sldId id="1437" r:id="rId15"/>
    <p:sldId id="1438" r:id="rId16"/>
    <p:sldId id="1460" r:id="rId17"/>
    <p:sldId id="1441" r:id="rId18"/>
    <p:sldId id="1442" r:id="rId19"/>
    <p:sldId id="1463" r:id="rId20"/>
    <p:sldId id="1464" r:id="rId21"/>
    <p:sldId id="1465" r:id="rId22"/>
    <p:sldId id="1471" r:id="rId23"/>
    <p:sldId id="1445" r:id="rId24"/>
    <p:sldId id="1444" r:id="rId25"/>
    <p:sldId id="1446" r:id="rId26"/>
    <p:sldId id="1447" r:id="rId27"/>
    <p:sldId id="1466" r:id="rId28"/>
    <p:sldId id="1468" r:id="rId29"/>
    <p:sldId id="1469" r:id="rId30"/>
    <p:sldId id="1450" r:id="rId31"/>
    <p:sldId id="1462" r:id="rId32"/>
    <p:sldId id="513" r:id="rId33"/>
    <p:sldId id="1454" r:id="rId34"/>
    <p:sldId id="340" r:id="rId35"/>
    <p:sldId id="1472" r:id="rId36"/>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11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na"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592"/>
    <a:srgbClr val="A6A6A6"/>
    <a:srgbClr val="00D0D3"/>
    <a:srgbClr val="12B2B0"/>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7" d="100"/>
          <a:sy n="97" d="100"/>
        </p:scale>
        <p:origin x="106" y="86"/>
      </p:cViewPr>
      <p:guideLst>
        <p:guide orient="horz" pos="2160"/>
        <p:guide pos="411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5877690503438"/>
          <c:y val="0.14757878554957723"/>
          <c:w val="0.81113713871678761"/>
          <c:h val="0.8484596817958510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Sheet1!$B$2:$B$8</c:f>
              <c:numCache>
                <c:formatCode>General</c:formatCode>
                <c:ptCount val="7"/>
                <c:pt idx="0">
                  <c:v>28</c:v>
                </c:pt>
                <c:pt idx="1">
                  <c:v>30</c:v>
                </c:pt>
                <c:pt idx="2">
                  <c:v>32</c:v>
                </c:pt>
                <c:pt idx="3">
                  <c:v>30</c:v>
                </c:pt>
                <c:pt idx="4">
                  <c:v>27</c:v>
                </c:pt>
                <c:pt idx="5">
                  <c:v>29</c:v>
                </c:pt>
                <c:pt idx="6">
                  <c:v>27</c:v>
                </c:pt>
              </c:numCache>
            </c:numRef>
          </c:val>
          <c:extLst>
            <c:ext xmlns:c16="http://schemas.microsoft.com/office/drawing/2014/chart" uri="{C3380CC4-5D6E-409C-BE32-E72D297353CC}">
              <c16:uniqueId val="{00000000-5458-49D5-9D73-52F674C9F9AE}"/>
            </c:ext>
          </c:extLst>
        </c:ser>
        <c:ser>
          <c:idx val="1"/>
          <c:order val="1"/>
          <c:tx>
            <c:strRef>
              <c:f>Sheet1!$C$1</c:f>
              <c:strCache>
                <c:ptCount val="1"/>
                <c:pt idx="0">
                  <c:v>Ne, nežinau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Sheet1!$C$2:$C$8</c:f>
              <c:numCache>
                <c:formatCode>General</c:formatCode>
                <c:ptCount val="7"/>
                <c:pt idx="0">
                  <c:v>72</c:v>
                </c:pt>
                <c:pt idx="1">
                  <c:v>70</c:v>
                </c:pt>
                <c:pt idx="2">
                  <c:v>68</c:v>
                </c:pt>
                <c:pt idx="3">
                  <c:v>70</c:v>
                </c:pt>
                <c:pt idx="4">
                  <c:v>73</c:v>
                </c:pt>
                <c:pt idx="5">
                  <c:v>71</c:v>
                </c:pt>
                <c:pt idx="6">
                  <c:v>73</c:v>
                </c:pt>
              </c:numCache>
            </c:numRef>
          </c:val>
          <c:extLst>
            <c:ext xmlns:c16="http://schemas.microsoft.com/office/drawing/2014/chart" uri="{C3380CC4-5D6E-409C-BE32-E72D297353CC}">
              <c16:uniqueId val="{00000001-5458-49D5-9D73-52F674C9F9AE}"/>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313503"/>
        <c:crosses val="autoZero"/>
        <c:auto val="1"/>
        <c:lblAlgn val="ctr"/>
        <c:lblOffset val="100"/>
        <c:noMultiLvlLbl val="0"/>
      </c:catAx>
      <c:valAx>
        <c:axId val="36313503"/>
        <c:scaling>
          <c:orientation val="minMax"/>
        </c:scaling>
        <c:delete val="1"/>
        <c:axPos val="t"/>
        <c:numFmt formatCode="General"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5881440864672117"/>
          <c:y val="5.3127929803895378E-2"/>
          <c:w val="0.20549314331164639"/>
          <c:h val="0.105571445130315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099040467892762"/>
          <c:y val="2.0558729413016119E-2"/>
          <c:w val="0.56903579945907778"/>
          <c:h val="0.95908164994393719"/>
        </c:manualLayout>
      </c:layout>
      <c:barChart>
        <c:barDir val="bar"/>
        <c:grouping val="clustered"/>
        <c:varyColors val="0"/>
        <c:ser>
          <c:idx val="0"/>
          <c:order val="0"/>
          <c:tx>
            <c:strRef>
              <c:f>Sheet1!$B$1</c:f>
              <c:strCache>
                <c:ptCount val="1"/>
                <c:pt idx="0">
                  <c:v>2025</c:v>
                </c:pt>
              </c:strCache>
            </c:strRef>
          </c:tx>
          <c:spPr>
            <a:solidFill>
              <a:schemeClr val="accent2"/>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05-3389-40A7-B220-4A9F25660C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Telefonu</c:v>
                </c:pt>
                <c:pt idx="1">
                  <c:v>Konsultavausi gyvai</c:v>
                </c:pt>
                <c:pt idx="2">
                  <c:v>Per elektroninės paslaugos portalą</c:v>
                </c:pt>
                <c:pt idx="3">
                  <c:v>El. paštu</c:v>
                </c:pt>
                <c:pt idx="4">
                  <c:v>Socialiniai tinklai / medijos</c:v>
                </c:pt>
                <c:pt idx="5">
                  <c:v>Kita</c:v>
                </c:pt>
              </c:strCache>
            </c:strRef>
          </c:cat>
          <c:val>
            <c:numRef>
              <c:f>Sheet1!$B$2:$B$7</c:f>
              <c:numCache>
                <c:formatCode>General</c:formatCode>
                <c:ptCount val="6"/>
                <c:pt idx="0">
                  <c:v>41</c:v>
                </c:pt>
                <c:pt idx="1">
                  <c:v>35</c:v>
                </c:pt>
                <c:pt idx="2">
                  <c:v>32</c:v>
                </c:pt>
                <c:pt idx="3">
                  <c:v>27</c:v>
                </c:pt>
                <c:pt idx="4">
                  <c:v>5</c:v>
                </c:pt>
                <c:pt idx="5">
                  <c:v>5</c:v>
                </c:pt>
              </c:numCache>
            </c:numRef>
          </c:val>
          <c:extLst>
            <c:ext xmlns:c16="http://schemas.microsoft.com/office/drawing/2014/chart" uri="{C3380CC4-5D6E-409C-BE32-E72D297353CC}">
              <c16:uniqueId val="{00000004-3389-40A7-B220-4A9F25660C8F}"/>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lt-LT"/>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683820538540116"/>
          <c:w val="0.36118392295520751"/>
          <c:h val="0.71560098318765519"/>
        </c:manualLayout>
      </c:layout>
      <c:doughnutChart>
        <c:varyColors val="1"/>
        <c:ser>
          <c:idx val="0"/>
          <c:order val="0"/>
          <c:tx>
            <c:strRef>
              <c:f>Sheet1!$B$1</c:f>
              <c:strCache>
                <c:ptCount val="1"/>
                <c:pt idx="0">
                  <c:v>2025</c:v>
                </c:pt>
              </c:strCache>
            </c:strRef>
          </c:tx>
          <c:dPt>
            <c:idx val="0"/>
            <c:bubble3D val="0"/>
            <c:spPr>
              <a:solidFill>
                <a:schemeClr val="accent1"/>
              </a:solidFill>
              <a:ln>
                <a:noFill/>
              </a:ln>
              <a:effectLst/>
            </c:spPr>
            <c:extLst>
              <c:ext xmlns:c16="http://schemas.microsoft.com/office/drawing/2014/chart" uri="{C3380CC4-5D6E-409C-BE32-E72D297353CC}">
                <c16:uniqueId val="{00000001-3BC4-4E25-B158-427E397A986A}"/>
              </c:ext>
            </c:extLst>
          </c:dPt>
          <c:dPt>
            <c:idx val="1"/>
            <c:bubble3D val="0"/>
            <c:spPr>
              <a:solidFill>
                <a:schemeClr val="accent2"/>
              </a:solidFill>
              <a:ln>
                <a:noFill/>
              </a:ln>
              <a:effectLst/>
            </c:spPr>
            <c:extLst>
              <c:ext xmlns:c16="http://schemas.microsoft.com/office/drawing/2014/chart" uri="{C3380CC4-5D6E-409C-BE32-E72D297353CC}">
                <c16:uniqueId val="{00000003-3BC4-4E25-B158-427E397A986A}"/>
              </c:ext>
            </c:extLst>
          </c:dPt>
          <c:dPt>
            <c:idx val="2"/>
            <c:bubble3D val="0"/>
            <c:spPr>
              <a:solidFill>
                <a:srgbClr val="CCCCCC"/>
              </a:solidFill>
              <a:ln>
                <a:noFill/>
              </a:ln>
              <a:effectLst/>
            </c:spPr>
            <c:extLst>
              <c:ext xmlns:c16="http://schemas.microsoft.com/office/drawing/2014/chart" uri="{C3380CC4-5D6E-409C-BE32-E72D297353CC}">
                <c16:uniqueId val="{00000005-3BC4-4E25-B158-427E397A986A}"/>
              </c:ext>
            </c:extLst>
          </c:dPt>
          <c:dLbls>
            <c:dLbl>
              <c:idx val="0"/>
              <c:layout>
                <c:manualLayout>
                  <c:x val="0.12738145366298773"/>
                  <c:y val="3.3130585885990743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6281933551038411"/>
                      <c:h val="0.17032937196275855"/>
                    </c:manualLayout>
                  </c15:layout>
                  <c15:dlblFieldTable/>
                  <c15:showDataLabelsRange val="1"/>
                </c:ext>
                <c:ext xmlns:c16="http://schemas.microsoft.com/office/drawing/2014/chart" uri="{C3380CC4-5D6E-409C-BE32-E72D297353CC}">
                  <c16:uniqueId val="{00000001-3BC4-4E25-B158-427E397A986A}"/>
                </c:ext>
              </c:extLst>
            </c:dLbl>
            <c:dLbl>
              <c:idx val="1"/>
              <c:layout>
                <c:manualLayout>
                  <c:x val="-3.8584646349048582E-2"/>
                  <c:y val="0.11719487217843277"/>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7677550757091626"/>
                      <c:h val="0.17624991162991324"/>
                    </c:manualLayout>
                  </c15:layout>
                  <c15:dlblFieldTable/>
                  <c15:showDataLabelsRange val="1"/>
                </c:ext>
                <c:ext xmlns:c16="http://schemas.microsoft.com/office/drawing/2014/chart" uri="{C3380CC4-5D6E-409C-BE32-E72D297353CC}">
                  <c16:uniqueId val="{00000003-3BC4-4E25-B158-427E397A986A}"/>
                </c:ext>
              </c:extLst>
            </c:dLbl>
            <c:dLbl>
              <c:idx val="2"/>
              <c:layout>
                <c:manualLayout>
                  <c:x val="-0.14941313617746199"/>
                  <c:y val="6.7204298321019526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2557510224075748"/>
                      <c:h val="0.27413399876435568"/>
                    </c:manualLayout>
                  </c15:layout>
                  <c15:dlblFieldTable/>
                  <c15:showDataLabelsRange val="1"/>
                </c:ext>
                <c:ext xmlns:c16="http://schemas.microsoft.com/office/drawing/2014/chart" uri="{C3380CC4-5D6E-409C-BE32-E72D297353CC}">
                  <c16:uniqueId val="{00000005-3BC4-4E25-B158-427E397A986A}"/>
                </c:ext>
              </c:extLst>
            </c:dLbl>
            <c:spPr>
              <a:noFill/>
              <a:ln>
                <a:noFill/>
              </a:ln>
              <a:effectLst/>
            </c:spPr>
            <c:txPr>
              <a:bodyPr rot="0" spcFirstLastPara="1" vertOverflow="ellipsis" vert="horz" wrap="square" anchor="ctr" anchorCtr="0"/>
              <a:lstStyle/>
              <a:p>
                <a:pPr algn="ctr" rtl="0">
                  <a:defRPr lang="en-US" sz="12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c:v>
                </c:pt>
                <c:pt idx="1">
                  <c:v>Ne</c:v>
                </c:pt>
                <c:pt idx="2">
                  <c:v>Šis klausimas neaktualus</c:v>
                </c:pt>
              </c:strCache>
            </c:strRef>
          </c:cat>
          <c:val>
            <c:numRef>
              <c:f>Sheet1!$B$2:$B$4</c:f>
              <c:numCache>
                <c:formatCode>General</c:formatCode>
                <c:ptCount val="3"/>
                <c:pt idx="0">
                  <c:v>53</c:v>
                </c:pt>
                <c:pt idx="1">
                  <c:v>8</c:v>
                </c:pt>
                <c:pt idx="2">
                  <c:v>39</c:v>
                </c:pt>
              </c:numCache>
            </c:numRef>
          </c:val>
          <c:extLst>
            <c:ext xmlns:c15="http://schemas.microsoft.com/office/drawing/2012/chart" uri="{02D57815-91ED-43cb-92C2-25804820EDAC}">
              <c15:datalabelsRange>
                <c15:f>Sheet1!$A$2:$A$5</c15:f>
                <c15:dlblRangeCache>
                  <c:ptCount val="4"/>
                  <c:pt idx="0">
                    <c:v>Taip</c:v>
                  </c:pt>
                  <c:pt idx="1">
                    <c:v>Ne</c:v>
                  </c:pt>
                  <c:pt idx="2">
                    <c:v>Šis klausimas neaktualus</c:v>
                  </c:pt>
                </c15:dlblRangeCache>
              </c15:datalabelsRange>
            </c:ext>
            <c:ext xmlns:c16="http://schemas.microsoft.com/office/drawing/2014/chart" uri="{C3380CC4-5D6E-409C-BE32-E72D297353CC}">
              <c16:uniqueId val="{00000008-3BC4-4E25-B158-427E397A986A}"/>
            </c:ext>
          </c:extLst>
        </c:ser>
        <c:dLbls>
          <c:showLegendKey val="0"/>
          <c:showVal val="0"/>
          <c:showCatName val="0"/>
          <c:showSerName val="0"/>
          <c:showPercent val="0"/>
          <c:showBubbleSize val="0"/>
          <c:showLeaderLines val="0"/>
        </c:dLbls>
        <c:firstSliceAng val="360"/>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lt-LT"/>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099040467892762"/>
          <c:y val="2.0558729413016119E-2"/>
          <c:w val="0.56903579945907778"/>
          <c:h val="0.95908164994393719"/>
        </c:manualLayout>
      </c:layout>
      <c:barChart>
        <c:barDir val="bar"/>
        <c:grouping val="clustered"/>
        <c:varyColors val="0"/>
        <c:ser>
          <c:idx val="0"/>
          <c:order val="0"/>
          <c:tx>
            <c:strRef>
              <c:f>Sheet1!$B$1</c:f>
              <c:strCache>
                <c:ptCount val="1"/>
                <c:pt idx="0">
                  <c:v>2025</c:v>
                </c:pt>
              </c:strCache>
            </c:strRef>
          </c:tx>
          <c:spPr>
            <a:solidFill>
              <a:schemeClr val="accent2"/>
            </a:solidFill>
            <a:ln>
              <a:noFill/>
            </a:ln>
            <a:effectLst/>
          </c:spPr>
          <c:invertIfNegative val="0"/>
          <c:dPt>
            <c:idx val="2"/>
            <c:invertIfNegative val="0"/>
            <c:bubble3D val="0"/>
            <c:spPr>
              <a:solidFill>
                <a:schemeClr val="accent3"/>
              </a:solidFill>
              <a:ln>
                <a:noFill/>
              </a:ln>
              <a:effectLst/>
            </c:spPr>
            <c:extLst>
              <c:ext xmlns:c16="http://schemas.microsoft.com/office/drawing/2014/chart" uri="{C3380CC4-5D6E-409C-BE32-E72D297353CC}">
                <c16:uniqueId val="{00000003-33EB-480F-B9E9-F1BBAEDEB6FB}"/>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4-33EB-480F-B9E9-F1BBAEDEB6FB}"/>
              </c:ext>
            </c:extLst>
          </c:dPt>
          <c:dLbls>
            <c:dLbl>
              <c:idx val="2"/>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inBase"/>
              <c:showLegendKey val="0"/>
              <c:showVal val="1"/>
              <c:showCatName val="0"/>
              <c:showSerName val="0"/>
              <c:showPercent val="0"/>
              <c:showBubbleSize val="0"/>
              <c:extLst>
                <c:ext xmlns:c15="http://schemas.microsoft.com/office/drawing/2012/chart" uri="{CE6537A1-D6FC-4f65-9D91-7224C49458BB}">
                  <c15:layout>
                    <c:manualLayout>
                      <c:w val="6.2999383418404636E-2"/>
                      <c:h val="0.11405222312833514"/>
                    </c:manualLayout>
                  </c15:layout>
                </c:ext>
                <c:ext xmlns:c16="http://schemas.microsoft.com/office/drawing/2014/chart" uri="{C3380CC4-5D6E-409C-BE32-E72D297353CC}">
                  <c16:uniqueId val="{00000003-33EB-480F-B9E9-F1BBAEDEB6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Taip</c:v>
                </c:pt>
                <c:pt idx="1">
                  <c:v>Ne</c:v>
                </c:pt>
                <c:pt idx="2">
                  <c:v>Kita</c:v>
                </c:pt>
                <c:pt idx="3">
                  <c:v>Šis klausimas neaktualus</c:v>
                </c:pt>
              </c:strCache>
            </c:strRef>
          </c:cat>
          <c:val>
            <c:numRef>
              <c:f>Sheet1!$B$2:$B$5</c:f>
              <c:numCache>
                <c:formatCode>General</c:formatCode>
                <c:ptCount val="4"/>
                <c:pt idx="0">
                  <c:v>54</c:v>
                </c:pt>
                <c:pt idx="1">
                  <c:v>10</c:v>
                </c:pt>
                <c:pt idx="2">
                  <c:v>2</c:v>
                </c:pt>
                <c:pt idx="3">
                  <c:v>34</c:v>
                </c:pt>
              </c:numCache>
            </c:numRef>
          </c:val>
          <c:extLst>
            <c:ext xmlns:c16="http://schemas.microsoft.com/office/drawing/2014/chart" uri="{C3380CC4-5D6E-409C-BE32-E72D297353CC}">
              <c16:uniqueId val="{00000002-33EB-480F-B9E9-F1BBAEDEB6FB}"/>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lt-LT"/>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0452922848379E-2"/>
          <c:y val="1.3108295912191682E-2"/>
          <c:w val="0.97127595405409783"/>
          <c:h val="0.92442984127458516"/>
        </c:manualLayout>
      </c:layout>
      <c:barChart>
        <c:barDir val="bar"/>
        <c:grouping val="stacked"/>
        <c:varyColors val="0"/>
        <c:ser>
          <c:idx val="0"/>
          <c:order val="0"/>
          <c:tx>
            <c:strRef>
              <c:f>Sheet1!$B$1</c:f>
              <c:strCache>
                <c:ptCount val="1"/>
                <c:pt idx="0">
                  <c:v>2025</c:v>
                </c:pt>
              </c:strCache>
            </c:strRef>
          </c:tx>
          <c:spPr>
            <a:solidFill>
              <a:schemeClr val="accent1"/>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08-B74F-4D2A-9AA2-C78376392647}"/>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6A-4B52-A38D-2664373469B0}"/>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4F-4D2A-9AA2-C78376392647}"/>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4F-4D2A-9AA2-C78376392647}"/>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B74F-4D2A-9AA2-C783763926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Sheet1!$B$2:$B$7</c:f>
              <c:numCache>
                <c:formatCode>General</c:formatCode>
                <c:ptCount val="6"/>
                <c:pt idx="0">
                  <c:v>3</c:v>
                </c:pt>
                <c:pt idx="1">
                  <c:v>18</c:v>
                </c:pt>
                <c:pt idx="2">
                  <c:v>24</c:v>
                </c:pt>
                <c:pt idx="3">
                  <c:v>3</c:v>
                </c:pt>
                <c:pt idx="4">
                  <c:v>2</c:v>
                </c:pt>
                <c:pt idx="5">
                  <c:v>50</c:v>
                </c:pt>
              </c:numCache>
            </c:numRef>
          </c:val>
          <c:extLst>
            <c:ext xmlns:c16="http://schemas.microsoft.com/office/drawing/2014/chart" uri="{C3380CC4-5D6E-409C-BE32-E72D297353CC}">
              <c16:uniqueId val="{00000006-BE6A-4B52-A38D-2664373469B0}"/>
            </c:ext>
          </c:extLst>
        </c:ser>
        <c:ser>
          <c:idx val="1"/>
          <c:order val="1"/>
          <c:tx>
            <c:strRef>
              <c:f>Sheet1!$C$1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Sheet1!$C$2:$C$7</c:f>
              <c:numCache>
                <c:formatCode>General</c:formatCode>
                <c:ptCount val="6"/>
                <c:pt idx="0">
                  <c:v>77</c:v>
                </c:pt>
                <c:pt idx="1">
                  <c:v>62</c:v>
                </c:pt>
                <c:pt idx="2">
                  <c:v>56</c:v>
                </c:pt>
                <c:pt idx="3">
                  <c:v>77</c:v>
                </c:pt>
                <c:pt idx="4">
                  <c:v>78</c:v>
                </c:pt>
                <c:pt idx="5">
                  <c:v>30</c:v>
                </c:pt>
              </c:numCache>
            </c:numRef>
          </c:val>
          <c:extLst>
            <c:ext xmlns:c16="http://schemas.microsoft.com/office/drawing/2014/chart" uri="{C3380CC4-5D6E-409C-BE32-E72D297353CC}">
              <c16:uniqueId val="{00000007-BE6A-4B52-A38D-2664373469B0}"/>
            </c:ext>
          </c:extLst>
        </c:ser>
        <c:ser>
          <c:idx val="2"/>
          <c:order val="2"/>
          <c:tx>
            <c:strRef>
              <c:f>Sheet1!$D$1</c:f>
              <c:strCache>
                <c:ptCount val="1"/>
                <c:pt idx="0">
                  <c:v>Visi 2024</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0B-B74F-4D2A-9AA2-C78376392647}"/>
              </c:ext>
            </c:extLst>
          </c:dPt>
          <c:dLbls>
            <c:dLbl>
              <c:idx val="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inBase"/>
              <c:showLegendKey val="0"/>
              <c:showVal val="1"/>
              <c:showCatName val="0"/>
              <c:showSerName val="0"/>
              <c:showPercent val="0"/>
              <c:showBubbleSize val="0"/>
              <c:extLst>
                <c:ext xmlns:c15="http://schemas.microsoft.com/office/drawing/2012/chart" uri="{CE6537A1-D6FC-4f65-9D91-7224C49458BB}">
                  <c15:layout>
                    <c:manualLayout>
                      <c:w val="2.7479122065484838E-2"/>
                      <c:h val="9.6552149256184744E-2"/>
                    </c:manualLayout>
                  </c15:layout>
                </c:ext>
                <c:ext xmlns:c16="http://schemas.microsoft.com/office/drawing/2014/chart" uri="{C3380CC4-5D6E-409C-BE32-E72D297353CC}">
                  <c16:uniqueId val="{00000014-2100-406A-845E-C272C58370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Sheet1!$D$2:$D$7</c:f>
              <c:numCache>
                <c:formatCode>General</c:formatCode>
                <c:ptCount val="6"/>
                <c:pt idx="0">
                  <c:v>2</c:v>
                </c:pt>
                <c:pt idx="1">
                  <c:v>13</c:v>
                </c:pt>
                <c:pt idx="2">
                  <c:v>27</c:v>
                </c:pt>
                <c:pt idx="3">
                  <c:v>6</c:v>
                </c:pt>
                <c:pt idx="4">
                  <c:v>5</c:v>
                </c:pt>
                <c:pt idx="5">
                  <c:v>47</c:v>
                </c:pt>
              </c:numCache>
            </c:numRef>
          </c:val>
          <c:extLst>
            <c:ext xmlns:c16="http://schemas.microsoft.com/office/drawing/2014/chart" uri="{C3380CC4-5D6E-409C-BE32-E72D297353CC}">
              <c16:uniqueId val="{00000008-BE6A-4B52-A38D-2664373469B0}"/>
            </c:ext>
          </c:extLst>
        </c:ser>
        <c:ser>
          <c:idx val="3"/>
          <c:order val="3"/>
          <c:tx>
            <c:strRef>
              <c:f>Sheet1!$E$1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Sheet1!$E$2:$E$7</c:f>
              <c:numCache>
                <c:formatCode>General</c:formatCode>
                <c:ptCount val="6"/>
                <c:pt idx="0">
                  <c:v>78</c:v>
                </c:pt>
                <c:pt idx="1">
                  <c:v>67</c:v>
                </c:pt>
                <c:pt idx="2">
                  <c:v>53</c:v>
                </c:pt>
                <c:pt idx="3">
                  <c:v>74</c:v>
                </c:pt>
                <c:pt idx="4">
                  <c:v>75</c:v>
                </c:pt>
                <c:pt idx="5">
                  <c:v>33</c:v>
                </c:pt>
              </c:numCache>
            </c:numRef>
          </c:val>
          <c:extLst>
            <c:ext xmlns:c16="http://schemas.microsoft.com/office/drawing/2014/chart" uri="{C3380CC4-5D6E-409C-BE32-E72D297353CC}">
              <c16:uniqueId val="{0000000E-21D5-4C7F-8DA8-254EBD4A6F76}"/>
            </c:ext>
          </c:extLst>
        </c:ser>
        <c:ser>
          <c:idx val="4"/>
          <c:order val="4"/>
          <c:tx>
            <c:strRef>
              <c:f>Sheet1!$F$1</c:f>
              <c:strCache>
                <c:ptCount val="1"/>
                <c:pt idx="0">
                  <c:v>2023</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6-E2BA-48A1-85FB-6CD328352B80}"/>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7-3BDE-4AFA-9887-5919CB64F8F5}"/>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9-3BDE-4AFA-9887-5919CB64F8F5}"/>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5-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100-406A-845E-C272C58370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Sheet1!$F$2:$F$7</c:f>
              <c:numCache>
                <c:formatCode>General</c:formatCode>
                <c:ptCount val="6"/>
                <c:pt idx="0">
                  <c:v>5</c:v>
                </c:pt>
                <c:pt idx="1">
                  <c:v>16</c:v>
                </c:pt>
                <c:pt idx="2">
                  <c:v>25</c:v>
                </c:pt>
                <c:pt idx="3">
                  <c:v>5</c:v>
                </c:pt>
                <c:pt idx="4">
                  <c:v>4</c:v>
                </c:pt>
                <c:pt idx="5">
                  <c:v>45</c:v>
                </c:pt>
              </c:numCache>
            </c:numRef>
          </c:val>
          <c:extLst>
            <c:ext xmlns:c16="http://schemas.microsoft.com/office/drawing/2014/chart" uri="{C3380CC4-5D6E-409C-BE32-E72D297353CC}">
              <c16:uniqueId val="{0000000F-21D5-4C7F-8DA8-254EBD4A6F76}"/>
            </c:ext>
          </c:extLst>
        </c:ser>
        <c:ser>
          <c:idx val="5"/>
          <c:order val="5"/>
          <c:tx>
            <c:strRef>
              <c:f>Sheet1!$G$1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Sheet1!$G$2:$G$7</c:f>
              <c:numCache>
                <c:formatCode>General</c:formatCode>
                <c:ptCount val="6"/>
                <c:pt idx="0">
                  <c:v>75</c:v>
                </c:pt>
                <c:pt idx="1">
                  <c:v>64</c:v>
                </c:pt>
                <c:pt idx="2">
                  <c:v>55</c:v>
                </c:pt>
                <c:pt idx="3">
                  <c:v>75</c:v>
                </c:pt>
                <c:pt idx="4">
                  <c:v>76</c:v>
                </c:pt>
                <c:pt idx="5">
                  <c:v>35</c:v>
                </c:pt>
              </c:numCache>
            </c:numRef>
          </c:val>
          <c:extLst>
            <c:ext xmlns:c16="http://schemas.microsoft.com/office/drawing/2014/chart" uri="{C3380CC4-5D6E-409C-BE32-E72D297353CC}">
              <c16:uniqueId val="{00000010-21D5-4C7F-8DA8-254EBD4A6F76}"/>
            </c:ext>
          </c:extLst>
        </c:ser>
        <c:ser>
          <c:idx val="6"/>
          <c:order val="6"/>
          <c:tx>
            <c:strRef>
              <c:f>Sheet1!$H$1</c:f>
              <c:strCache>
                <c:ptCount val="1"/>
                <c:pt idx="0">
                  <c:v>Visi 2022</c:v>
                </c:pt>
              </c:strCache>
            </c:strRef>
          </c:tx>
          <c:spPr>
            <a:solidFill>
              <a:schemeClr val="accent2"/>
            </a:solidFill>
            <a:ln>
              <a:noFill/>
            </a:ln>
            <a:effectLst/>
          </c:spPr>
          <c:invertIfNegative val="0"/>
          <c:dPt>
            <c:idx val="5"/>
            <c:invertIfNegative val="0"/>
            <c:bubble3D val="0"/>
            <c:spPr>
              <a:solidFill>
                <a:schemeClr val="accent4"/>
              </a:solidFill>
              <a:ln w="19050">
                <a:noFill/>
              </a:ln>
              <a:effectLst/>
            </c:spPr>
            <c:extLst>
              <c:ext xmlns:c16="http://schemas.microsoft.com/office/drawing/2014/chart" uri="{C3380CC4-5D6E-409C-BE32-E72D297353CC}">
                <c16:uniqueId val="{0000001B-21D5-4C7F-8DA8-254EBD4A6F76}"/>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100-406A-845E-C272C5837024}"/>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100-406A-845E-C272C5837024}"/>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100-406A-845E-C272C58370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Sheet1!$H$2:$H$7</c:f>
              <c:numCache>
                <c:formatCode>General</c:formatCode>
                <c:ptCount val="6"/>
                <c:pt idx="0">
                  <c:v>2</c:v>
                </c:pt>
                <c:pt idx="1">
                  <c:v>23</c:v>
                </c:pt>
                <c:pt idx="2">
                  <c:v>27</c:v>
                </c:pt>
                <c:pt idx="3">
                  <c:v>4</c:v>
                </c:pt>
                <c:pt idx="4">
                  <c:v>4</c:v>
                </c:pt>
                <c:pt idx="5">
                  <c:v>40</c:v>
                </c:pt>
              </c:numCache>
            </c:numRef>
          </c:val>
          <c:extLst>
            <c:ext xmlns:c16="http://schemas.microsoft.com/office/drawing/2014/chart" uri="{C3380CC4-5D6E-409C-BE32-E72D297353CC}">
              <c16:uniqueId val="{00000011-21D5-4C7F-8DA8-254EBD4A6F76}"/>
            </c:ext>
          </c:extLst>
        </c:ser>
        <c:ser>
          <c:idx val="7"/>
          <c:order val="7"/>
          <c:tx>
            <c:strRef>
              <c:f>Sheet1!$I$1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Sheet1!$I$2:$I$7</c:f>
              <c:numCache>
                <c:formatCode>General</c:formatCode>
                <c:ptCount val="6"/>
                <c:pt idx="0">
                  <c:v>78</c:v>
                </c:pt>
                <c:pt idx="1">
                  <c:v>57</c:v>
                </c:pt>
                <c:pt idx="2">
                  <c:v>53</c:v>
                </c:pt>
                <c:pt idx="3">
                  <c:v>76</c:v>
                </c:pt>
                <c:pt idx="4">
                  <c:v>76</c:v>
                </c:pt>
                <c:pt idx="5">
                  <c:v>40</c:v>
                </c:pt>
              </c:numCache>
            </c:numRef>
          </c:val>
          <c:extLst>
            <c:ext xmlns:c16="http://schemas.microsoft.com/office/drawing/2014/chart" uri="{C3380CC4-5D6E-409C-BE32-E72D297353CC}">
              <c16:uniqueId val="{00000012-21D5-4C7F-8DA8-254EBD4A6F76}"/>
            </c:ext>
          </c:extLst>
        </c:ser>
        <c:ser>
          <c:idx val="8"/>
          <c:order val="8"/>
          <c:tx>
            <c:strRef>
              <c:f>Sheet1!$J$1</c:f>
              <c:strCache>
                <c:ptCount val="1"/>
                <c:pt idx="0">
                  <c:v>Visi (2021)</c:v>
                </c:pt>
              </c:strCache>
            </c:strRef>
          </c:tx>
          <c:spPr>
            <a:solidFill>
              <a:schemeClr val="accent2"/>
            </a:solidFill>
            <a:ln>
              <a:solidFill>
                <a:schemeClr val="accent2"/>
              </a:solidFill>
            </a:ln>
            <a:effectLst/>
          </c:spPr>
          <c:invertIfNegative val="0"/>
          <c:dPt>
            <c:idx val="5"/>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C-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2BA-48A1-85FB-6CD328352B80}"/>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2BA-48A1-85FB-6CD328352B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Sheet1!$J$2:$J$7</c:f>
              <c:numCache>
                <c:formatCode>General</c:formatCode>
                <c:ptCount val="6"/>
                <c:pt idx="0">
                  <c:v>2</c:v>
                </c:pt>
                <c:pt idx="1">
                  <c:v>20</c:v>
                </c:pt>
                <c:pt idx="2">
                  <c:v>33</c:v>
                </c:pt>
                <c:pt idx="3">
                  <c:v>8</c:v>
                </c:pt>
                <c:pt idx="4">
                  <c:v>3</c:v>
                </c:pt>
                <c:pt idx="5">
                  <c:v>34</c:v>
                </c:pt>
              </c:numCache>
            </c:numRef>
          </c:val>
          <c:extLst>
            <c:ext xmlns:c16="http://schemas.microsoft.com/office/drawing/2014/chart" uri="{C3380CC4-5D6E-409C-BE32-E72D297353CC}">
              <c16:uniqueId val="{00000013-21D5-4C7F-8DA8-254EBD4A6F76}"/>
            </c:ext>
          </c:extLst>
        </c:ser>
        <c:ser>
          <c:idx val="9"/>
          <c:order val="9"/>
          <c:tx>
            <c:strRef>
              <c:f>Sheet1!$K$1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Sheet1!$K$2:$K$7</c:f>
              <c:numCache>
                <c:formatCode>General</c:formatCode>
                <c:ptCount val="6"/>
                <c:pt idx="0">
                  <c:v>78</c:v>
                </c:pt>
                <c:pt idx="1">
                  <c:v>60</c:v>
                </c:pt>
                <c:pt idx="2">
                  <c:v>47</c:v>
                </c:pt>
                <c:pt idx="3">
                  <c:v>72</c:v>
                </c:pt>
                <c:pt idx="4">
                  <c:v>77</c:v>
                </c:pt>
                <c:pt idx="5">
                  <c:v>46</c:v>
                </c:pt>
              </c:numCache>
            </c:numRef>
          </c:val>
          <c:extLst>
            <c:ext xmlns:c16="http://schemas.microsoft.com/office/drawing/2014/chart" uri="{C3380CC4-5D6E-409C-BE32-E72D297353CC}">
              <c16:uniqueId val="{00000014-21D5-4C7F-8DA8-254EBD4A6F76}"/>
            </c:ext>
          </c:extLst>
        </c:ser>
        <c:ser>
          <c:idx val="10"/>
          <c:order val="10"/>
          <c:tx>
            <c:strRef>
              <c:f>Sheet1!$L$1</c:f>
              <c:strCache>
                <c:ptCount val="1"/>
                <c:pt idx="0">
                  <c:v>2020</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11-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2BA-48A1-85FB-6CD328352B80}"/>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2BA-48A1-85FB-6CD328352B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Sheet1!$L$2:$L$7</c:f>
              <c:numCache>
                <c:formatCode>General</c:formatCode>
                <c:ptCount val="6"/>
                <c:pt idx="0">
                  <c:v>3</c:v>
                </c:pt>
                <c:pt idx="1">
                  <c:v>22</c:v>
                </c:pt>
                <c:pt idx="2">
                  <c:v>31</c:v>
                </c:pt>
                <c:pt idx="3">
                  <c:v>5</c:v>
                </c:pt>
                <c:pt idx="4">
                  <c:v>3</c:v>
                </c:pt>
                <c:pt idx="5">
                  <c:v>36</c:v>
                </c:pt>
              </c:numCache>
            </c:numRef>
          </c:val>
          <c:extLst>
            <c:ext xmlns:c16="http://schemas.microsoft.com/office/drawing/2014/chart" uri="{C3380CC4-5D6E-409C-BE32-E72D297353CC}">
              <c16:uniqueId val="{00000015-21D5-4C7F-8DA8-254EBD4A6F76}"/>
            </c:ext>
          </c:extLst>
        </c:ser>
        <c:ser>
          <c:idx val="11"/>
          <c:order val="11"/>
          <c:tx>
            <c:strRef>
              <c:f>Sheet1!$M$1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Sheet1!$M$2:$M$7</c:f>
              <c:numCache>
                <c:formatCode>General</c:formatCode>
                <c:ptCount val="6"/>
                <c:pt idx="0">
                  <c:v>77</c:v>
                </c:pt>
                <c:pt idx="1">
                  <c:v>58</c:v>
                </c:pt>
                <c:pt idx="2">
                  <c:v>49</c:v>
                </c:pt>
                <c:pt idx="3">
                  <c:v>75</c:v>
                </c:pt>
                <c:pt idx="4">
                  <c:v>77</c:v>
                </c:pt>
                <c:pt idx="5">
                  <c:v>44</c:v>
                </c:pt>
              </c:numCache>
            </c:numRef>
          </c:val>
          <c:extLst>
            <c:ext xmlns:c16="http://schemas.microsoft.com/office/drawing/2014/chart" uri="{C3380CC4-5D6E-409C-BE32-E72D297353CC}">
              <c16:uniqueId val="{00000000-7AF0-472D-81F2-2DC6C4A39F9B}"/>
            </c:ext>
          </c:extLst>
        </c:ser>
        <c:ser>
          <c:idx val="12"/>
          <c:order val="12"/>
          <c:tx>
            <c:strRef>
              <c:f>Sheet1!$N$1</c:f>
              <c:strCache>
                <c:ptCount val="1"/>
                <c:pt idx="0">
                  <c:v>2019</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13-3BDE-4AFA-9887-5919CB64F8F5}"/>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100-406A-845E-C272C5837024}"/>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100-406A-845E-C272C58370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Sheet1!$N$2:$N$7</c:f>
              <c:numCache>
                <c:formatCode>General</c:formatCode>
                <c:ptCount val="6"/>
                <c:pt idx="0">
                  <c:v>2</c:v>
                </c:pt>
                <c:pt idx="1">
                  <c:v>19</c:v>
                </c:pt>
                <c:pt idx="2">
                  <c:v>33</c:v>
                </c:pt>
                <c:pt idx="3">
                  <c:v>5</c:v>
                </c:pt>
                <c:pt idx="4">
                  <c:v>2</c:v>
                </c:pt>
                <c:pt idx="5">
                  <c:v>39</c:v>
                </c:pt>
              </c:numCache>
            </c:numRef>
          </c:val>
          <c:extLst>
            <c:ext xmlns:c16="http://schemas.microsoft.com/office/drawing/2014/chart" uri="{C3380CC4-5D6E-409C-BE32-E72D297353CC}">
              <c16:uniqueId val="{00000001-7AF0-472D-81F2-2DC6C4A39F9B}"/>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8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849208030281198"/>
          <c:y val="1.1918079325626439E-2"/>
          <c:w val="0.59148197892972043"/>
          <c:h val="0.92562034040627716"/>
        </c:manualLayout>
      </c:layout>
      <c:barChart>
        <c:barDir val="bar"/>
        <c:grouping val="stacked"/>
        <c:varyColors val="0"/>
        <c:ser>
          <c:idx val="0"/>
          <c:order val="0"/>
          <c:tx>
            <c:strRef>
              <c:f>Sheet1!$B$1</c:f>
              <c:strCache>
                <c:ptCount val="1"/>
                <c:pt idx="0">
                  <c:v>2025</c:v>
                </c:pt>
              </c:strCache>
            </c:strRef>
          </c:tx>
          <c:spPr>
            <a:solidFill>
              <a:schemeClr val="accent1"/>
            </a:solidFill>
            <a:ln>
              <a:noFill/>
            </a:ln>
            <a:effectLst/>
          </c:spPr>
          <c:invertIfNegative val="0"/>
          <c:dPt>
            <c:idx val="7"/>
            <c:invertIfNegative val="0"/>
            <c:bubble3D val="0"/>
            <c:spPr>
              <a:solidFill>
                <a:schemeClr val="accent3"/>
              </a:solidFill>
              <a:ln>
                <a:noFill/>
              </a:ln>
              <a:effectLst/>
            </c:spPr>
            <c:extLst>
              <c:ext xmlns:c16="http://schemas.microsoft.com/office/drawing/2014/chart" uri="{C3380CC4-5D6E-409C-BE32-E72D297353CC}">
                <c16:uniqueId val="{00000009-D780-4EA6-A33A-2028E8A957B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2-D780-4EA6-A33A-2028E8A957BD}"/>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3-D780-4EA6-A33A-2028E8A957BD}"/>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4-D780-4EA6-A33A-2028E8A957BD}"/>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5-D780-4EA6-A33A-2028E8A957BD}"/>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6-D780-4EA6-A33A-2028E8A957BD}"/>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7-D780-4EA6-A33A-2028E8A957BD}"/>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8-D780-4EA6-A33A-2028E8A957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Sheet1!$B$2:$B$9</c:f>
              <c:numCache>
                <c:formatCode>General</c:formatCode>
                <c:ptCount val="8"/>
                <c:pt idx="0">
                  <c:v>25</c:v>
                </c:pt>
                <c:pt idx="1">
                  <c:v>20</c:v>
                </c:pt>
                <c:pt idx="2">
                  <c:v>11</c:v>
                </c:pt>
                <c:pt idx="3">
                  <c:v>11</c:v>
                </c:pt>
                <c:pt idx="4">
                  <c:v>11</c:v>
                </c:pt>
                <c:pt idx="5">
                  <c:v>9</c:v>
                </c:pt>
                <c:pt idx="6">
                  <c:v>6</c:v>
                </c:pt>
                <c:pt idx="7">
                  <c:v>30</c:v>
                </c:pt>
              </c:numCache>
            </c:numRef>
          </c:val>
          <c:extLst>
            <c:ext xmlns:c16="http://schemas.microsoft.com/office/drawing/2014/chart" uri="{C3380CC4-5D6E-409C-BE32-E72D297353CC}">
              <c16:uniqueId val="{00000000-CA0D-486F-9627-AC6E279FDA40}"/>
            </c:ext>
          </c:extLst>
        </c:ser>
        <c:ser>
          <c:idx val="1"/>
          <c:order val="1"/>
          <c:tx>
            <c:strRef>
              <c:f>Sheet1!$C$1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Sheet1!$C$2:$C$9</c:f>
              <c:numCache>
                <c:formatCode>General</c:formatCode>
                <c:ptCount val="8"/>
                <c:pt idx="0">
                  <c:v>25</c:v>
                </c:pt>
                <c:pt idx="1">
                  <c:v>30</c:v>
                </c:pt>
                <c:pt idx="2">
                  <c:v>39</c:v>
                </c:pt>
                <c:pt idx="3">
                  <c:v>39</c:v>
                </c:pt>
                <c:pt idx="4">
                  <c:v>39</c:v>
                </c:pt>
                <c:pt idx="5">
                  <c:v>41</c:v>
                </c:pt>
                <c:pt idx="6">
                  <c:v>44</c:v>
                </c:pt>
                <c:pt idx="7">
                  <c:v>20</c:v>
                </c:pt>
              </c:numCache>
            </c:numRef>
          </c:val>
          <c:extLst>
            <c:ext xmlns:c16="http://schemas.microsoft.com/office/drawing/2014/chart" uri="{C3380CC4-5D6E-409C-BE32-E72D297353CC}">
              <c16:uniqueId val="{00000001-CA0D-486F-9627-AC6E279FDA40}"/>
            </c:ext>
          </c:extLst>
        </c:ser>
        <c:ser>
          <c:idx val="2"/>
          <c:order val="2"/>
          <c:tx>
            <c:strRef>
              <c:f>Sheet1!$D$1</c:f>
              <c:strCache>
                <c:ptCount val="1"/>
                <c:pt idx="0">
                  <c:v>2024</c:v>
                </c:pt>
              </c:strCache>
            </c:strRef>
          </c:tx>
          <c:spPr>
            <a:solidFill>
              <a:schemeClr val="accent2"/>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E-CA0D-486F-9627-AC6E279FDA4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Sheet1!$D$2:$D$9</c:f>
              <c:numCache>
                <c:formatCode>General</c:formatCode>
                <c:ptCount val="8"/>
                <c:pt idx="0">
                  <c:v>27</c:v>
                </c:pt>
                <c:pt idx="1">
                  <c:v>19</c:v>
                </c:pt>
                <c:pt idx="2">
                  <c:v>11</c:v>
                </c:pt>
                <c:pt idx="3">
                  <c:v>10</c:v>
                </c:pt>
                <c:pt idx="4">
                  <c:v>8</c:v>
                </c:pt>
                <c:pt idx="5">
                  <c:v>9</c:v>
                </c:pt>
                <c:pt idx="6">
                  <c:v>6</c:v>
                </c:pt>
                <c:pt idx="7">
                  <c:v>31</c:v>
                </c:pt>
              </c:numCache>
            </c:numRef>
          </c:val>
          <c:extLst>
            <c:ext xmlns:c16="http://schemas.microsoft.com/office/drawing/2014/chart" uri="{C3380CC4-5D6E-409C-BE32-E72D297353CC}">
              <c16:uniqueId val="{00000002-CA0D-486F-9627-AC6E279FDA40}"/>
            </c:ext>
          </c:extLst>
        </c:ser>
        <c:ser>
          <c:idx val="3"/>
          <c:order val="3"/>
          <c:tx>
            <c:strRef>
              <c:f>Sheet1!$E$1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Sheet1!$E$2:$E$9</c:f>
              <c:numCache>
                <c:formatCode>General</c:formatCode>
                <c:ptCount val="8"/>
                <c:pt idx="0">
                  <c:v>23</c:v>
                </c:pt>
                <c:pt idx="1">
                  <c:v>31</c:v>
                </c:pt>
                <c:pt idx="2">
                  <c:v>39</c:v>
                </c:pt>
                <c:pt idx="3">
                  <c:v>40</c:v>
                </c:pt>
                <c:pt idx="4">
                  <c:v>42</c:v>
                </c:pt>
                <c:pt idx="5">
                  <c:v>41</c:v>
                </c:pt>
                <c:pt idx="6">
                  <c:v>44</c:v>
                </c:pt>
                <c:pt idx="7">
                  <c:v>19</c:v>
                </c:pt>
              </c:numCache>
            </c:numRef>
          </c:val>
          <c:extLst>
            <c:ext xmlns:c16="http://schemas.microsoft.com/office/drawing/2014/chart" uri="{C3380CC4-5D6E-409C-BE32-E72D297353CC}">
              <c16:uniqueId val="{00000003-CA0D-486F-9627-AC6E279FDA40}"/>
            </c:ext>
          </c:extLst>
        </c:ser>
        <c:ser>
          <c:idx val="4"/>
          <c:order val="4"/>
          <c:tx>
            <c:strRef>
              <c:f>Sheet1!$F$1</c:f>
              <c:strCache>
                <c:ptCount val="1"/>
                <c:pt idx="0">
                  <c:v>2023</c:v>
                </c:pt>
              </c:strCache>
            </c:strRef>
          </c:tx>
          <c:spPr>
            <a:solidFill>
              <a:schemeClr val="accent2"/>
            </a:solidFill>
            <a:ln>
              <a:solidFill>
                <a:schemeClr val="accent2"/>
              </a:solid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7-9740-4BD5-B722-049AA8A605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Sheet1!$F$2:$F$9</c:f>
              <c:numCache>
                <c:formatCode>General</c:formatCode>
                <c:ptCount val="8"/>
                <c:pt idx="0">
                  <c:v>32</c:v>
                </c:pt>
                <c:pt idx="1">
                  <c:v>25</c:v>
                </c:pt>
                <c:pt idx="2">
                  <c:v>11</c:v>
                </c:pt>
                <c:pt idx="3">
                  <c:v>10</c:v>
                </c:pt>
                <c:pt idx="4">
                  <c:v>11</c:v>
                </c:pt>
                <c:pt idx="5">
                  <c:v>13</c:v>
                </c:pt>
                <c:pt idx="6">
                  <c:v>7</c:v>
                </c:pt>
                <c:pt idx="7">
                  <c:v>23</c:v>
                </c:pt>
              </c:numCache>
            </c:numRef>
          </c:val>
          <c:extLst>
            <c:ext xmlns:c16="http://schemas.microsoft.com/office/drawing/2014/chart" uri="{C3380CC4-5D6E-409C-BE32-E72D297353CC}">
              <c16:uniqueId val="{00000004-CA0D-486F-9627-AC6E279FDA40}"/>
            </c:ext>
          </c:extLst>
        </c:ser>
        <c:ser>
          <c:idx val="5"/>
          <c:order val="5"/>
          <c:tx>
            <c:strRef>
              <c:f>Sheet1!$G$1</c:f>
              <c:strCache>
                <c:ptCount val="1"/>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Sheet1!$G$2:$G$9</c:f>
              <c:numCache>
                <c:formatCode>General</c:formatCode>
                <c:ptCount val="8"/>
                <c:pt idx="0">
                  <c:v>18</c:v>
                </c:pt>
                <c:pt idx="1">
                  <c:v>25</c:v>
                </c:pt>
                <c:pt idx="2">
                  <c:v>39</c:v>
                </c:pt>
                <c:pt idx="3">
                  <c:v>40</c:v>
                </c:pt>
                <c:pt idx="4">
                  <c:v>39</c:v>
                </c:pt>
                <c:pt idx="5">
                  <c:v>37</c:v>
                </c:pt>
                <c:pt idx="6">
                  <c:v>43</c:v>
                </c:pt>
                <c:pt idx="7">
                  <c:v>27</c:v>
                </c:pt>
              </c:numCache>
            </c:numRef>
          </c:val>
          <c:extLst>
            <c:ext xmlns:c16="http://schemas.microsoft.com/office/drawing/2014/chart" uri="{C3380CC4-5D6E-409C-BE32-E72D297353CC}">
              <c16:uniqueId val="{00000005-CA0D-486F-9627-AC6E279FDA40}"/>
            </c:ext>
          </c:extLst>
        </c:ser>
        <c:ser>
          <c:idx val="6"/>
          <c:order val="6"/>
          <c:tx>
            <c:strRef>
              <c:f>Sheet1!$H$1</c:f>
              <c:strCache>
                <c:ptCount val="1"/>
                <c:pt idx="0">
                  <c:v>2022</c:v>
                </c:pt>
              </c:strCache>
            </c:strRef>
          </c:tx>
          <c:spPr>
            <a:solidFill>
              <a:schemeClr val="accent2"/>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A-D780-4EA6-A33A-2028E8A957B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D40B-4BC5-A387-77D5C30BE2E7}"/>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D40B-4BC5-A387-77D5C30BE2E7}"/>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D40B-4BC5-A387-77D5C30BE2E7}"/>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D40B-4BC5-A387-77D5C30BE2E7}"/>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D40B-4BC5-A387-77D5C30BE2E7}"/>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D-D40B-4BC5-A387-77D5C30BE2E7}"/>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D40B-4BC5-A387-77D5C30BE2E7}"/>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D780-4EA6-A33A-2028E8A957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Sheet1!$H$2:$H$9</c:f>
              <c:numCache>
                <c:formatCode>General</c:formatCode>
                <c:ptCount val="8"/>
                <c:pt idx="0">
                  <c:v>29</c:v>
                </c:pt>
                <c:pt idx="1">
                  <c:v>24</c:v>
                </c:pt>
                <c:pt idx="2">
                  <c:v>13</c:v>
                </c:pt>
                <c:pt idx="3">
                  <c:v>11</c:v>
                </c:pt>
                <c:pt idx="4">
                  <c:v>14</c:v>
                </c:pt>
                <c:pt idx="5">
                  <c:v>12</c:v>
                </c:pt>
                <c:pt idx="6">
                  <c:v>7</c:v>
                </c:pt>
                <c:pt idx="7">
                  <c:v>20</c:v>
                </c:pt>
              </c:numCache>
            </c:numRef>
          </c:val>
          <c:extLst>
            <c:ext xmlns:c16="http://schemas.microsoft.com/office/drawing/2014/chart" uri="{C3380CC4-5D6E-409C-BE32-E72D297353CC}">
              <c16:uniqueId val="{00000006-CA0D-486F-9627-AC6E279FDA40}"/>
            </c:ext>
          </c:extLst>
        </c:ser>
        <c:ser>
          <c:idx val="7"/>
          <c:order val="7"/>
          <c:tx>
            <c:strRef>
              <c:f>Sheet1!$I$1</c:f>
              <c:strCache>
                <c:ptCount val="1"/>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Sheet1!$I$2:$I$9</c:f>
              <c:numCache>
                <c:formatCode>General</c:formatCode>
                <c:ptCount val="8"/>
                <c:pt idx="0">
                  <c:v>21</c:v>
                </c:pt>
                <c:pt idx="1">
                  <c:v>26</c:v>
                </c:pt>
                <c:pt idx="2">
                  <c:v>37</c:v>
                </c:pt>
                <c:pt idx="3">
                  <c:v>39</c:v>
                </c:pt>
                <c:pt idx="4">
                  <c:v>36</c:v>
                </c:pt>
                <c:pt idx="5">
                  <c:v>38</c:v>
                </c:pt>
                <c:pt idx="6">
                  <c:v>43</c:v>
                </c:pt>
                <c:pt idx="7">
                  <c:v>30</c:v>
                </c:pt>
              </c:numCache>
            </c:numRef>
          </c:val>
          <c:extLst>
            <c:ext xmlns:c16="http://schemas.microsoft.com/office/drawing/2014/chart" uri="{C3380CC4-5D6E-409C-BE32-E72D297353CC}">
              <c16:uniqueId val="{00000000-5EF0-47F4-8D9B-1DF2AFC50E84}"/>
            </c:ext>
          </c:extLst>
        </c:ser>
        <c:ser>
          <c:idx val="8"/>
          <c:order val="8"/>
          <c:tx>
            <c:strRef>
              <c:f>Sheet1!$J$1</c:f>
              <c:strCache>
                <c:ptCount val="1"/>
                <c:pt idx="0">
                  <c:v>2021</c:v>
                </c:pt>
              </c:strCache>
            </c:strRef>
          </c:tx>
          <c:spPr>
            <a:solidFill>
              <a:schemeClr val="accent2"/>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B-D780-4EA6-A33A-2028E8A957B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D029-4468-8EE1-6F1B1A5431D5}"/>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D029-4468-8EE1-6F1B1A5431D5}"/>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D029-4468-8EE1-6F1B1A5431D5}"/>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D-D029-4468-8EE1-6F1B1A5431D5}"/>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D029-4468-8EE1-6F1B1A5431D5}"/>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F-D029-4468-8EE1-6F1B1A5431D5}"/>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0-D029-4468-8EE1-6F1B1A5431D5}"/>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D780-4EA6-A33A-2028E8A957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Sheet1!$J$2:$J$9</c:f>
              <c:numCache>
                <c:formatCode>General</c:formatCode>
                <c:ptCount val="8"/>
                <c:pt idx="0">
                  <c:v>29</c:v>
                </c:pt>
                <c:pt idx="1">
                  <c:v>23</c:v>
                </c:pt>
                <c:pt idx="2">
                  <c:v>11</c:v>
                </c:pt>
                <c:pt idx="3">
                  <c:v>10</c:v>
                </c:pt>
                <c:pt idx="4">
                  <c:v>13</c:v>
                </c:pt>
                <c:pt idx="5">
                  <c:v>11</c:v>
                </c:pt>
                <c:pt idx="6">
                  <c:v>5</c:v>
                </c:pt>
                <c:pt idx="7">
                  <c:v>16</c:v>
                </c:pt>
              </c:numCache>
            </c:numRef>
          </c:val>
          <c:extLst>
            <c:ext xmlns:c16="http://schemas.microsoft.com/office/drawing/2014/chart" uri="{C3380CC4-5D6E-409C-BE32-E72D297353CC}">
              <c16:uniqueId val="{00000001-5EF0-47F4-8D9B-1DF2AFC50E84}"/>
            </c:ext>
          </c:extLst>
        </c:ser>
        <c:ser>
          <c:idx val="9"/>
          <c:order val="9"/>
          <c:tx>
            <c:strRef>
              <c:f>Sheet1!$K$1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Sheet1!$K$2:$K$9</c:f>
              <c:numCache>
                <c:formatCode>General</c:formatCode>
                <c:ptCount val="8"/>
                <c:pt idx="0">
                  <c:v>21</c:v>
                </c:pt>
                <c:pt idx="1">
                  <c:v>27</c:v>
                </c:pt>
                <c:pt idx="2">
                  <c:v>39</c:v>
                </c:pt>
                <c:pt idx="3">
                  <c:v>40</c:v>
                </c:pt>
                <c:pt idx="4">
                  <c:v>37</c:v>
                </c:pt>
                <c:pt idx="5">
                  <c:v>39</c:v>
                </c:pt>
                <c:pt idx="6">
                  <c:v>45</c:v>
                </c:pt>
                <c:pt idx="7">
                  <c:v>34</c:v>
                </c:pt>
              </c:numCache>
            </c:numRef>
          </c:val>
          <c:extLst>
            <c:ext xmlns:c16="http://schemas.microsoft.com/office/drawing/2014/chart" uri="{C3380CC4-5D6E-409C-BE32-E72D297353CC}">
              <c16:uniqueId val="{00000000-D780-4EA6-A33A-2028E8A957BD}"/>
            </c:ext>
          </c:extLst>
        </c:ser>
        <c:ser>
          <c:idx val="10"/>
          <c:order val="10"/>
          <c:tx>
            <c:strRef>
              <c:f>Sheet1!$L$1</c:f>
              <c:strCache>
                <c:ptCount val="1"/>
                <c:pt idx="0">
                  <c:v>2020</c:v>
                </c:pt>
              </c:strCache>
            </c:strRef>
          </c:tx>
          <c:spPr>
            <a:solidFill>
              <a:srgbClr val="1AB1AF"/>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C-D780-4EA6-A33A-2028E8A957B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Sheet1!$L$2:$L$9</c:f>
              <c:numCache>
                <c:formatCode>General</c:formatCode>
                <c:ptCount val="8"/>
                <c:pt idx="0">
                  <c:v>31</c:v>
                </c:pt>
                <c:pt idx="1">
                  <c:v>20</c:v>
                </c:pt>
                <c:pt idx="2">
                  <c:v>12</c:v>
                </c:pt>
                <c:pt idx="3">
                  <c:v>14</c:v>
                </c:pt>
                <c:pt idx="4">
                  <c:v>12</c:v>
                </c:pt>
                <c:pt idx="5">
                  <c:v>10</c:v>
                </c:pt>
                <c:pt idx="6">
                  <c:v>6</c:v>
                </c:pt>
                <c:pt idx="7">
                  <c:v>25</c:v>
                </c:pt>
              </c:numCache>
            </c:numRef>
          </c:val>
          <c:extLst>
            <c:ext xmlns:c16="http://schemas.microsoft.com/office/drawing/2014/chart" uri="{C3380CC4-5D6E-409C-BE32-E72D297353CC}">
              <c16:uniqueId val="{00000001-D780-4EA6-A33A-2028E8A957BD}"/>
            </c:ext>
          </c:extLst>
        </c:ser>
        <c:ser>
          <c:idx val="11"/>
          <c:order val="11"/>
          <c:tx>
            <c:strRef>
              <c:f>Sheet1!$M$1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Sheet1!$M$2:$M$9</c:f>
              <c:numCache>
                <c:formatCode>General</c:formatCode>
                <c:ptCount val="8"/>
                <c:pt idx="0">
                  <c:v>19</c:v>
                </c:pt>
                <c:pt idx="1">
                  <c:v>30</c:v>
                </c:pt>
                <c:pt idx="2">
                  <c:v>38</c:v>
                </c:pt>
                <c:pt idx="3">
                  <c:v>36</c:v>
                </c:pt>
                <c:pt idx="4">
                  <c:v>38</c:v>
                </c:pt>
                <c:pt idx="5">
                  <c:v>40</c:v>
                </c:pt>
                <c:pt idx="6">
                  <c:v>44</c:v>
                </c:pt>
                <c:pt idx="7">
                  <c:v>25</c:v>
                </c:pt>
              </c:numCache>
            </c:numRef>
          </c:val>
          <c:extLst>
            <c:ext xmlns:c16="http://schemas.microsoft.com/office/drawing/2014/chart" uri="{C3380CC4-5D6E-409C-BE32-E72D297353CC}">
              <c16:uniqueId val="{0000000C-EF94-4C01-BC69-495EB138C5DB}"/>
            </c:ext>
          </c:extLst>
        </c:ser>
        <c:ser>
          <c:idx val="12"/>
          <c:order val="12"/>
          <c:tx>
            <c:strRef>
              <c:f>Sheet1!$N$1</c:f>
              <c:strCache>
                <c:ptCount val="1"/>
                <c:pt idx="0">
                  <c:v>2019</c:v>
                </c:pt>
              </c:strCache>
            </c:strRef>
          </c:tx>
          <c:spPr>
            <a:solidFill>
              <a:schemeClr val="accent2"/>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14-D029-4468-8EE1-6F1B1A5431D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Sheet1!$N$2:$N$9</c:f>
              <c:numCache>
                <c:formatCode>General</c:formatCode>
                <c:ptCount val="8"/>
                <c:pt idx="0">
                  <c:v>29</c:v>
                </c:pt>
                <c:pt idx="1">
                  <c:v>22</c:v>
                </c:pt>
                <c:pt idx="2">
                  <c:v>14</c:v>
                </c:pt>
                <c:pt idx="3">
                  <c:v>15</c:v>
                </c:pt>
                <c:pt idx="4">
                  <c:v>14</c:v>
                </c:pt>
                <c:pt idx="5">
                  <c:v>11</c:v>
                </c:pt>
                <c:pt idx="6">
                  <c:v>6</c:v>
                </c:pt>
                <c:pt idx="7">
                  <c:v>23</c:v>
                </c:pt>
              </c:numCache>
            </c:numRef>
          </c:val>
          <c:extLst>
            <c:ext xmlns:c16="http://schemas.microsoft.com/office/drawing/2014/chart" uri="{C3380CC4-5D6E-409C-BE32-E72D297353CC}">
              <c16:uniqueId val="{0000000D-EF94-4C01-BC69-495EB138C5DB}"/>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193350271291105"/>
          <c:y val="0"/>
          <c:w val="0.60806649728708895"/>
          <c:h val="0.94622354801342912"/>
        </c:manualLayout>
      </c:layout>
      <c:barChart>
        <c:barDir val="bar"/>
        <c:grouping val="stacked"/>
        <c:varyColors val="0"/>
        <c:ser>
          <c:idx val="0"/>
          <c:order val="0"/>
          <c:tx>
            <c:strRef>
              <c:f>Sheet1!$B$1</c:f>
              <c:strCache>
                <c:ptCount val="1"/>
                <c:pt idx="0">
                  <c:v>2025</c:v>
                </c:pt>
              </c:strCache>
            </c:strRef>
          </c:tx>
          <c:spPr>
            <a:solidFill>
              <a:schemeClr val="accent1"/>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0-1B97-4524-A5FE-547003FA5445}"/>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3.8809936421777762E-2"/>
                      <c:h val="9.3700983117794248E-2"/>
                    </c:manualLayout>
                  </c15:layout>
                </c:ext>
                <c:ext xmlns:c16="http://schemas.microsoft.com/office/drawing/2014/chart" uri="{C3380CC4-5D6E-409C-BE32-E72D297353CC}">
                  <c16:uniqueId val="{00000002-F322-4B92-90C9-BF22F2709500}"/>
                </c:ext>
              </c:extLst>
            </c:dLbl>
            <c:dLbl>
              <c:idx val="6"/>
              <c:dLblPos val="ctr"/>
              <c:showLegendKey val="0"/>
              <c:showVal val="1"/>
              <c:showCatName val="0"/>
              <c:showSerName val="0"/>
              <c:showPercent val="0"/>
              <c:showBubbleSize val="0"/>
              <c:extLst>
                <c:ext xmlns:c15="http://schemas.microsoft.com/office/drawing/2012/chart" uri="{CE6537A1-D6FC-4f65-9D91-7224C49458BB}">
                  <c15:layout>
                    <c:manualLayout>
                      <c:w val="3.1047949137422211E-2"/>
                      <c:h val="7.8681060427500935E-2"/>
                    </c:manualLayout>
                  </c15:layout>
                </c:ext>
                <c:ext xmlns:c16="http://schemas.microsoft.com/office/drawing/2014/chart" uri="{C3380CC4-5D6E-409C-BE32-E72D297353CC}">
                  <c16:uniqueId val="{00000000-40BC-4298-BD55-A0257F06D3B7}"/>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1B97-4524-A5FE-547003FA544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Sheet1!$B$2:$B$9</c:f>
              <c:numCache>
                <c:formatCode>General</c:formatCode>
                <c:ptCount val="8"/>
                <c:pt idx="0">
                  <c:v>25</c:v>
                </c:pt>
                <c:pt idx="1">
                  <c:v>20</c:v>
                </c:pt>
                <c:pt idx="2">
                  <c:v>11</c:v>
                </c:pt>
                <c:pt idx="3">
                  <c:v>11</c:v>
                </c:pt>
                <c:pt idx="4">
                  <c:v>11</c:v>
                </c:pt>
                <c:pt idx="5">
                  <c:v>9</c:v>
                </c:pt>
                <c:pt idx="6">
                  <c:v>6</c:v>
                </c:pt>
                <c:pt idx="7">
                  <c:v>30</c:v>
                </c:pt>
              </c:numCache>
            </c:numRef>
          </c:val>
          <c:extLst>
            <c:ext xmlns:c16="http://schemas.microsoft.com/office/drawing/2014/chart" uri="{C3380CC4-5D6E-409C-BE32-E72D297353CC}">
              <c16:uniqueId val="{00000001-40BC-4298-BD55-A0257F06D3B7}"/>
            </c:ext>
          </c:extLst>
        </c:ser>
        <c:ser>
          <c:idx val="1"/>
          <c:order val="1"/>
          <c:tx>
            <c:strRef>
              <c:f>Sheet1!$C$1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Sheet1!$C$2:$C$9</c:f>
              <c:numCache>
                <c:formatCode>General</c:formatCode>
                <c:ptCount val="8"/>
                <c:pt idx="0">
                  <c:v>75</c:v>
                </c:pt>
                <c:pt idx="1">
                  <c:v>80</c:v>
                </c:pt>
                <c:pt idx="2">
                  <c:v>89</c:v>
                </c:pt>
                <c:pt idx="3">
                  <c:v>89</c:v>
                </c:pt>
                <c:pt idx="4">
                  <c:v>89</c:v>
                </c:pt>
                <c:pt idx="5">
                  <c:v>91</c:v>
                </c:pt>
                <c:pt idx="6">
                  <c:v>94</c:v>
                </c:pt>
                <c:pt idx="7">
                  <c:v>70</c:v>
                </c:pt>
              </c:numCache>
            </c:numRef>
          </c:val>
          <c:extLst>
            <c:ext xmlns:c16="http://schemas.microsoft.com/office/drawing/2014/chart" uri="{C3380CC4-5D6E-409C-BE32-E72D297353CC}">
              <c16:uniqueId val="{00000002-40BC-4298-BD55-A0257F06D3B7}"/>
            </c:ext>
          </c:extLst>
        </c:ser>
        <c:ser>
          <c:idx val="2"/>
          <c:order val="2"/>
          <c:tx>
            <c:strRef>
              <c:f>Sheet1!$D$1</c:f>
              <c:strCache>
                <c:ptCount val="1"/>
                <c:pt idx="0">
                  <c:v>Labai gerai / Gerai</c:v>
                </c:pt>
              </c:strCache>
            </c:strRef>
          </c:tx>
          <c:spPr>
            <a:solidFill>
              <a:schemeClr val="accent3"/>
            </a:solidFill>
            <a:ln>
              <a:noFill/>
            </a:ln>
            <a:effectLst/>
          </c:spPr>
          <c:invertIfNegative val="0"/>
          <c:dPt>
            <c:idx val="2"/>
            <c:invertIfNegative val="0"/>
            <c:bubble3D val="0"/>
            <c:spPr>
              <a:solidFill>
                <a:schemeClr val="accent3"/>
              </a:solidFill>
              <a:ln w="19050">
                <a:noFill/>
              </a:ln>
              <a:effectLst/>
            </c:spPr>
            <c:extLst>
              <c:ext xmlns:c16="http://schemas.microsoft.com/office/drawing/2014/chart" uri="{C3380CC4-5D6E-409C-BE32-E72D297353CC}">
                <c16:uniqueId val="{00000003-9BD9-43B9-A6B1-D725EF09531E}"/>
              </c:ext>
            </c:extLst>
          </c:dPt>
          <c:dPt>
            <c:idx val="3"/>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03-F322-4B92-90C9-BF22F2709500}"/>
              </c:ext>
            </c:extLst>
          </c:dPt>
          <c:dPt>
            <c:idx val="6"/>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0C-0A99-400A-BAB1-FA1E34955B0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Sheet1!$D$2:$D$9</c:f>
              <c:numCache>
                <c:formatCode>General</c:formatCode>
                <c:ptCount val="8"/>
                <c:pt idx="0">
                  <c:v>24</c:v>
                </c:pt>
                <c:pt idx="1">
                  <c:v>10</c:v>
                </c:pt>
                <c:pt idx="2">
                  <c:v>32</c:v>
                </c:pt>
                <c:pt idx="3">
                  <c:v>29</c:v>
                </c:pt>
                <c:pt idx="4">
                  <c:v>26</c:v>
                </c:pt>
                <c:pt idx="5">
                  <c:v>17</c:v>
                </c:pt>
                <c:pt idx="6">
                  <c:v>21</c:v>
                </c:pt>
                <c:pt idx="7">
                  <c:v>6</c:v>
                </c:pt>
              </c:numCache>
            </c:numRef>
          </c:val>
          <c:extLst>
            <c:ext xmlns:c16="http://schemas.microsoft.com/office/drawing/2014/chart" uri="{C3380CC4-5D6E-409C-BE32-E72D297353CC}">
              <c16:uniqueId val="{00000005-40BC-4298-BD55-A0257F06D3B7}"/>
            </c:ext>
          </c:extLst>
        </c:ser>
        <c:ser>
          <c:idx val="3"/>
          <c:order val="3"/>
          <c:tx>
            <c:strRef>
              <c:f>Sheet1!$E$1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Sheet1!$E$2:$E$9</c:f>
              <c:numCache>
                <c:formatCode>General</c:formatCode>
                <c:ptCount val="8"/>
                <c:pt idx="0">
                  <c:v>76</c:v>
                </c:pt>
                <c:pt idx="1">
                  <c:v>90</c:v>
                </c:pt>
                <c:pt idx="2">
                  <c:v>68</c:v>
                </c:pt>
                <c:pt idx="3">
                  <c:v>71</c:v>
                </c:pt>
                <c:pt idx="4">
                  <c:v>74</c:v>
                </c:pt>
                <c:pt idx="5">
                  <c:v>83</c:v>
                </c:pt>
                <c:pt idx="6">
                  <c:v>79</c:v>
                </c:pt>
                <c:pt idx="7">
                  <c:v>94</c:v>
                </c:pt>
              </c:numCache>
            </c:numRef>
          </c:val>
          <c:extLst>
            <c:ext xmlns:c16="http://schemas.microsoft.com/office/drawing/2014/chart" uri="{C3380CC4-5D6E-409C-BE32-E72D297353CC}">
              <c16:uniqueId val="{00000006-40BC-4298-BD55-A0257F06D3B7}"/>
            </c:ext>
          </c:extLst>
        </c:ser>
        <c:ser>
          <c:idx val="4"/>
          <c:order val="4"/>
          <c:tx>
            <c:strRef>
              <c:f>Sheet1!$F$1</c:f>
              <c:strCache>
                <c:ptCount val="1"/>
                <c:pt idx="0">
                  <c:v>Vidutiniškai</c:v>
                </c:pt>
              </c:strCache>
            </c:strRef>
          </c:tx>
          <c:spPr>
            <a:solidFill>
              <a:schemeClr val="accent3"/>
            </a:solidFill>
            <a:ln>
              <a:noFill/>
            </a:ln>
            <a:effectLst/>
          </c:spPr>
          <c:invertIfNegative val="0"/>
          <c:dPt>
            <c:idx val="1"/>
            <c:invertIfNegative val="0"/>
            <c:bubble3D val="0"/>
            <c:spPr>
              <a:solidFill>
                <a:schemeClr val="accent3"/>
              </a:solidFill>
              <a:ln w="19050">
                <a:noFill/>
              </a:ln>
              <a:effectLst/>
            </c:spPr>
            <c:extLst>
              <c:ext xmlns:c16="http://schemas.microsoft.com/office/drawing/2014/chart" uri="{C3380CC4-5D6E-409C-BE32-E72D297353CC}">
                <c16:uniqueId val="{00000007-40BC-4298-BD55-A0257F06D3B7}"/>
              </c:ext>
            </c:extLst>
          </c:dPt>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166955495244435E-2"/>
                      <c:h val="7.1961926317552091E-2"/>
                    </c:manualLayout>
                  </c15:layout>
                </c:ext>
                <c:ext xmlns:c16="http://schemas.microsoft.com/office/drawing/2014/chart" uri="{C3380CC4-5D6E-409C-BE32-E72D297353CC}">
                  <c16:uniqueId val="{00000007-40BC-4298-BD55-A0257F06D3B7}"/>
                </c:ext>
              </c:extLst>
            </c:dLbl>
            <c:dLbl>
              <c:idx val="6"/>
              <c:dLblPos val="ctr"/>
              <c:showLegendKey val="0"/>
              <c:showVal val="1"/>
              <c:showCatName val="0"/>
              <c:showSerName val="0"/>
              <c:showPercent val="0"/>
              <c:showBubbleSize val="0"/>
              <c:extLst>
                <c:ext xmlns:c15="http://schemas.microsoft.com/office/drawing/2012/chart" uri="{CE6537A1-D6FC-4f65-9D91-7224C49458BB}">
                  <c15:layout>
                    <c:manualLayout>
                      <c:w val="3.1047949137422211E-2"/>
                      <c:h val="9.3700983117794248E-2"/>
                    </c:manualLayout>
                  </c15:layout>
                </c:ext>
                <c:ext xmlns:c16="http://schemas.microsoft.com/office/drawing/2014/chart" uri="{C3380CC4-5D6E-409C-BE32-E72D297353CC}">
                  <c16:uniqueId val="{00000008-40BC-4298-BD55-A0257F06D3B7}"/>
                </c:ext>
              </c:extLst>
            </c:dLbl>
            <c:dLbl>
              <c:idx val="7"/>
              <c:dLblPos val="ctr"/>
              <c:showLegendKey val="0"/>
              <c:showVal val="1"/>
              <c:showCatName val="0"/>
              <c:showSerName val="0"/>
              <c:showPercent val="0"/>
              <c:showBubbleSize val="0"/>
              <c:extLst>
                <c:ext xmlns:c15="http://schemas.microsoft.com/office/drawing/2012/chart" uri="{CE6537A1-D6FC-4f65-9D91-7224C49458BB}">
                  <c15:layout>
                    <c:manualLayout>
                      <c:w val="3.1047949137422211E-2"/>
                      <c:h val="9.3700983117794248E-2"/>
                    </c:manualLayout>
                  </c15:layout>
                </c:ext>
                <c:ext xmlns:c16="http://schemas.microsoft.com/office/drawing/2014/chart" uri="{C3380CC4-5D6E-409C-BE32-E72D297353CC}">
                  <c16:uniqueId val="{00000009-40BC-4298-BD55-A0257F06D3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Sheet1!$F$2:$F$9</c:f>
              <c:numCache>
                <c:formatCode>General</c:formatCode>
                <c:ptCount val="8"/>
                <c:pt idx="0">
                  <c:v>23</c:v>
                </c:pt>
                <c:pt idx="1">
                  <c:v>32</c:v>
                </c:pt>
                <c:pt idx="2">
                  <c:v>8</c:v>
                </c:pt>
                <c:pt idx="3">
                  <c:v>15</c:v>
                </c:pt>
                <c:pt idx="4">
                  <c:v>17</c:v>
                </c:pt>
                <c:pt idx="5">
                  <c:v>12</c:v>
                </c:pt>
                <c:pt idx="6">
                  <c:v>8</c:v>
                </c:pt>
                <c:pt idx="7">
                  <c:v>7</c:v>
                </c:pt>
              </c:numCache>
            </c:numRef>
          </c:val>
          <c:extLst>
            <c:ext xmlns:c16="http://schemas.microsoft.com/office/drawing/2014/chart" uri="{C3380CC4-5D6E-409C-BE32-E72D297353CC}">
              <c16:uniqueId val="{0000000A-40BC-4298-BD55-A0257F06D3B7}"/>
            </c:ext>
          </c:extLst>
        </c:ser>
        <c:ser>
          <c:idx val="5"/>
          <c:order val="5"/>
          <c:tx>
            <c:strRef>
              <c:f>Sheet1!$G$1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Sheet1!$G$2:$G$9</c:f>
              <c:numCache>
                <c:formatCode>General</c:formatCode>
                <c:ptCount val="8"/>
                <c:pt idx="0">
                  <c:v>77</c:v>
                </c:pt>
                <c:pt idx="1">
                  <c:v>68</c:v>
                </c:pt>
                <c:pt idx="2">
                  <c:v>92</c:v>
                </c:pt>
                <c:pt idx="3">
                  <c:v>85</c:v>
                </c:pt>
                <c:pt idx="4">
                  <c:v>83</c:v>
                </c:pt>
                <c:pt idx="5">
                  <c:v>88</c:v>
                </c:pt>
                <c:pt idx="6">
                  <c:v>92</c:v>
                </c:pt>
                <c:pt idx="7">
                  <c:v>93</c:v>
                </c:pt>
              </c:numCache>
            </c:numRef>
          </c:val>
          <c:extLst>
            <c:ext xmlns:c16="http://schemas.microsoft.com/office/drawing/2014/chart" uri="{C3380CC4-5D6E-409C-BE32-E72D297353CC}">
              <c16:uniqueId val="{0000000B-40BC-4298-BD55-A0257F06D3B7}"/>
            </c:ext>
          </c:extLst>
        </c:ser>
        <c:ser>
          <c:idx val="6"/>
          <c:order val="6"/>
          <c:tx>
            <c:strRef>
              <c:f>Sheet1!$H$1</c:f>
              <c:strCache>
                <c:ptCount val="1"/>
                <c:pt idx="0">
                  <c:v>Labai blogai / Blogai</c:v>
                </c:pt>
              </c:strCache>
            </c:strRef>
          </c:tx>
          <c:spPr>
            <a:solidFill>
              <a:schemeClr val="accent3"/>
            </a:solidFill>
            <a:ln>
              <a:noFill/>
            </a:ln>
            <a:effectLst/>
          </c:spPr>
          <c:invertIfNegative val="0"/>
          <c:dPt>
            <c:idx val="0"/>
            <c:invertIfNegative val="0"/>
            <c:bubble3D val="0"/>
            <c:spPr>
              <a:solidFill>
                <a:schemeClr val="accent3"/>
              </a:solidFill>
              <a:ln w="19050">
                <a:noFill/>
              </a:ln>
              <a:effectLst/>
            </c:spPr>
            <c:extLst>
              <c:ext xmlns:c16="http://schemas.microsoft.com/office/drawing/2014/chart" uri="{C3380CC4-5D6E-409C-BE32-E72D297353CC}">
                <c16:uniqueId val="{00000002-9BD9-43B9-A6B1-D725EF09531E}"/>
              </c:ext>
            </c:extLst>
          </c:dPt>
          <c:dPt>
            <c:idx val="7"/>
            <c:invertIfNegative val="0"/>
            <c:bubble3D val="0"/>
            <c:spPr>
              <a:solidFill>
                <a:schemeClr val="accent3"/>
              </a:solidFill>
              <a:ln w="19050">
                <a:noFill/>
              </a:ln>
              <a:effectLst/>
            </c:spPr>
            <c:extLst>
              <c:ext xmlns:c16="http://schemas.microsoft.com/office/drawing/2014/chart" uri="{C3380CC4-5D6E-409C-BE32-E72D297353CC}">
                <c16:uniqueId val="{00000004-9BD9-43B9-A6B1-D725EF09531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Darbuotojų kompetencija aukšta (žema)</c:v>
                </c:pt>
                <c:pt idx="5">
                  <c:v>Organizavimas, atlikto darbo rezultatai atitiko (neatitiko) lūkesčius</c:v>
                </c:pt>
                <c:pt idx="6">
                  <c:v>Darbuotojai elgėsi mandagiai (nemandagiai)</c:v>
                </c:pt>
                <c:pt idx="7">
                  <c:v>Kita</c:v>
                </c:pt>
              </c:strCache>
            </c:strRef>
          </c:cat>
          <c:val>
            <c:numRef>
              <c:f>Sheet1!$H$2:$H$9</c:f>
              <c:numCache>
                <c:formatCode>General</c:formatCode>
                <c:ptCount val="8"/>
                <c:pt idx="0">
                  <c:v>40</c:v>
                </c:pt>
                <c:pt idx="1">
                  <c:v>43</c:v>
                </c:pt>
                <c:pt idx="2">
                  <c:v>28</c:v>
                </c:pt>
                <c:pt idx="4">
                  <c:v>23</c:v>
                </c:pt>
                <c:pt idx="5">
                  <c:v>30</c:v>
                </c:pt>
                <c:pt idx="7">
                  <c:v>3</c:v>
                </c:pt>
              </c:numCache>
            </c:numRef>
          </c:val>
          <c:extLst>
            <c:ext xmlns:c16="http://schemas.microsoft.com/office/drawing/2014/chart" uri="{C3380CC4-5D6E-409C-BE32-E72D297353CC}">
              <c16:uniqueId val="{0000000E-40BC-4298-BD55-A0257F06D3B7}"/>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61876884590412"/>
          <c:y val="0.25257435164220954"/>
          <c:w val="0.80338123115409588"/>
          <c:h val="0.6747287802917242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(N=815*)</c:v>
                </c:pt>
                <c:pt idx="1">
                  <c:v>2024 m. (N=815*)</c:v>
                </c:pt>
                <c:pt idx="2">
                  <c:v>2023 m. (N=1586*)</c:v>
                </c:pt>
                <c:pt idx="3">
                  <c:v>2022 m. (N=1568*)</c:v>
                </c:pt>
                <c:pt idx="4">
                  <c:v>2021 m. (N=1502*)</c:v>
                </c:pt>
                <c:pt idx="5">
                  <c:v>2020 m. (N=1429*)</c:v>
                </c:pt>
                <c:pt idx="6">
                  <c:v>2019 m. (N=1381*)</c:v>
                </c:pt>
              </c:strCache>
            </c:strRef>
          </c:cat>
          <c:val>
            <c:numRef>
              <c:f>Sheet1!$B$2:$B$8</c:f>
              <c:numCache>
                <c:formatCode>General</c:formatCode>
                <c:ptCount val="7"/>
                <c:pt idx="0">
                  <c:v>12</c:v>
                </c:pt>
                <c:pt idx="1">
                  <c:v>8</c:v>
                </c:pt>
                <c:pt idx="2">
                  <c:v>11</c:v>
                </c:pt>
                <c:pt idx="3">
                  <c:v>15</c:v>
                </c:pt>
                <c:pt idx="4">
                  <c:v>17</c:v>
                </c:pt>
                <c:pt idx="5">
                  <c:v>21</c:v>
                </c:pt>
                <c:pt idx="6">
                  <c:v>18</c:v>
                </c:pt>
              </c:numCache>
            </c:numRef>
          </c:val>
          <c:extLst>
            <c:ext xmlns:c16="http://schemas.microsoft.com/office/drawing/2014/chart" uri="{C3380CC4-5D6E-409C-BE32-E72D297353CC}">
              <c16:uniqueId val="{00000000-152D-4A4D-A98A-EDFAAAEFABC3}"/>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(N=815*)</c:v>
                </c:pt>
                <c:pt idx="1">
                  <c:v>2024 m. (N=815*)</c:v>
                </c:pt>
                <c:pt idx="2">
                  <c:v>2023 m. (N=1586*)</c:v>
                </c:pt>
                <c:pt idx="3">
                  <c:v>2022 m. (N=1568*)</c:v>
                </c:pt>
                <c:pt idx="4">
                  <c:v>2021 m. (N=1502*)</c:v>
                </c:pt>
                <c:pt idx="5">
                  <c:v>2020 m. (N=1429*)</c:v>
                </c:pt>
                <c:pt idx="6">
                  <c:v>2019 m. (N=1381*)</c:v>
                </c:pt>
              </c:strCache>
            </c:strRef>
          </c:cat>
          <c:val>
            <c:numRef>
              <c:f>Sheet1!$C$2:$C$8</c:f>
              <c:numCache>
                <c:formatCode>General</c:formatCode>
                <c:ptCount val="7"/>
                <c:pt idx="0">
                  <c:v>21</c:v>
                </c:pt>
                <c:pt idx="1">
                  <c:v>24</c:v>
                </c:pt>
                <c:pt idx="2">
                  <c:v>26</c:v>
                </c:pt>
                <c:pt idx="3">
                  <c:v>28</c:v>
                </c:pt>
                <c:pt idx="4">
                  <c:v>24</c:v>
                </c:pt>
                <c:pt idx="5">
                  <c:v>24</c:v>
                </c:pt>
                <c:pt idx="6">
                  <c:v>27</c:v>
                </c:pt>
              </c:numCache>
            </c:numRef>
          </c:val>
          <c:extLst>
            <c:ext xmlns:c16="http://schemas.microsoft.com/office/drawing/2014/chart" uri="{C3380CC4-5D6E-409C-BE32-E72D297353CC}">
              <c16:uniqueId val="{00000001-152D-4A4D-A98A-EDFAAAEFABC3}"/>
            </c:ext>
          </c:extLst>
        </c:ser>
        <c:ser>
          <c:idx val="2"/>
          <c:order val="2"/>
          <c:tx>
            <c:strRef>
              <c:f>Sheet1!$D$1</c:f>
              <c:strCache>
                <c:ptCount val="1"/>
                <c:pt idx="0">
                  <c:v>Nežinau, sunku pasakyti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(N=815*)</c:v>
                </c:pt>
                <c:pt idx="1">
                  <c:v>2024 m. (N=815*)</c:v>
                </c:pt>
                <c:pt idx="2">
                  <c:v>2023 m. (N=1586*)</c:v>
                </c:pt>
                <c:pt idx="3">
                  <c:v>2022 m. (N=1568*)</c:v>
                </c:pt>
                <c:pt idx="4">
                  <c:v>2021 m. (N=1502*)</c:v>
                </c:pt>
                <c:pt idx="5">
                  <c:v>2020 m. (N=1429*)</c:v>
                </c:pt>
                <c:pt idx="6">
                  <c:v>2019 m. (N=1381*)</c:v>
                </c:pt>
              </c:strCache>
            </c:strRef>
          </c:cat>
          <c:val>
            <c:numRef>
              <c:f>Sheet1!$D$2:$D$8</c:f>
              <c:numCache>
                <c:formatCode>General</c:formatCode>
                <c:ptCount val="7"/>
                <c:pt idx="0">
                  <c:v>67</c:v>
                </c:pt>
                <c:pt idx="1">
                  <c:v>68</c:v>
                </c:pt>
                <c:pt idx="2">
                  <c:v>63</c:v>
                </c:pt>
                <c:pt idx="3">
                  <c:v>57</c:v>
                </c:pt>
                <c:pt idx="4">
                  <c:v>59</c:v>
                </c:pt>
                <c:pt idx="5">
                  <c:v>55</c:v>
                </c:pt>
                <c:pt idx="6">
                  <c:v>55</c:v>
                </c:pt>
              </c:numCache>
            </c:numRef>
          </c:val>
          <c:extLst>
            <c:ext xmlns:c16="http://schemas.microsoft.com/office/drawing/2014/chart" uri="{C3380CC4-5D6E-409C-BE32-E72D297353CC}">
              <c16:uniqueId val="{00000002-152D-4A4D-A98A-EDFAAAEFABC3}"/>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max val="100"/>
        </c:scaling>
        <c:delete val="1"/>
        <c:axPos val="t"/>
        <c:numFmt formatCode="General" sourceLinked="1"/>
        <c:majorTickMark val="out"/>
        <c:minorTickMark val="none"/>
        <c:tickLblPos val="nextTo"/>
        <c:crossAx val="198374784"/>
        <c:crosses val="autoZero"/>
        <c:crossBetween val="between"/>
      </c:valAx>
      <c:spPr>
        <a:noFill/>
        <a:ln>
          <a:noFill/>
        </a:ln>
        <a:effectLst/>
      </c:spPr>
    </c:plotArea>
    <c:legend>
      <c:legendPos val="b"/>
      <c:layout>
        <c:manualLayout>
          <c:xMode val="edge"/>
          <c:yMode val="edge"/>
          <c:x val="7.2916666666666671E-2"/>
          <c:y val="9.9512334022644394E-2"/>
          <c:w val="0.79517566163604547"/>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0452922848379E-2"/>
          <c:y val="1.3238760263465415E-2"/>
          <c:w val="0.97127595405409783"/>
          <c:h val="0.92429937532704765"/>
        </c:manualLayout>
      </c:layout>
      <c:barChart>
        <c:barDir val="bar"/>
        <c:grouping val="stacked"/>
        <c:varyColors val="0"/>
        <c:ser>
          <c:idx val="0"/>
          <c:order val="0"/>
          <c:tx>
            <c:strRef>
              <c:f>Sheet1!$B$1</c:f>
              <c:strCache>
                <c:ptCount val="1"/>
                <c:pt idx="0">
                  <c:v>2025</c:v>
                </c:pt>
              </c:strCache>
            </c:strRef>
          </c:tx>
          <c:spPr>
            <a:solidFill>
              <a:schemeClr val="accent1"/>
            </a:solidFill>
            <a:ln>
              <a:noFill/>
            </a:ln>
            <a:effectLst/>
          </c:spPr>
          <c:invertIfNegative val="0"/>
          <c:dPt>
            <c:idx val="6"/>
            <c:invertIfNegative val="0"/>
            <c:bubble3D val="0"/>
            <c:spPr>
              <a:solidFill>
                <a:schemeClr val="accent3"/>
              </a:solidFill>
              <a:ln>
                <a:noFill/>
              </a:ln>
              <a:effectLst/>
            </c:spPr>
            <c:extLst>
              <c:ext xmlns:c16="http://schemas.microsoft.com/office/drawing/2014/chart" uri="{C3380CC4-5D6E-409C-BE32-E72D297353CC}">
                <c16:uniqueId val="{00000000-84E2-4F57-B3ED-F32569D009FE}"/>
              </c:ext>
            </c:extLst>
          </c:dPt>
          <c:dLbls>
            <c:dLbl>
              <c:idx val="4"/>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3.638111085644774E-2"/>
                      <c:h val="0.10477439825514513"/>
                    </c:manualLayout>
                  </c15:layout>
                </c:ext>
                <c:ext xmlns:c16="http://schemas.microsoft.com/office/drawing/2014/chart" uri="{C3380CC4-5D6E-409C-BE32-E72D297353CC}">
                  <c16:uniqueId val="{0000000A-2078-4B65-A8B7-8AD02B34238E}"/>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3.0808796476117162E-2"/>
                      <c:h val="0.10048388235608106"/>
                    </c:manualLayout>
                  </c15:layout>
                </c:ext>
                <c:ext xmlns:c16="http://schemas.microsoft.com/office/drawing/2014/chart" uri="{C3380CC4-5D6E-409C-BE32-E72D297353CC}">
                  <c16:uniqueId val="{0000000B-2078-4B65-A8B7-8AD02B34238E}"/>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2.6106369394284189E-2"/>
                      <c:h val="0.10048388235608106"/>
                    </c:manualLayout>
                  </c15:layout>
                </c:ext>
                <c:ext xmlns:c16="http://schemas.microsoft.com/office/drawing/2014/chart" uri="{C3380CC4-5D6E-409C-BE32-E72D297353CC}">
                  <c16:uniqueId val="{00000000-84E2-4F57-B3ED-F32569D009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Sheet1!$B$2:$B$8</c:f>
              <c:numCache>
                <c:formatCode>General</c:formatCode>
                <c:ptCount val="7"/>
                <c:pt idx="0">
                  <c:v>66</c:v>
                </c:pt>
                <c:pt idx="1">
                  <c:v>27</c:v>
                </c:pt>
                <c:pt idx="2">
                  <c:v>22</c:v>
                </c:pt>
                <c:pt idx="3">
                  <c:v>14</c:v>
                </c:pt>
                <c:pt idx="4">
                  <c:v>11</c:v>
                </c:pt>
                <c:pt idx="5">
                  <c:v>8</c:v>
                </c:pt>
                <c:pt idx="6">
                  <c:v>6</c:v>
                </c:pt>
              </c:numCache>
            </c:numRef>
          </c:val>
          <c:extLst>
            <c:ext xmlns:c16="http://schemas.microsoft.com/office/drawing/2014/chart" uri="{C3380CC4-5D6E-409C-BE32-E72D297353CC}">
              <c16:uniqueId val="{00000001-84E2-4F57-B3ED-F32569D009FE}"/>
            </c:ext>
          </c:extLst>
        </c:ser>
        <c:ser>
          <c:idx val="1"/>
          <c:order val="1"/>
          <c:tx>
            <c:strRef>
              <c:f>Sheet1!$C$1</c:f>
              <c:strCache>
                <c:ptCount val="1"/>
              </c:strCache>
            </c:strRef>
          </c:tx>
          <c:spPr>
            <a:noFill/>
            <a:ln>
              <a:noFill/>
            </a:ln>
            <a:effectLst/>
          </c:spPr>
          <c:invertIfNegative val="0"/>
          <c:dLbls>
            <c:delete val="1"/>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Sheet1!$C$2:$C$8</c:f>
              <c:numCache>
                <c:formatCode>General</c:formatCode>
                <c:ptCount val="7"/>
                <c:pt idx="0">
                  <c:v>34</c:v>
                </c:pt>
                <c:pt idx="1">
                  <c:v>73</c:v>
                </c:pt>
                <c:pt idx="2">
                  <c:v>78</c:v>
                </c:pt>
                <c:pt idx="3">
                  <c:v>86</c:v>
                </c:pt>
                <c:pt idx="4">
                  <c:v>89</c:v>
                </c:pt>
                <c:pt idx="5">
                  <c:v>92</c:v>
                </c:pt>
                <c:pt idx="6">
                  <c:v>94</c:v>
                </c:pt>
              </c:numCache>
            </c:numRef>
          </c:val>
          <c:extLst>
            <c:ext xmlns:c16="http://schemas.microsoft.com/office/drawing/2014/chart" uri="{C3380CC4-5D6E-409C-BE32-E72D297353CC}">
              <c16:uniqueId val="{00000002-84E2-4F57-B3ED-F32569D009FE}"/>
            </c:ext>
          </c:extLst>
        </c:ser>
        <c:ser>
          <c:idx val="2"/>
          <c:order val="2"/>
          <c:tx>
            <c:strRef>
              <c:f>Sheet1!$D$1</c:f>
              <c:strCache>
                <c:ptCount val="1"/>
                <c:pt idx="0">
                  <c:v>2024</c:v>
                </c:pt>
              </c:strCache>
            </c:strRef>
          </c:tx>
          <c:spPr>
            <a:solidFill>
              <a:schemeClr val="accent2"/>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3-84E2-4F57-B3ED-F32569D009FE}"/>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8026960335089274E-2"/>
                      <c:h val="0.10048388235608106"/>
                    </c:manualLayout>
                  </c15:layout>
                </c:ext>
                <c:ext xmlns:c16="http://schemas.microsoft.com/office/drawing/2014/chart" uri="{C3380CC4-5D6E-409C-BE32-E72D297353CC}">
                  <c16:uniqueId val="{00000004-5C49-4C77-AE79-A3C146EA204D}"/>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3943747864005808E-2"/>
                      <c:h val="0.10048388235608106"/>
                    </c:manualLayout>
                  </c15:layout>
                </c:ext>
                <c:ext xmlns:c16="http://schemas.microsoft.com/office/drawing/2014/chart" uri="{C3380CC4-5D6E-409C-BE32-E72D297353CC}">
                  <c16:uniqueId val="{00000005-5C49-4C77-AE79-A3C146EA204D}"/>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2.7360349949439651E-2"/>
                      <c:h val="0.10048388235608106"/>
                    </c:manualLayout>
                  </c15:layout>
                </c:ext>
                <c:ext xmlns:c16="http://schemas.microsoft.com/office/drawing/2014/chart" uri="{C3380CC4-5D6E-409C-BE32-E72D297353CC}">
                  <c16:uniqueId val="{00000003-84E2-4F57-B3ED-F32569D009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85000"/>
                        <a:lumOff val="1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Sheet1!$D$2:$D$8</c:f>
              <c:numCache>
                <c:formatCode>General</c:formatCode>
                <c:ptCount val="7"/>
                <c:pt idx="0">
                  <c:v>67</c:v>
                </c:pt>
                <c:pt idx="1">
                  <c:v>39</c:v>
                </c:pt>
                <c:pt idx="2">
                  <c:v>20</c:v>
                </c:pt>
                <c:pt idx="3">
                  <c:v>16</c:v>
                </c:pt>
                <c:pt idx="4">
                  <c:v>10</c:v>
                </c:pt>
                <c:pt idx="5">
                  <c:v>9</c:v>
                </c:pt>
                <c:pt idx="6">
                  <c:v>7</c:v>
                </c:pt>
              </c:numCache>
            </c:numRef>
          </c:val>
          <c:extLst>
            <c:ext xmlns:c16="http://schemas.microsoft.com/office/drawing/2014/chart" uri="{C3380CC4-5D6E-409C-BE32-E72D297353CC}">
              <c16:uniqueId val="{00000004-84E2-4F57-B3ED-F32569D009FE}"/>
            </c:ext>
          </c:extLst>
        </c:ser>
        <c:ser>
          <c:idx val="3"/>
          <c:order val="3"/>
          <c:tx>
            <c:strRef>
              <c:f>Sheet1!$E$1</c:f>
              <c:strCache>
                <c:ptCount val="1"/>
              </c:strCache>
            </c:strRef>
          </c:tx>
          <c:spPr>
            <a:noFill/>
            <a:ln>
              <a:noFill/>
            </a:ln>
            <a:effectLst/>
          </c:spPr>
          <c:invertIfNegative val="0"/>
          <c:dLbls>
            <c:delete val="1"/>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Sheet1!$E$2:$E$8</c:f>
              <c:numCache>
                <c:formatCode>General</c:formatCode>
                <c:ptCount val="7"/>
                <c:pt idx="0">
                  <c:v>33</c:v>
                </c:pt>
                <c:pt idx="1">
                  <c:v>61</c:v>
                </c:pt>
                <c:pt idx="2">
                  <c:v>80</c:v>
                </c:pt>
                <c:pt idx="3">
                  <c:v>84</c:v>
                </c:pt>
                <c:pt idx="4">
                  <c:v>90</c:v>
                </c:pt>
                <c:pt idx="5">
                  <c:v>91</c:v>
                </c:pt>
                <c:pt idx="6">
                  <c:v>93</c:v>
                </c:pt>
              </c:numCache>
            </c:numRef>
          </c:val>
          <c:extLst>
            <c:ext xmlns:c16="http://schemas.microsoft.com/office/drawing/2014/chart" uri="{C3380CC4-5D6E-409C-BE32-E72D297353CC}">
              <c16:uniqueId val="{00000005-84E2-4F57-B3ED-F32569D009FE}"/>
            </c:ext>
          </c:extLst>
        </c:ser>
        <c:ser>
          <c:idx val="4"/>
          <c:order val="4"/>
          <c:tx>
            <c:strRef>
              <c:f>Sheet1!$F$1</c:f>
              <c:strCache>
                <c:ptCount val="1"/>
                <c:pt idx="0">
                  <c:v>2023</c:v>
                </c:pt>
              </c:strCache>
            </c:strRef>
          </c:tx>
          <c:spPr>
            <a:solidFill>
              <a:schemeClr val="accent2"/>
            </a:solidFill>
            <a:ln>
              <a:solidFill>
                <a:schemeClr val="accent2"/>
              </a:solid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0-7E47-4D5D-BF47-B4301661B31E}"/>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C-2078-4B65-A8B7-8AD02B34238E}"/>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10-D44E-46A8-B249-180B0CF7C5CD}"/>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2.2216190937793555E-2"/>
                      <c:h val="0.10048388235608106"/>
                    </c:manualLayout>
                  </c15:layout>
                </c:ext>
                <c:ext xmlns:c16="http://schemas.microsoft.com/office/drawing/2014/chart" uri="{C3380CC4-5D6E-409C-BE32-E72D297353CC}">
                  <c16:uniqueId val="{00000000-7E47-4D5D-BF47-B4301661B3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Sheet1!$F$2:$F$8</c:f>
              <c:numCache>
                <c:formatCode>General</c:formatCode>
                <c:ptCount val="7"/>
                <c:pt idx="0">
                  <c:v>61</c:v>
                </c:pt>
                <c:pt idx="1">
                  <c:v>44</c:v>
                </c:pt>
                <c:pt idx="2">
                  <c:v>17</c:v>
                </c:pt>
                <c:pt idx="3">
                  <c:v>17</c:v>
                </c:pt>
                <c:pt idx="4">
                  <c:v>10</c:v>
                </c:pt>
                <c:pt idx="5">
                  <c:v>10</c:v>
                </c:pt>
                <c:pt idx="6">
                  <c:v>5</c:v>
                </c:pt>
              </c:numCache>
            </c:numRef>
          </c:val>
          <c:extLst>
            <c:ext xmlns:c16="http://schemas.microsoft.com/office/drawing/2014/chart" uri="{C3380CC4-5D6E-409C-BE32-E72D297353CC}">
              <c16:uniqueId val="{00000006-84E2-4F57-B3ED-F32569D009FE}"/>
            </c:ext>
          </c:extLst>
        </c:ser>
        <c:ser>
          <c:idx val="5"/>
          <c:order val="5"/>
          <c:tx>
            <c:strRef>
              <c:f>Sheet1!$G$1</c:f>
              <c:strCache>
                <c:ptCount val="1"/>
              </c:strCache>
            </c:strRef>
          </c:tx>
          <c:spPr>
            <a:noFill/>
            <a:ln>
              <a:noFill/>
            </a:ln>
            <a:effectLst/>
          </c:spPr>
          <c:invertIfNegative val="0"/>
          <c:dLbls>
            <c:delete val="1"/>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Sheet1!$G$2:$G$8</c:f>
              <c:numCache>
                <c:formatCode>General</c:formatCode>
                <c:ptCount val="7"/>
                <c:pt idx="0">
                  <c:v>39</c:v>
                </c:pt>
                <c:pt idx="1">
                  <c:v>56</c:v>
                </c:pt>
                <c:pt idx="2">
                  <c:v>83</c:v>
                </c:pt>
                <c:pt idx="3">
                  <c:v>83</c:v>
                </c:pt>
                <c:pt idx="4">
                  <c:v>90</c:v>
                </c:pt>
                <c:pt idx="5">
                  <c:v>90</c:v>
                </c:pt>
                <c:pt idx="6">
                  <c:v>95</c:v>
                </c:pt>
              </c:numCache>
            </c:numRef>
          </c:val>
          <c:extLst>
            <c:ext xmlns:c16="http://schemas.microsoft.com/office/drawing/2014/chart" uri="{C3380CC4-5D6E-409C-BE32-E72D297353CC}">
              <c16:uniqueId val="{00000007-84E2-4F57-B3ED-F32569D009FE}"/>
            </c:ext>
          </c:extLst>
        </c:ser>
        <c:ser>
          <c:idx val="6"/>
          <c:order val="6"/>
          <c:tx>
            <c:strRef>
              <c:f>Sheet1!$H$1</c:f>
              <c:strCache>
                <c:ptCount val="1"/>
                <c:pt idx="0">
                  <c:v>2022</c:v>
                </c:pt>
              </c:strCache>
            </c:strRef>
          </c:tx>
          <c:spPr>
            <a:solidFill>
              <a:schemeClr val="accent2"/>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2-BA7F-4F70-BAAD-3119A67A9D14}"/>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638111085644774E-2"/>
                      <c:h val="0.10048388235608106"/>
                    </c:manualLayout>
                  </c15:layout>
                </c:ext>
                <c:ext xmlns:c16="http://schemas.microsoft.com/office/drawing/2014/chart" uri="{C3380CC4-5D6E-409C-BE32-E72D297353CC}">
                  <c16:uniqueId val="{0000000A-5C49-4C77-AE79-A3C146EA204D}"/>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2376272170061483E-2"/>
                      <c:h val="0.10048388235608106"/>
                    </c:manualLayout>
                  </c15:layout>
                </c:ext>
                <c:ext xmlns:c16="http://schemas.microsoft.com/office/drawing/2014/chart" uri="{C3380CC4-5D6E-409C-BE32-E72D297353CC}">
                  <c16:uniqueId val="{00000011-D44E-46A8-B249-180B0CF7C5CD}"/>
                </c:ext>
              </c:extLst>
            </c:dLbl>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7F-4F70-BAAD-3119A67A9D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Sheet1!$H$2:$H$8</c:f>
              <c:numCache>
                <c:formatCode>General</c:formatCode>
                <c:ptCount val="7"/>
                <c:pt idx="0">
                  <c:v>68</c:v>
                </c:pt>
                <c:pt idx="1">
                  <c:v>50</c:v>
                </c:pt>
                <c:pt idx="2">
                  <c:v>18</c:v>
                </c:pt>
                <c:pt idx="3">
                  <c:v>16</c:v>
                </c:pt>
                <c:pt idx="4">
                  <c:v>11</c:v>
                </c:pt>
                <c:pt idx="5">
                  <c:v>9</c:v>
                </c:pt>
                <c:pt idx="6">
                  <c:v>4</c:v>
                </c:pt>
              </c:numCache>
            </c:numRef>
          </c:val>
          <c:extLst>
            <c:ext xmlns:c16="http://schemas.microsoft.com/office/drawing/2014/chart" uri="{C3380CC4-5D6E-409C-BE32-E72D297353CC}">
              <c16:uniqueId val="{00000008-84E2-4F57-B3ED-F32569D009FE}"/>
            </c:ext>
          </c:extLst>
        </c:ser>
        <c:ser>
          <c:idx val="7"/>
          <c:order val="7"/>
          <c:tx>
            <c:strRef>
              <c:f>Sheet1!$I$1</c:f>
              <c:strCache>
                <c:ptCount val="1"/>
              </c:strCache>
            </c:strRef>
          </c:tx>
          <c:spPr>
            <a:noFill/>
            <a:ln>
              <a:noFill/>
            </a:ln>
            <a:effectLst/>
          </c:spPr>
          <c:invertIfNegative val="0"/>
          <c:dLbls>
            <c:delete val="1"/>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Sheet1!$I$2:$I$8</c:f>
              <c:numCache>
                <c:formatCode>General</c:formatCode>
                <c:ptCount val="7"/>
                <c:pt idx="0">
                  <c:v>32</c:v>
                </c:pt>
                <c:pt idx="1">
                  <c:v>50</c:v>
                </c:pt>
                <c:pt idx="2">
                  <c:v>82</c:v>
                </c:pt>
                <c:pt idx="3">
                  <c:v>84</c:v>
                </c:pt>
                <c:pt idx="4">
                  <c:v>89</c:v>
                </c:pt>
                <c:pt idx="5">
                  <c:v>91</c:v>
                </c:pt>
                <c:pt idx="6">
                  <c:v>96</c:v>
                </c:pt>
              </c:numCache>
            </c:numRef>
          </c:val>
          <c:extLst>
            <c:ext xmlns:c16="http://schemas.microsoft.com/office/drawing/2014/chart" uri="{C3380CC4-5D6E-409C-BE32-E72D297353CC}">
              <c16:uniqueId val="{00000000-BA7F-4F70-BAAD-3119A67A9D14}"/>
            </c:ext>
          </c:extLst>
        </c:ser>
        <c:ser>
          <c:idx val="8"/>
          <c:order val="8"/>
          <c:tx>
            <c:strRef>
              <c:f>Sheet1!$J$1</c:f>
              <c:strCache>
                <c:ptCount val="1"/>
                <c:pt idx="0">
                  <c:v>2021</c:v>
                </c:pt>
              </c:strCache>
            </c:strRef>
          </c:tx>
          <c:spPr>
            <a:solidFill>
              <a:schemeClr val="accent2"/>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3-BA7F-4F70-BAAD-3119A67A9D14}"/>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D-2078-4B65-A8B7-8AD02B34238E}"/>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7948586550392051E-2"/>
                      <c:h val="0.10048388235608106"/>
                    </c:manualLayout>
                  </c15:layout>
                </c:ext>
                <c:ext xmlns:c16="http://schemas.microsoft.com/office/drawing/2014/chart" uri="{C3380CC4-5D6E-409C-BE32-E72D297353CC}">
                  <c16:uniqueId val="{0000000E-2078-4B65-A8B7-8AD02B34238E}"/>
                </c:ext>
              </c:extLst>
            </c:dLbl>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7F-4F70-BAAD-3119A67A9D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Sheet1!$J$2:$J$8</c:f>
              <c:numCache>
                <c:formatCode>General</c:formatCode>
                <c:ptCount val="7"/>
                <c:pt idx="0">
                  <c:v>73</c:v>
                </c:pt>
                <c:pt idx="1">
                  <c:v>55</c:v>
                </c:pt>
                <c:pt idx="2">
                  <c:v>20</c:v>
                </c:pt>
                <c:pt idx="3">
                  <c:v>13</c:v>
                </c:pt>
                <c:pt idx="4">
                  <c:v>10</c:v>
                </c:pt>
                <c:pt idx="5">
                  <c:v>11</c:v>
                </c:pt>
                <c:pt idx="6">
                  <c:v>4</c:v>
                </c:pt>
              </c:numCache>
            </c:numRef>
          </c:val>
          <c:extLst>
            <c:ext xmlns:c16="http://schemas.microsoft.com/office/drawing/2014/chart" uri="{C3380CC4-5D6E-409C-BE32-E72D297353CC}">
              <c16:uniqueId val="{00000001-BA7F-4F70-BAAD-3119A67A9D14}"/>
            </c:ext>
          </c:extLst>
        </c:ser>
        <c:ser>
          <c:idx val="9"/>
          <c:order val="9"/>
          <c:tx>
            <c:strRef>
              <c:f>Sheet1!$K$1</c:f>
              <c:strCache>
                <c:ptCount val="1"/>
              </c:strCache>
            </c:strRef>
          </c:tx>
          <c:spPr>
            <a:noFill/>
            <a:ln>
              <a:noFill/>
            </a:ln>
            <a:effectLst/>
          </c:spPr>
          <c:invertIfNegative val="0"/>
          <c:dLbls>
            <c:delete val="1"/>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Sheet1!$K$2:$K$8</c:f>
              <c:numCache>
                <c:formatCode>General</c:formatCode>
                <c:ptCount val="7"/>
                <c:pt idx="0">
                  <c:v>27</c:v>
                </c:pt>
                <c:pt idx="1">
                  <c:v>45</c:v>
                </c:pt>
                <c:pt idx="2">
                  <c:v>80</c:v>
                </c:pt>
                <c:pt idx="3">
                  <c:v>87</c:v>
                </c:pt>
                <c:pt idx="4">
                  <c:v>90</c:v>
                </c:pt>
                <c:pt idx="5">
                  <c:v>89</c:v>
                </c:pt>
                <c:pt idx="6">
                  <c:v>96</c:v>
                </c:pt>
              </c:numCache>
            </c:numRef>
          </c:val>
          <c:extLst>
            <c:ext xmlns:c16="http://schemas.microsoft.com/office/drawing/2014/chart" uri="{C3380CC4-5D6E-409C-BE32-E72D297353CC}">
              <c16:uniqueId val="{0000000A-D44E-46A8-B249-180B0CF7C5CD}"/>
            </c:ext>
          </c:extLst>
        </c:ser>
        <c:ser>
          <c:idx val="10"/>
          <c:order val="10"/>
          <c:tx>
            <c:strRef>
              <c:f>Sheet1!$L$1</c:f>
              <c:strCache>
                <c:ptCount val="1"/>
                <c:pt idx="0">
                  <c:v>2020</c:v>
                </c:pt>
              </c:strCache>
            </c:strRef>
          </c:tx>
          <c:spPr>
            <a:solidFill>
              <a:srgbClr val="1AB1AF"/>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E-5C49-4C77-AE79-A3C146EA204D}"/>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4813635162503416E-2"/>
                      <c:h val="0.10048388235608106"/>
                    </c:manualLayout>
                  </c15:layout>
                </c:ext>
                <c:ext xmlns:c16="http://schemas.microsoft.com/office/drawing/2014/chart" uri="{C3380CC4-5D6E-409C-BE32-E72D297353CC}">
                  <c16:uniqueId val="{0000000F-5C49-4C77-AE79-A3C146EA204D}"/>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3943747864005808E-2"/>
                      <c:h val="0.10048388235608106"/>
                    </c:manualLayout>
                  </c15:layout>
                </c:ext>
                <c:ext xmlns:c16="http://schemas.microsoft.com/office/drawing/2014/chart" uri="{C3380CC4-5D6E-409C-BE32-E72D297353CC}">
                  <c16:uniqueId val="{00000010-5C49-4C77-AE79-A3C146EA204D}"/>
                </c:ext>
              </c:extLst>
            </c:dLbl>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C49-4C77-AE79-A3C146EA20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Sheet1!$L$2:$L$8</c:f>
              <c:numCache>
                <c:formatCode>General</c:formatCode>
                <c:ptCount val="7"/>
                <c:pt idx="0">
                  <c:v>71</c:v>
                </c:pt>
                <c:pt idx="1">
                  <c:v>53</c:v>
                </c:pt>
                <c:pt idx="2">
                  <c:v>18</c:v>
                </c:pt>
                <c:pt idx="3">
                  <c:v>21</c:v>
                </c:pt>
                <c:pt idx="4">
                  <c:v>11</c:v>
                </c:pt>
                <c:pt idx="5">
                  <c:v>9</c:v>
                </c:pt>
                <c:pt idx="6">
                  <c:v>4</c:v>
                </c:pt>
              </c:numCache>
            </c:numRef>
          </c:val>
          <c:extLst>
            <c:ext xmlns:c16="http://schemas.microsoft.com/office/drawing/2014/chart" uri="{C3380CC4-5D6E-409C-BE32-E72D297353CC}">
              <c16:uniqueId val="{0000000B-D44E-46A8-B249-180B0CF7C5CD}"/>
            </c:ext>
          </c:extLst>
        </c:ser>
        <c:ser>
          <c:idx val="11"/>
          <c:order val="11"/>
          <c:tx>
            <c:strRef>
              <c:f>Sheet1!$M$1</c:f>
              <c:strCache>
                <c:ptCount val="1"/>
              </c:strCache>
            </c:strRef>
          </c:tx>
          <c:spPr>
            <a:noFill/>
            <a:ln>
              <a:noFill/>
            </a:ln>
            <a:effectLst/>
          </c:spPr>
          <c:invertIfNegative val="0"/>
          <c:dLbls>
            <c:delete val="1"/>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Sheet1!$M$2:$M$8</c:f>
              <c:numCache>
                <c:formatCode>General</c:formatCode>
                <c:ptCount val="7"/>
                <c:pt idx="0">
                  <c:v>29</c:v>
                </c:pt>
                <c:pt idx="1">
                  <c:v>47</c:v>
                </c:pt>
                <c:pt idx="2">
                  <c:v>82</c:v>
                </c:pt>
                <c:pt idx="3">
                  <c:v>79</c:v>
                </c:pt>
                <c:pt idx="4">
                  <c:v>89</c:v>
                </c:pt>
                <c:pt idx="5">
                  <c:v>91</c:v>
                </c:pt>
                <c:pt idx="6">
                  <c:v>96</c:v>
                </c:pt>
              </c:numCache>
            </c:numRef>
          </c:val>
          <c:extLst>
            <c:ext xmlns:c16="http://schemas.microsoft.com/office/drawing/2014/chart" uri="{C3380CC4-5D6E-409C-BE32-E72D297353CC}">
              <c16:uniqueId val="{0000000C-C5AB-4F1A-ACD2-542BC5907621}"/>
            </c:ext>
          </c:extLst>
        </c:ser>
        <c:ser>
          <c:idx val="12"/>
          <c:order val="12"/>
          <c:tx>
            <c:strRef>
              <c:f>Sheet1!$N$1</c:f>
              <c:strCache>
                <c:ptCount val="1"/>
                <c:pt idx="0">
                  <c:v>2019</c:v>
                </c:pt>
              </c:strCache>
            </c:strRef>
          </c:tx>
          <c:spPr>
            <a:solidFill>
              <a:schemeClr val="accent2"/>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D-33A2-4291-B22A-D0E1B2BAB416}"/>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E-33A2-4291-B22A-D0E1B2BAB416}"/>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F-33A2-4291-B22A-D0E1B2BAB416}"/>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2.6659429125352262E-2"/>
                      <c:h val="0.10048388235608106"/>
                    </c:manualLayout>
                  </c15:layout>
                </c:ext>
                <c:ext xmlns:c16="http://schemas.microsoft.com/office/drawing/2014/chart" uri="{C3380CC4-5D6E-409C-BE32-E72D297353CC}">
                  <c16:uniqueId val="{0000000D-33A2-4291-B22A-D0E1B2BAB4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 informacinėse sistemose</c:v>
                </c:pt>
                <c:pt idx="1">
                  <c:v>Televizijoje</c:v>
                </c:pt>
                <c:pt idx="2">
                  <c:v>Socialinėje medijoje (Facebook ir pan.)</c:v>
                </c:pt>
                <c:pt idx="3">
                  <c:v>Valstybinėje spaudoje**</c:v>
                </c:pt>
                <c:pt idx="4">
                  <c:v>Regioninėje spaudoje</c:v>
                </c:pt>
                <c:pt idx="5">
                  <c:v>Radijuje</c:v>
                </c:pt>
                <c:pt idx="6">
                  <c:v>Kita</c:v>
                </c:pt>
              </c:strCache>
            </c:strRef>
          </c:cat>
          <c:val>
            <c:numRef>
              <c:f>Sheet1!$N$2:$N$8</c:f>
              <c:numCache>
                <c:formatCode>General</c:formatCode>
                <c:ptCount val="7"/>
                <c:pt idx="0">
                  <c:v>66</c:v>
                </c:pt>
                <c:pt idx="1">
                  <c:v>52</c:v>
                </c:pt>
                <c:pt idx="2">
                  <c:v>18</c:v>
                </c:pt>
                <c:pt idx="3">
                  <c:v>19</c:v>
                </c:pt>
                <c:pt idx="4">
                  <c:v>10</c:v>
                </c:pt>
                <c:pt idx="5">
                  <c:v>10</c:v>
                </c:pt>
                <c:pt idx="6">
                  <c:v>6</c:v>
                </c:pt>
              </c:numCache>
            </c:numRef>
          </c:val>
          <c:extLst>
            <c:ext xmlns:c16="http://schemas.microsoft.com/office/drawing/2014/chart" uri="{C3380CC4-5D6E-409C-BE32-E72D297353CC}">
              <c16:uniqueId val="{0000000D-C5AB-4F1A-ACD2-542BC5907621}"/>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099040467892762"/>
          <c:y val="0"/>
          <c:w val="0.57900958071666941"/>
          <c:h val="1"/>
        </c:manualLayout>
      </c:layout>
      <c:barChart>
        <c:barDir val="bar"/>
        <c:grouping val="clustered"/>
        <c:varyColors val="0"/>
        <c:ser>
          <c:idx val="0"/>
          <c:order val="0"/>
          <c:tx>
            <c:strRef>
              <c:f>Sheet1!$B$1</c:f>
              <c:strCache>
                <c:ptCount val="1"/>
                <c:pt idx="0">
                  <c:v>2025</c:v>
                </c:pt>
              </c:strCache>
            </c:strRef>
          </c:tx>
          <c:spPr>
            <a:solidFill>
              <a:schemeClr val="accent2"/>
            </a:solidFill>
            <a:ln>
              <a:noFill/>
            </a:ln>
            <a:effectLst/>
          </c:spPr>
          <c:invertIfNegative val="0"/>
          <c:dPt>
            <c:idx val="4"/>
            <c:invertIfNegative val="0"/>
            <c:bubble3D val="0"/>
            <c:spPr>
              <a:solidFill>
                <a:schemeClr val="accent3"/>
              </a:solidFill>
              <a:ln>
                <a:noFill/>
              </a:ln>
              <a:effectLst/>
            </c:spPr>
            <c:extLst>
              <c:ext xmlns:c16="http://schemas.microsoft.com/office/drawing/2014/chart" uri="{C3380CC4-5D6E-409C-BE32-E72D297353CC}">
                <c16:uniqueId val="{00000003-AEFC-49C8-92AC-E19635FD54D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Informacijos pakanka, ji lengvai surandama</c:v>
                </c:pt>
                <c:pt idx="1">
                  <c:v>Informacijos pakanka, tačiau ją sunku rasti</c:v>
                </c:pt>
                <c:pt idx="2">
                  <c:v>Informacija lengvai randama, tačiau ji nėra pakankama</c:v>
                </c:pt>
                <c:pt idx="3">
                  <c:v>Informacijos nepakanka, ją sunku surasti</c:v>
                </c:pt>
                <c:pt idx="4">
                  <c:v>Kita (nesilankau)</c:v>
                </c:pt>
              </c:strCache>
            </c:strRef>
          </c:cat>
          <c:val>
            <c:numRef>
              <c:f>Sheet1!$B$2:$B$6</c:f>
              <c:numCache>
                <c:formatCode>General</c:formatCode>
                <c:ptCount val="5"/>
                <c:pt idx="0">
                  <c:v>14</c:v>
                </c:pt>
                <c:pt idx="1">
                  <c:v>16</c:v>
                </c:pt>
                <c:pt idx="2">
                  <c:v>13</c:v>
                </c:pt>
                <c:pt idx="3">
                  <c:v>21</c:v>
                </c:pt>
                <c:pt idx="4">
                  <c:v>36</c:v>
                </c:pt>
              </c:numCache>
            </c:numRef>
          </c:val>
          <c:extLst>
            <c:ext xmlns:c16="http://schemas.microsoft.com/office/drawing/2014/chart" uri="{C3380CC4-5D6E-409C-BE32-E72D297353CC}">
              <c16:uniqueId val="{00000002-AEFC-49C8-92AC-E19635FD54D3}"/>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lt-LT"/>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lt-L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683820538540116"/>
          <c:w val="0.36118392295520751"/>
          <c:h val="0.71560098318765519"/>
        </c:manualLayout>
      </c:layout>
      <c:doughnutChart>
        <c:varyColors val="1"/>
        <c:ser>
          <c:idx val="0"/>
          <c:order val="0"/>
          <c:tx>
            <c:strRef>
              <c:f>Sheet1!$B$1</c:f>
              <c:strCache>
                <c:ptCount val="1"/>
                <c:pt idx="0">
                  <c:v>2025</c:v>
                </c:pt>
              </c:strCache>
            </c:strRef>
          </c:tx>
          <c:dPt>
            <c:idx val="0"/>
            <c:bubble3D val="0"/>
            <c:spPr>
              <a:solidFill>
                <a:schemeClr val="accent1"/>
              </a:solidFill>
              <a:ln>
                <a:noFill/>
              </a:ln>
              <a:effectLst/>
            </c:spPr>
            <c:extLst>
              <c:ext xmlns:c16="http://schemas.microsoft.com/office/drawing/2014/chart" uri="{C3380CC4-5D6E-409C-BE32-E72D297353CC}">
                <c16:uniqueId val="{00000001-11F8-49A8-8E67-39E50FCBF79C}"/>
              </c:ext>
            </c:extLst>
          </c:dPt>
          <c:dPt>
            <c:idx val="1"/>
            <c:bubble3D val="0"/>
            <c:spPr>
              <a:solidFill>
                <a:schemeClr val="accent2"/>
              </a:solidFill>
              <a:ln>
                <a:noFill/>
              </a:ln>
              <a:effectLst/>
            </c:spPr>
            <c:extLst>
              <c:ext xmlns:c16="http://schemas.microsoft.com/office/drawing/2014/chart" uri="{C3380CC4-5D6E-409C-BE32-E72D297353CC}">
                <c16:uniqueId val="{00000003-11F8-49A8-8E67-39E50FCBF79C}"/>
              </c:ext>
            </c:extLst>
          </c:dPt>
          <c:dPt>
            <c:idx val="2"/>
            <c:bubble3D val="0"/>
            <c:spPr>
              <a:solidFill>
                <a:schemeClr val="accent3"/>
              </a:solidFill>
              <a:ln>
                <a:noFill/>
              </a:ln>
              <a:effectLst/>
            </c:spPr>
            <c:extLst>
              <c:ext xmlns:c16="http://schemas.microsoft.com/office/drawing/2014/chart" uri="{C3380CC4-5D6E-409C-BE32-E72D297353CC}">
                <c16:uniqueId val="{00000005-11F8-49A8-8E67-39E50FCBF79C}"/>
              </c:ext>
            </c:extLst>
          </c:dPt>
          <c:dLbls>
            <c:dLbl>
              <c:idx val="0"/>
              <c:layout>
                <c:manualLayout>
                  <c:x val="7.3198668016215787E-2"/>
                  <c:y val="-0.12952160277210559"/>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6281933551038411"/>
                      <c:h val="0.17032937196275855"/>
                    </c:manualLayout>
                  </c15:layout>
                  <c15:dlblFieldTable/>
                  <c15:showDataLabelsRange val="1"/>
                </c:ext>
                <c:ext xmlns:c16="http://schemas.microsoft.com/office/drawing/2014/chart" uri="{C3380CC4-5D6E-409C-BE32-E72D297353CC}">
                  <c16:uniqueId val="{00000001-11F8-49A8-8E67-39E50FCBF79C}"/>
                </c:ext>
              </c:extLst>
            </c:dLbl>
            <c:dLbl>
              <c:idx val="1"/>
              <c:layout>
                <c:manualLayout>
                  <c:x val="-7.4903588161895018E-2"/>
                  <c:y val="9.8031159557926392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dirty="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4902735370938763"/>
                      <c:h val="0.16662986714261857"/>
                    </c:manualLayout>
                  </c15:layout>
                  <c15:dlblFieldTable/>
                  <c15:showDataLabelsRange val="1"/>
                </c:ext>
                <c:ext xmlns:c16="http://schemas.microsoft.com/office/drawing/2014/chart" uri="{C3380CC4-5D6E-409C-BE32-E72D297353CC}">
                  <c16:uniqueId val="{00000003-11F8-49A8-8E67-39E50FCBF79C}"/>
                </c:ext>
              </c:extLst>
            </c:dLbl>
            <c:dLbl>
              <c:idx val="2"/>
              <c:layout>
                <c:manualLayout>
                  <c:x val="-4.1868451539762035E-2"/>
                  <c:y val="-0.1252421852667342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dirty="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7677550757091626"/>
                      <c:h val="0.17624991162991324"/>
                    </c:manualLayout>
                  </c15:layout>
                  <c15:dlblFieldTable/>
                  <c15:showDataLabelsRange val="1"/>
                </c:ext>
                <c:ext xmlns:c16="http://schemas.microsoft.com/office/drawing/2014/chart" uri="{C3380CC4-5D6E-409C-BE32-E72D297353CC}">
                  <c16:uniqueId val="{00000005-11F8-49A8-8E67-39E50FCBF79C}"/>
                </c:ext>
              </c:extLst>
            </c:dLbl>
            <c:spPr>
              <a:noFill/>
              <a:ln>
                <a:noFill/>
              </a:ln>
              <a:effectLst/>
            </c:spPr>
            <c:txPr>
              <a:bodyPr rot="0" spcFirstLastPara="1" vertOverflow="ellipsis" vert="horz" wrap="square" anchor="ctr" anchorCtr="0"/>
              <a:lstStyle/>
              <a:p>
                <a:pPr algn="ctr" rtl="0">
                  <a:defRPr lang="en-US" sz="12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c:v>
                </c:pt>
                <c:pt idx="1">
                  <c:v>Ne</c:v>
                </c:pt>
                <c:pt idx="2">
                  <c:v>Kita</c:v>
                </c:pt>
              </c:strCache>
            </c:strRef>
          </c:cat>
          <c:val>
            <c:numRef>
              <c:f>Sheet1!$B$2:$B$4</c:f>
              <c:numCache>
                <c:formatCode>General</c:formatCode>
                <c:ptCount val="3"/>
                <c:pt idx="0">
                  <c:v>18</c:v>
                </c:pt>
                <c:pt idx="1">
                  <c:v>70</c:v>
                </c:pt>
                <c:pt idx="2">
                  <c:v>12</c:v>
                </c:pt>
              </c:numCache>
            </c:numRef>
          </c:val>
          <c:extLst>
            <c:ext xmlns:c15="http://schemas.microsoft.com/office/drawing/2012/chart" uri="{02D57815-91ED-43cb-92C2-25804820EDAC}">
              <c15:datalabelsRange>
                <c15:f>Sheet1!$A$2:$A$5</c15:f>
                <c15:dlblRangeCache>
                  <c:ptCount val="4"/>
                  <c:pt idx="0">
                    <c:v>Taip</c:v>
                  </c:pt>
                  <c:pt idx="1">
                    <c:v>Ne</c:v>
                  </c:pt>
                  <c:pt idx="2">
                    <c:v>Kita</c:v>
                  </c:pt>
                </c15:dlblRangeCache>
              </c15:datalabelsRange>
            </c:ext>
            <c:ext xmlns:c16="http://schemas.microsoft.com/office/drawing/2014/chart" uri="{C3380CC4-5D6E-409C-BE32-E72D297353CC}">
              <c16:uniqueId val="{00000008-11F8-49A8-8E67-39E50FCBF79C}"/>
            </c:ext>
          </c:extLst>
        </c:ser>
        <c:dLbls>
          <c:showLegendKey val="0"/>
          <c:showVal val="0"/>
          <c:showCatName val="0"/>
          <c:showSerName val="0"/>
          <c:showPercent val="0"/>
          <c:showBubbleSize val="0"/>
          <c:showLeaderLines val="0"/>
        </c:dLbls>
        <c:firstSliceAng val="360"/>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lt-L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03647572327276"/>
          <c:y val="1.1751378743144534E-2"/>
          <c:w val="0.71926563493916529"/>
          <c:h val="0.97152590540830341"/>
        </c:manualLayout>
      </c:layout>
      <c:barChart>
        <c:barDir val="bar"/>
        <c:grouping val="stacked"/>
        <c:varyColors val="0"/>
        <c:ser>
          <c:idx val="0"/>
          <c:order val="0"/>
          <c:tx>
            <c:strRef>
              <c:f>Sheet1!$B$1</c:f>
              <c:strCache>
                <c:ptCount val="1"/>
                <c:pt idx="0">
                  <c:v>2025</c:v>
                </c:pt>
              </c:strCache>
            </c:strRef>
          </c:tx>
          <c:spPr>
            <a:solidFill>
              <a:schemeClr val="accent1"/>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05-524E-4128-B943-E422B49D4257}"/>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6-524E-4128-B943-E422B49D4257}"/>
              </c:ext>
            </c:extLst>
          </c:dPt>
          <c:dLbls>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621-473C-8C74-77C22321EDB5}"/>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4E-4128-B943-E422B49D4257}"/>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6-524E-4128-B943-E422B49D42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Sheet1!$B$2:$B$8</c:f>
              <c:numCache>
                <c:formatCode>General</c:formatCode>
                <c:ptCount val="7"/>
                <c:pt idx="0">
                  <c:v>40</c:v>
                </c:pt>
                <c:pt idx="1">
                  <c:v>30</c:v>
                </c:pt>
                <c:pt idx="2">
                  <c:v>28</c:v>
                </c:pt>
                <c:pt idx="3">
                  <c:v>14</c:v>
                </c:pt>
                <c:pt idx="4">
                  <c:v>3</c:v>
                </c:pt>
                <c:pt idx="5">
                  <c:v>1</c:v>
                </c:pt>
                <c:pt idx="6">
                  <c:v>27</c:v>
                </c:pt>
              </c:numCache>
            </c:numRef>
          </c:val>
          <c:extLst>
            <c:ext xmlns:c16="http://schemas.microsoft.com/office/drawing/2014/chart" uri="{C3380CC4-5D6E-409C-BE32-E72D297353CC}">
              <c16:uniqueId val="{00000007-524E-4128-B943-E422B49D4257}"/>
            </c:ext>
          </c:extLst>
        </c:ser>
        <c:ser>
          <c:idx val="1"/>
          <c:order val="1"/>
          <c:tx>
            <c:strRef>
              <c:f>Sheet1!$C$1</c:f>
              <c:strCache>
                <c:ptCount val="1"/>
              </c:strCache>
            </c:strRef>
          </c:tx>
          <c:spPr>
            <a:noFill/>
            <a:ln>
              <a:noFill/>
            </a:ln>
            <a:effectLst/>
          </c:spPr>
          <c:invertIfNegative val="0"/>
          <c:dLbls>
            <c:delete val="1"/>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Sheet1!$C$2:$C$8</c:f>
              <c:numCache>
                <c:formatCode>General</c:formatCode>
                <c:ptCount val="7"/>
                <c:pt idx="0">
                  <c:v>40</c:v>
                </c:pt>
                <c:pt idx="1">
                  <c:v>50</c:v>
                </c:pt>
                <c:pt idx="2">
                  <c:v>52</c:v>
                </c:pt>
                <c:pt idx="3">
                  <c:v>66</c:v>
                </c:pt>
                <c:pt idx="4">
                  <c:v>77</c:v>
                </c:pt>
                <c:pt idx="5">
                  <c:v>79</c:v>
                </c:pt>
                <c:pt idx="6">
                  <c:v>53</c:v>
                </c:pt>
              </c:numCache>
            </c:numRef>
          </c:val>
          <c:extLst>
            <c:ext xmlns:c16="http://schemas.microsoft.com/office/drawing/2014/chart" uri="{C3380CC4-5D6E-409C-BE32-E72D297353CC}">
              <c16:uniqueId val="{00000008-524E-4128-B943-E422B49D4257}"/>
            </c:ext>
          </c:extLst>
        </c:ser>
        <c:ser>
          <c:idx val="2"/>
          <c:order val="2"/>
          <c:tx>
            <c:strRef>
              <c:f>Sheet1!$D$1</c:f>
              <c:strCache>
                <c:ptCount val="1"/>
                <c:pt idx="0">
                  <c:v>2024</c:v>
                </c:pt>
              </c:strCache>
            </c:strRef>
          </c:tx>
          <c:spPr>
            <a:solidFill>
              <a:schemeClr val="accent2"/>
            </a:solidFill>
            <a:ln>
              <a:noFill/>
            </a:ln>
            <a:effectLst/>
          </c:spPr>
          <c:invertIfNegative val="0"/>
          <c:dPt>
            <c:idx val="5"/>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A-524E-4128-B943-E422B49D4257}"/>
              </c:ext>
            </c:extLst>
          </c:dPt>
          <c:dPt>
            <c:idx val="6"/>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3-ED67-4FAF-9F33-236E6C62551F}"/>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5282-4E2A-B647-4F505541BB28}"/>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5282-4E2A-B647-4F505541BB28}"/>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5282-4E2A-B647-4F505541BB28}"/>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5282-4E2A-B647-4F505541BB28}"/>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4E-4128-B943-E422B49D4257}"/>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24E-4128-B943-E422B49D4257}"/>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ED67-4FAF-9F33-236E6C6255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Sheet1!$D$2:$D$8</c:f>
              <c:numCache>
                <c:formatCode>General</c:formatCode>
                <c:ptCount val="7"/>
                <c:pt idx="0">
                  <c:v>48</c:v>
                </c:pt>
                <c:pt idx="1">
                  <c:v>25</c:v>
                </c:pt>
                <c:pt idx="2">
                  <c:v>32</c:v>
                </c:pt>
                <c:pt idx="3">
                  <c:v>9</c:v>
                </c:pt>
                <c:pt idx="4">
                  <c:v>3</c:v>
                </c:pt>
                <c:pt idx="5">
                  <c:v>0.3</c:v>
                </c:pt>
                <c:pt idx="6">
                  <c:v>28</c:v>
                </c:pt>
              </c:numCache>
            </c:numRef>
          </c:val>
          <c:extLst>
            <c:ext xmlns:c16="http://schemas.microsoft.com/office/drawing/2014/chart" uri="{C3380CC4-5D6E-409C-BE32-E72D297353CC}">
              <c16:uniqueId val="{0000000B-524E-4128-B943-E422B49D4257}"/>
            </c:ext>
          </c:extLst>
        </c:ser>
        <c:ser>
          <c:idx val="3"/>
          <c:order val="3"/>
          <c:tx>
            <c:strRef>
              <c:f>Sheet1!$E$1</c:f>
              <c:strCache>
                <c:ptCount val="1"/>
              </c:strCache>
            </c:strRef>
          </c:tx>
          <c:spPr>
            <a:noFill/>
            <a:ln>
              <a:noFill/>
            </a:ln>
            <a:effectLst/>
          </c:spPr>
          <c:invertIfNegative val="0"/>
          <c:dLbls>
            <c:delete val="1"/>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Sheet1!$E$2:$E$8</c:f>
              <c:numCache>
                <c:formatCode>General</c:formatCode>
                <c:ptCount val="7"/>
                <c:pt idx="0">
                  <c:v>32</c:v>
                </c:pt>
                <c:pt idx="1">
                  <c:v>55</c:v>
                </c:pt>
                <c:pt idx="2">
                  <c:v>48</c:v>
                </c:pt>
                <c:pt idx="3">
                  <c:v>71</c:v>
                </c:pt>
                <c:pt idx="4">
                  <c:v>77</c:v>
                </c:pt>
                <c:pt idx="5">
                  <c:v>79.7</c:v>
                </c:pt>
                <c:pt idx="6">
                  <c:v>52</c:v>
                </c:pt>
              </c:numCache>
            </c:numRef>
          </c:val>
          <c:extLst>
            <c:ext xmlns:c16="http://schemas.microsoft.com/office/drawing/2014/chart" uri="{C3380CC4-5D6E-409C-BE32-E72D297353CC}">
              <c16:uniqueId val="{0000000C-524E-4128-B943-E422B49D4257}"/>
            </c:ext>
          </c:extLst>
        </c:ser>
        <c:ser>
          <c:idx val="4"/>
          <c:order val="4"/>
          <c:tx>
            <c:strRef>
              <c:f>Sheet1!$F$1</c:f>
              <c:strCache>
                <c:ptCount val="1"/>
                <c:pt idx="0">
                  <c:v>2023</c:v>
                </c:pt>
              </c:strCache>
            </c:strRef>
          </c:tx>
          <c:spPr>
            <a:solidFill>
              <a:schemeClr val="accent2"/>
            </a:solidFill>
            <a:ln>
              <a:solidFill>
                <a:schemeClr val="accent2"/>
              </a:solidFill>
            </a:ln>
            <a:effectLst/>
          </c:spPr>
          <c:invertIfNegative val="0"/>
          <c:dPt>
            <c:idx val="5"/>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E-524E-4128-B943-E422B49D4257}"/>
              </c:ext>
            </c:extLst>
          </c:dPt>
          <c:dPt>
            <c:idx val="6"/>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4-ED67-4FAF-9F33-236E6C62551F}"/>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2.2619356690416155E-2"/>
                      <c:h val="9.7382529790114539E-2"/>
                    </c:manualLayout>
                  </c15:layout>
                </c:ext>
                <c:ext xmlns:c16="http://schemas.microsoft.com/office/drawing/2014/chart" uri="{C3380CC4-5D6E-409C-BE32-E72D297353CC}">
                  <c16:uniqueId val="{0000000D-524E-4128-B943-E422B49D4257}"/>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24E-4128-B943-E422B49D42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Sheet1!$F$2:$F$8</c:f>
              <c:numCache>
                <c:formatCode>General</c:formatCode>
                <c:ptCount val="7"/>
                <c:pt idx="0">
                  <c:v>50</c:v>
                </c:pt>
                <c:pt idx="1">
                  <c:v>28</c:v>
                </c:pt>
                <c:pt idx="2">
                  <c:v>28</c:v>
                </c:pt>
                <c:pt idx="3">
                  <c:v>11</c:v>
                </c:pt>
                <c:pt idx="4">
                  <c:v>5</c:v>
                </c:pt>
                <c:pt idx="5">
                  <c:v>0.2</c:v>
                </c:pt>
                <c:pt idx="6">
                  <c:v>27</c:v>
                </c:pt>
              </c:numCache>
            </c:numRef>
          </c:val>
          <c:extLst>
            <c:ext xmlns:c16="http://schemas.microsoft.com/office/drawing/2014/chart" uri="{C3380CC4-5D6E-409C-BE32-E72D297353CC}">
              <c16:uniqueId val="{0000000F-524E-4128-B943-E422B49D4257}"/>
            </c:ext>
          </c:extLst>
        </c:ser>
        <c:ser>
          <c:idx val="5"/>
          <c:order val="5"/>
          <c:tx>
            <c:strRef>
              <c:f>Sheet1!$G$1</c:f>
              <c:strCache>
                <c:ptCount val="1"/>
              </c:strCache>
            </c:strRef>
          </c:tx>
          <c:spPr>
            <a:noFill/>
            <a:ln>
              <a:noFill/>
            </a:ln>
            <a:effectLst/>
          </c:spPr>
          <c:invertIfNegative val="0"/>
          <c:dLbls>
            <c:delete val="1"/>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Sheet1!$G$2:$G$8</c:f>
              <c:numCache>
                <c:formatCode>General</c:formatCode>
                <c:ptCount val="7"/>
                <c:pt idx="0">
                  <c:v>30</c:v>
                </c:pt>
                <c:pt idx="1">
                  <c:v>52</c:v>
                </c:pt>
                <c:pt idx="2">
                  <c:v>52</c:v>
                </c:pt>
                <c:pt idx="3">
                  <c:v>69</c:v>
                </c:pt>
                <c:pt idx="4">
                  <c:v>75</c:v>
                </c:pt>
                <c:pt idx="5">
                  <c:v>79.8</c:v>
                </c:pt>
                <c:pt idx="6">
                  <c:v>53</c:v>
                </c:pt>
              </c:numCache>
            </c:numRef>
          </c:val>
          <c:extLst>
            <c:ext xmlns:c16="http://schemas.microsoft.com/office/drawing/2014/chart" uri="{C3380CC4-5D6E-409C-BE32-E72D297353CC}">
              <c16:uniqueId val="{00000010-524E-4128-B943-E422B49D4257}"/>
            </c:ext>
          </c:extLst>
        </c:ser>
        <c:ser>
          <c:idx val="6"/>
          <c:order val="6"/>
          <c:tx>
            <c:strRef>
              <c:f>Sheet1!$H$1</c:f>
              <c:strCache>
                <c:ptCount val="1"/>
                <c:pt idx="0">
                  <c:v>2022</c:v>
                </c:pt>
              </c:strCache>
            </c:strRef>
          </c:tx>
          <c:spPr>
            <a:solidFill>
              <a:schemeClr val="accent2"/>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12-524E-4128-B943-E422B49D4257}"/>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5-ED67-4FAF-9F33-236E6C62551F}"/>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4E-4128-B943-E422B49D4257}"/>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24E-4128-B943-E422B49D42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Sheet1!$H$2:$H$8</c:f>
              <c:numCache>
                <c:formatCode>General</c:formatCode>
                <c:ptCount val="7"/>
                <c:pt idx="0">
                  <c:v>50</c:v>
                </c:pt>
                <c:pt idx="1">
                  <c:v>28</c:v>
                </c:pt>
                <c:pt idx="2">
                  <c:v>31</c:v>
                </c:pt>
                <c:pt idx="3">
                  <c:v>13</c:v>
                </c:pt>
                <c:pt idx="4">
                  <c:v>4</c:v>
                </c:pt>
                <c:pt idx="5">
                  <c:v>0.4</c:v>
                </c:pt>
                <c:pt idx="6">
                  <c:v>25</c:v>
                </c:pt>
              </c:numCache>
            </c:numRef>
          </c:val>
          <c:extLst>
            <c:ext xmlns:c16="http://schemas.microsoft.com/office/drawing/2014/chart" uri="{C3380CC4-5D6E-409C-BE32-E72D297353CC}">
              <c16:uniqueId val="{00000013-524E-4128-B943-E422B49D4257}"/>
            </c:ext>
          </c:extLst>
        </c:ser>
        <c:ser>
          <c:idx val="7"/>
          <c:order val="7"/>
          <c:tx>
            <c:strRef>
              <c:f>Sheet1!$I$1</c:f>
              <c:strCache>
                <c:ptCount val="1"/>
              </c:strCache>
            </c:strRef>
          </c:tx>
          <c:spPr>
            <a:noFill/>
            <a:ln>
              <a:noFill/>
            </a:ln>
            <a:effectLst/>
          </c:spPr>
          <c:invertIfNegative val="0"/>
          <c:dLbls>
            <c:delete val="1"/>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Sheet1!$I$2:$I$8</c:f>
              <c:numCache>
                <c:formatCode>General</c:formatCode>
                <c:ptCount val="7"/>
                <c:pt idx="0">
                  <c:v>30</c:v>
                </c:pt>
                <c:pt idx="1">
                  <c:v>52</c:v>
                </c:pt>
                <c:pt idx="2">
                  <c:v>49</c:v>
                </c:pt>
                <c:pt idx="3">
                  <c:v>67</c:v>
                </c:pt>
                <c:pt idx="4">
                  <c:v>76</c:v>
                </c:pt>
                <c:pt idx="5">
                  <c:v>79.599999999999994</c:v>
                </c:pt>
                <c:pt idx="6">
                  <c:v>55</c:v>
                </c:pt>
              </c:numCache>
            </c:numRef>
          </c:val>
          <c:extLst>
            <c:ext xmlns:c16="http://schemas.microsoft.com/office/drawing/2014/chart" uri="{C3380CC4-5D6E-409C-BE32-E72D297353CC}">
              <c16:uniqueId val="{00000014-524E-4128-B943-E422B49D4257}"/>
            </c:ext>
          </c:extLst>
        </c:ser>
        <c:ser>
          <c:idx val="8"/>
          <c:order val="8"/>
          <c:tx>
            <c:strRef>
              <c:f>Sheet1!$J$1</c:f>
              <c:strCache>
                <c:ptCount val="1"/>
                <c:pt idx="0">
                  <c:v>2021</c:v>
                </c:pt>
              </c:strCache>
            </c:strRef>
          </c:tx>
          <c:spPr>
            <a:solidFill>
              <a:srgbClr val="1AB1AF"/>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02-ED67-4FAF-9F33-236E6C62551F}"/>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6-ED67-4FAF-9F33-236E6C62551F}"/>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E20-4A9A-ABDD-01D847D2A5A0}"/>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67-4FAF-9F33-236E6C6255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Sheet1!$J$2:$J$8</c:f>
              <c:numCache>
                <c:formatCode>General</c:formatCode>
                <c:ptCount val="7"/>
                <c:pt idx="0">
                  <c:v>45</c:v>
                </c:pt>
                <c:pt idx="1">
                  <c:v>26</c:v>
                </c:pt>
                <c:pt idx="2">
                  <c:v>36</c:v>
                </c:pt>
                <c:pt idx="3">
                  <c:v>11</c:v>
                </c:pt>
                <c:pt idx="4">
                  <c:v>2</c:v>
                </c:pt>
                <c:pt idx="5">
                  <c:v>0.1</c:v>
                </c:pt>
                <c:pt idx="6">
                  <c:v>26</c:v>
                </c:pt>
              </c:numCache>
            </c:numRef>
          </c:val>
          <c:extLst>
            <c:ext xmlns:c16="http://schemas.microsoft.com/office/drawing/2014/chart" uri="{C3380CC4-5D6E-409C-BE32-E72D297353CC}">
              <c16:uniqueId val="{00000000-ED67-4FAF-9F33-236E6C62551F}"/>
            </c:ext>
          </c:extLst>
        </c:ser>
        <c:ser>
          <c:idx val="9"/>
          <c:order val="9"/>
          <c:tx>
            <c:strRef>
              <c:f>Sheet1!$K$1</c:f>
              <c:strCache>
                <c:ptCount val="1"/>
              </c:strCache>
            </c:strRef>
          </c:tx>
          <c:spPr>
            <a:noFill/>
            <a:ln>
              <a:noFill/>
            </a:ln>
            <a:effectLst/>
          </c:spPr>
          <c:invertIfNegative val="0"/>
          <c:dLbls>
            <c:delete val="1"/>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Sheet1!$K$2:$K$8</c:f>
              <c:numCache>
                <c:formatCode>General</c:formatCode>
                <c:ptCount val="7"/>
                <c:pt idx="0">
                  <c:v>35</c:v>
                </c:pt>
                <c:pt idx="1">
                  <c:v>54</c:v>
                </c:pt>
                <c:pt idx="2">
                  <c:v>44</c:v>
                </c:pt>
                <c:pt idx="3">
                  <c:v>69</c:v>
                </c:pt>
                <c:pt idx="4">
                  <c:v>78</c:v>
                </c:pt>
                <c:pt idx="5">
                  <c:v>79.900000000000006</c:v>
                </c:pt>
                <c:pt idx="6">
                  <c:v>54</c:v>
                </c:pt>
              </c:numCache>
            </c:numRef>
          </c:val>
          <c:extLst>
            <c:ext xmlns:c16="http://schemas.microsoft.com/office/drawing/2014/chart" uri="{C3380CC4-5D6E-409C-BE32-E72D297353CC}">
              <c16:uniqueId val="{00000014-F20B-4A63-9390-8857E6A300B5}"/>
            </c:ext>
          </c:extLst>
        </c:ser>
        <c:ser>
          <c:idx val="10"/>
          <c:order val="10"/>
          <c:tx>
            <c:strRef>
              <c:f>Sheet1!$L$1</c:f>
              <c:strCache>
                <c:ptCount val="1"/>
                <c:pt idx="0">
                  <c:v>2020</c:v>
                </c:pt>
              </c:strCache>
            </c:strRef>
          </c:tx>
          <c:spPr>
            <a:solidFill>
              <a:schemeClr val="accent2"/>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15-3E00-4F7E-854D-112F5B02C60D}"/>
              </c:ext>
            </c:extLst>
          </c:dPt>
          <c:dPt>
            <c:idx val="6"/>
            <c:invertIfNegative val="0"/>
            <c:bubble3D val="0"/>
            <c:spPr>
              <a:solidFill>
                <a:schemeClr val="accent4"/>
              </a:solidFill>
              <a:ln>
                <a:noFill/>
              </a:ln>
              <a:effectLst/>
            </c:spPr>
            <c:extLst>
              <c:ext xmlns:c16="http://schemas.microsoft.com/office/drawing/2014/chart" uri="{C3380CC4-5D6E-409C-BE32-E72D297353CC}">
                <c16:uniqueId val="{00000017-3E00-4F7E-854D-112F5B02C60D}"/>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E00-4F7E-854D-112F5B02C60D}"/>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E00-4F7E-854D-112F5B02C60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Sheet1!$L$2:$L$8</c:f>
              <c:numCache>
                <c:formatCode>General</c:formatCode>
                <c:ptCount val="7"/>
                <c:pt idx="0">
                  <c:v>48</c:v>
                </c:pt>
                <c:pt idx="1">
                  <c:v>29</c:v>
                </c:pt>
                <c:pt idx="2">
                  <c:v>39</c:v>
                </c:pt>
                <c:pt idx="3">
                  <c:v>10</c:v>
                </c:pt>
                <c:pt idx="4">
                  <c:v>3</c:v>
                </c:pt>
                <c:pt idx="5">
                  <c:v>1</c:v>
                </c:pt>
                <c:pt idx="6">
                  <c:v>24</c:v>
                </c:pt>
              </c:numCache>
            </c:numRef>
          </c:val>
          <c:extLst>
            <c:ext xmlns:c16="http://schemas.microsoft.com/office/drawing/2014/chart" uri="{C3380CC4-5D6E-409C-BE32-E72D297353CC}">
              <c16:uniqueId val="{00000015-F20B-4A63-9390-8857E6A300B5}"/>
            </c:ext>
          </c:extLst>
        </c:ser>
        <c:ser>
          <c:idx val="11"/>
          <c:order val="11"/>
          <c:tx>
            <c:strRef>
              <c:f>Sheet1!$M$1</c:f>
              <c:strCache>
                <c:ptCount val="1"/>
              </c:strCache>
            </c:strRef>
          </c:tx>
          <c:spPr>
            <a:noFill/>
            <a:ln>
              <a:noFill/>
            </a:ln>
            <a:effectLst/>
          </c:spPr>
          <c:invertIfNegative val="0"/>
          <c:dLbls>
            <c:delete val="1"/>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Sheet1!$M$2:$M$8</c:f>
              <c:numCache>
                <c:formatCode>General</c:formatCode>
                <c:ptCount val="7"/>
                <c:pt idx="0">
                  <c:v>32</c:v>
                </c:pt>
                <c:pt idx="1">
                  <c:v>51</c:v>
                </c:pt>
                <c:pt idx="2">
                  <c:v>41</c:v>
                </c:pt>
                <c:pt idx="3">
                  <c:v>70</c:v>
                </c:pt>
                <c:pt idx="4">
                  <c:v>77</c:v>
                </c:pt>
                <c:pt idx="5">
                  <c:v>79</c:v>
                </c:pt>
                <c:pt idx="6">
                  <c:v>56</c:v>
                </c:pt>
              </c:numCache>
            </c:numRef>
          </c:val>
          <c:extLst>
            <c:ext xmlns:c16="http://schemas.microsoft.com/office/drawing/2014/chart" uri="{C3380CC4-5D6E-409C-BE32-E72D297353CC}">
              <c16:uniqueId val="{00000018-0EEC-47FE-BF59-FC6A6726C09D}"/>
            </c:ext>
          </c:extLst>
        </c:ser>
        <c:ser>
          <c:idx val="12"/>
          <c:order val="12"/>
          <c:tx>
            <c:strRef>
              <c:f>Sheet1!$N$1</c:f>
              <c:strCache>
                <c:ptCount val="1"/>
                <c:pt idx="0">
                  <c:v>2019</c:v>
                </c:pt>
              </c:strCache>
            </c:strRef>
          </c:tx>
          <c:spPr>
            <a:solidFill>
              <a:srgbClr val="1AB1AF"/>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1D-5282-4E2A-B647-4F505541BB28}"/>
              </c:ext>
            </c:extLst>
          </c:dPt>
          <c:dPt>
            <c:idx val="6"/>
            <c:invertIfNegative val="0"/>
            <c:bubble3D val="0"/>
            <c:spPr>
              <a:solidFill>
                <a:schemeClr val="accent4"/>
              </a:solidFill>
              <a:ln>
                <a:noFill/>
              </a:ln>
              <a:effectLst/>
            </c:spPr>
            <c:extLst>
              <c:ext xmlns:c16="http://schemas.microsoft.com/office/drawing/2014/chart" uri="{C3380CC4-5D6E-409C-BE32-E72D297353CC}">
                <c16:uniqueId val="{0000001F-5282-4E2A-B647-4F505541BB28}"/>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5282-4E2A-B647-4F505541BB28}"/>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282-4E2A-B647-4F505541BB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Internete, informacinėse sistemose</c:v>
                </c:pt>
                <c:pt idx="2">
                  <c:v>Statybos inspekcijoje</c:v>
                </c:pt>
                <c:pt idx="3">
                  <c:v>Valstybiniame registrų centre</c:v>
                </c:pt>
                <c:pt idx="4">
                  <c:v>Spaudoje</c:v>
                </c:pt>
                <c:pt idx="5">
                  <c:v>Kita</c:v>
                </c:pt>
                <c:pt idx="6">
                  <c:v>Ne, nežinau</c:v>
                </c:pt>
              </c:strCache>
            </c:strRef>
          </c:cat>
          <c:val>
            <c:numRef>
              <c:f>Sheet1!$N$2:$N$8</c:f>
              <c:numCache>
                <c:formatCode>General</c:formatCode>
                <c:ptCount val="7"/>
                <c:pt idx="0">
                  <c:v>44</c:v>
                </c:pt>
                <c:pt idx="1">
                  <c:v>29</c:v>
                </c:pt>
                <c:pt idx="2">
                  <c:v>36</c:v>
                </c:pt>
                <c:pt idx="3">
                  <c:v>13</c:v>
                </c:pt>
                <c:pt idx="4">
                  <c:v>4</c:v>
                </c:pt>
                <c:pt idx="5">
                  <c:v>0.2</c:v>
                </c:pt>
                <c:pt idx="6">
                  <c:v>25</c:v>
                </c:pt>
              </c:numCache>
            </c:numRef>
          </c:val>
          <c:extLst>
            <c:ext xmlns:c16="http://schemas.microsoft.com/office/drawing/2014/chart" uri="{C3380CC4-5D6E-409C-BE32-E72D297353CC}">
              <c16:uniqueId val="{00000019-0EEC-47FE-BF59-FC6A6726C09D}"/>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55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8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328625980855873"/>
          <c:y val="0.10358228532432888"/>
          <c:w val="0.43028777821587477"/>
          <c:h val="0.89641791459567943"/>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Pt>
            <c:idx val="3"/>
            <c:invertIfNegative val="0"/>
            <c:bubble3D val="0"/>
            <c:spPr>
              <a:solidFill>
                <a:schemeClr val="accent4"/>
              </a:solidFill>
              <a:ln>
                <a:noFill/>
              </a:ln>
              <a:effectLst/>
            </c:spPr>
            <c:extLst>
              <c:ext xmlns:c16="http://schemas.microsoft.com/office/drawing/2014/chart" uri="{C3380CC4-5D6E-409C-BE32-E72D297353CC}">
                <c16:uniqueId val="{00000003-1C1C-4A64-BC61-153DE80CE941}"/>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3-F321-4915-B105-0EE6E17F15FB}"/>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4-F321-4915-B105-0EE6E17F15FB}"/>
                </c:ext>
              </c:extLst>
            </c:dLbl>
            <c:dLbl>
              <c:idx val="2"/>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extLst>
                <c:ext xmlns:c15="http://schemas.microsoft.com/office/drawing/2012/chart" uri="{CE6537A1-D6FC-4f65-9D91-7224C49458BB}">
                  <c15:layout>
                    <c:manualLayout>
                      <c:w val="6.1892604349462046E-2"/>
                      <c:h val="0.10958834576925029"/>
                    </c:manualLayout>
                  </c15:layout>
                </c:ext>
                <c:ext xmlns:c16="http://schemas.microsoft.com/office/drawing/2014/chart" uri="{C3380CC4-5D6E-409C-BE32-E72D297353CC}">
                  <c16:uniqueId val="{00000002-F321-4915-B105-0EE6E17F15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Teritorijų planavimo dokumentų valstybinė priežiūra</c:v>
                </c:pt>
                <c:pt idx="1">
                  <c:v>Statybos valstybinė priežiūra</c:v>
                </c:pt>
                <c:pt idx="2">
                  <c:v>Žemės naudojimo valstybinė priežiūra</c:v>
                </c:pt>
                <c:pt idx="3">
                  <c:v>Nenori nurodyti / nenurodė</c:v>
                </c:pt>
              </c:strCache>
            </c:strRef>
          </c:cat>
          <c:val>
            <c:numRef>
              <c:f>Sheet1!$B$2:$B$5</c:f>
              <c:numCache>
                <c:formatCode>General</c:formatCode>
                <c:ptCount val="4"/>
                <c:pt idx="0">
                  <c:v>48</c:v>
                </c:pt>
                <c:pt idx="1">
                  <c:v>37</c:v>
                </c:pt>
                <c:pt idx="2">
                  <c:v>20</c:v>
                </c:pt>
                <c:pt idx="3">
                  <c:v>37</c:v>
                </c:pt>
              </c:numCache>
            </c:numRef>
          </c:val>
          <c:extLst>
            <c:ext xmlns:c16="http://schemas.microsoft.com/office/drawing/2014/chart" uri="{C3380CC4-5D6E-409C-BE32-E72D297353CC}">
              <c16:uniqueId val="{00000002-1C1C-4A64-BC61-153DE80CE941}"/>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lt-LT"/>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lt-L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962161940885757"/>
          <c:y val="0.25257435164220954"/>
          <c:w val="0.7903783805911424"/>
          <c:h val="0.6427828479018943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(N=152*)</c:v>
                </c:pt>
                <c:pt idx="1">
                  <c:v>2024 m. (N=152*)</c:v>
                </c:pt>
                <c:pt idx="2">
                  <c:v>2023 m. (N=265*)</c:v>
                </c:pt>
                <c:pt idx="3">
                  <c:v>2022 m. (N=276*)</c:v>
                </c:pt>
                <c:pt idx="4">
                  <c:v>2021 m. (N=285*)</c:v>
                </c:pt>
                <c:pt idx="5">
                  <c:v>2020 m. (N=284*)</c:v>
                </c:pt>
                <c:pt idx="6">
                  <c:v>2019 m. (N=278*)</c:v>
                </c:pt>
              </c:strCache>
            </c:strRef>
          </c:cat>
          <c:val>
            <c:numRef>
              <c:f>Sheet1!$B$2:$B$8</c:f>
              <c:numCache>
                <c:formatCode>General</c:formatCode>
                <c:ptCount val="7"/>
                <c:pt idx="0">
                  <c:v>9</c:v>
                </c:pt>
                <c:pt idx="1">
                  <c:v>9</c:v>
                </c:pt>
                <c:pt idx="2">
                  <c:v>10</c:v>
                </c:pt>
                <c:pt idx="3">
                  <c:v>13</c:v>
                </c:pt>
                <c:pt idx="4">
                  <c:v>9</c:v>
                </c:pt>
                <c:pt idx="5">
                  <c:v>7</c:v>
                </c:pt>
                <c:pt idx="6">
                  <c:v>9</c:v>
                </c:pt>
              </c:numCache>
            </c:numRef>
          </c:val>
          <c:extLst>
            <c:ext xmlns:c16="http://schemas.microsoft.com/office/drawing/2014/chart" uri="{C3380CC4-5D6E-409C-BE32-E72D297353CC}">
              <c16:uniqueId val="{00000000-A1B0-4BEF-86D8-9B12DBF6BA72}"/>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(N=152*)</c:v>
                </c:pt>
                <c:pt idx="1">
                  <c:v>2024 m. (N=152*)</c:v>
                </c:pt>
                <c:pt idx="2">
                  <c:v>2023 m. (N=265*)</c:v>
                </c:pt>
                <c:pt idx="3">
                  <c:v>2022 m. (N=276*)</c:v>
                </c:pt>
                <c:pt idx="4">
                  <c:v>2021 m. (N=285*)</c:v>
                </c:pt>
                <c:pt idx="5">
                  <c:v>2020 m. (N=284*)</c:v>
                </c:pt>
                <c:pt idx="6">
                  <c:v>2019 m. (N=278*)</c:v>
                </c:pt>
              </c:strCache>
            </c:strRef>
          </c:cat>
          <c:val>
            <c:numRef>
              <c:f>Sheet1!$C$2:$C$8</c:f>
              <c:numCache>
                <c:formatCode>General</c:formatCode>
                <c:ptCount val="7"/>
                <c:pt idx="0">
                  <c:v>91</c:v>
                </c:pt>
                <c:pt idx="1">
                  <c:v>91</c:v>
                </c:pt>
                <c:pt idx="2">
                  <c:v>90</c:v>
                </c:pt>
                <c:pt idx="3">
                  <c:v>87</c:v>
                </c:pt>
                <c:pt idx="4">
                  <c:v>91</c:v>
                </c:pt>
                <c:pt idx="5">
                  <c:v>93</c:v>
                </c:pt>
                <c:pt idx="6">
                  <c:v>91</c:v>
                </c:pt>
              </c:numCache>
            </c:numRef>
          </c:val>
          <c:extLst>
            <c:ext xmlns:c16="http://schemas.microsoft.com/office/drawing/2014/chart" uri="{C3380CC4-5D6E-409C-BE32-E72D297353CC}">
              <c16:uniqueId val="{00000001-A1B0-4BEF-86D8-9B12DBF6BA72}"/>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max val="100"/>
        </c:scaling>
        <c:delete val="1"/>
        <c:axPos val="t"/>
        <c:numFmt formatCode="General" sourceLinked="1"/>
        <c:majorTickMark val="out"/>
        <c:minorTickMark val="none"/>
        <c:tickLblPos val="nextTo"/>
        <c:crossAx val="198374784"/>
        <c:crosses val="autoZero"/>
        <c:crossBetween val="between"/>
      </c:valAx>
      <c:spPr>
        <a:noFill/>
        <a:ln>
          <a:noFill/>
        </a:ln>
        <a:effectLst/>
      </c:spPr>
    </c:plotArea>
    <c:legend>
      <c:legendPos val="b"/>
      <c:layout>
        <c:manualLayout>
          <c:xMode val="edge"/>
          <c:yMode val="edge"/>
          <c:x val="0.23448794669073936"/>
          <c:y val="0.14423663936840631"/>
          <c:w val="0.63287996056301699"/>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69808436668187"/>
          <c:y val="1.1751378743144534E-2"/>
          <c:w val="0.47030191563331808"/>
          <c:h val="0.97152590540830341"/>
        </c:manualLayout>
      </c:layout>
      <c:barChart>
        <c:barDir val="bar"/>
        <c:grouping val="stacked"/>
        <c:varyColors val="0"/>
        <c:ser>
          <c:idx val="0"/>
          <c:order val="0"/>
          <c:tx>
            <c:strRef>
              <c:f>Sheet1!$B$1</c:f>
              <c:strCache>
                <c:ptCount val="1"/>
                <c:pt idx="0">
                  <c:v>2025</c:v>
                </c:pt>
              </c:strCache>
            </c:strRef>
          </c:tx>
          <c:spPr>
            <a:solidFill>
              <a:schemeClr val="accent1"/>
            </a:solidFill>
            <a:ln>
              <a:solidFill>
                <a:schemeClr val="accent1"/>
              </a:solidFill>
            </a:ln>
            <a:effectLst/>
          </c:spPr>
          <c:invertIfNegative val="0"/>
          <c:dPt>
            <c:idx val="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B718-4352-95CB-E207100069F0}"/>
              </c:ext>
            </c:extLst>
          </c:dPt>
          <c:dPt>
            <c:idx val="8"/>
            <c:invertIfNegative val="0"/>
            <c:bubble3D val="0"/>
            <c:spPr>
              <a:solidFill>
                <a:schemeClr val="accent3"/>
              </a:solidFill>
              <a:ln>
                <a:noFill/>
              </a:ln>
              <a:effectLst/>
            </c:spPr>
            <c:extLst>
              <c:ext xmlns:c16="http://schemas.microsoft.com/office/drawing/2014/chart" uri="{C3380CC4-5D6E-409C-BE32-E72D297353CC}">
                <c16:uniqueId val="{0000002D-83F4-462D-89C0-8D4EE9DE5DFE}"/>
              </c:ext>
            </c:extLst>
          </c:dPt>
          <c:dPt>
            <c:idx val="9"/>
            <c:invertIfNegative val="0"/>
            <c:bubble3D val="0"/>
            <c:spPr>
              <a:solidFill>
                <a:schemeClr val="accent3"/>
              </a:solidFill>
              <a:ln>
                <a:noFill/>
              </a:ln>
              <a:effectLst/>
            </c:spPr>
            <c:extLst>
              <c:ext xmlns:c16="http://schemas.microsoft.com/office/drawing/2014/chart" uri="{C3380CC4-5D6E-409C-BE32-E72D297353CC}">
                <c16:uniqueId val="{0000002E-83F4-462D-89C0-8D4EE9DE5DFE}"/>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30-83F4-462D-89C0-8D4EE9DE5DFE}"/>
              </c:ext>
            </c:extLst>
          </c:dPt>
          <c:dLbls>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2.5400471262282419E-2"/>
                      <c:h val="8.0604546292181112E-2"/>
                    </c:manualLayout>
                  </c15:layout>
                </c:ext>
                <c:ext xmlns:c16="http://schemas.microsoft.com/office/drawing/2014/chart" uri="{C3380CC4-5D6E-409C-BE32-E72D297353CC}">
                  <c16:uniqueId val="{00000008-E9F7-44FB-9735-50AE5E635C1C}"/>
                </c:ext>
              </c:extLst>
            </c:dLbl>
            <c:dLbl>
              <c:idx val="8"/>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D-83F4-462D-89C0-8D4EE9DE5DFE}"/>
                </c:ext>
              </c:extLst>
            </c:dLbl>
            <c:dLbl>
              <c:idx val="9"/>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2.5400471262282419E-2"/>
                      <c:h val="8.0604546292181112E-2"/>
                    </c:manualLayout>
                  </c15:layout>
                </c:ext>
                <c:ext xmlns:c16="http://schemas.microsoft.com/office/drawing/2014/chart" uri="{C3380CC4-5D6E-409C-BE32-E72D297353CC}">
                  <c16:uniqueId val="{0000002E-83F4-462D-89C0-8D4EE9DE5DFE}"/>
                </c:ext>
              </c:extLst>
            </c:dLbl>
            <c:dLbl>
              <c:idx val="1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30-83F4-462D-89C0-8D4EE9DE5D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Aiškesnės informacijos</c:v>
                </c:pt>
                <c:pt idx="1">
                  <c:v>Daugiau informacijos</c:v>
                </c:pt>
                <c:pt idx="2">
                  <c:v>Didesnio operatyvumo</c:v>
                </c:pt>
                <c:pt idx="3">
                  <c:v>Daugiau viešinti veiklą</c:v>
                </c:pt>
                <c:pt idx="4">
                  <c:v>Plėsti skaitmenines paslaugas</c:v>
                </c:pt>
                <c:pt idx="5">
                  <c:v>Mažiau arogancijos, susireikšminimo</c:v>
                </c:pt>
                <c:pt idx="6">
                  <c:v>Mažinti biurokratiją</c:v>
                </c:pt>
                <c:pt idx="7">
                  <c:v>Mažinti korupciją</c:v>
                </c:pt>
                <c:pt idx="8">
                  <c:v>Jokių /  pakanka / viskas gerai</c:v>
                </c:pt>
                <c:pt idx="9">
                  <c:v>Kita</c:v>
                </c:pt>
                <c:pt idx="10">
                  <c:v>N/N</c:v>
                </c:pt>
              </c:strCache>
            </c:strRef>
          </c:cat>
          <c:val>
            <c:numRef>
              <c:f>Sheet1!$B$2:$B$12</c:f>
              <c:numCache>
                <c:formatCode>General</c:formatCode>
                <c:ptCount val="11"/>
                <c:pt idx="0">
                  <c:v>9</c:v>
                </c:pt>
                <c:pt idx="1">
                  <c:v>6</c:v>
                </c:pt>
                <c:pt idx="2">
                  <c:v>6</c:v>
                </c:pt>
                <c:pt idx="3">
                  <c:v>6</c:v>
                </c:pt>
                <c:pt idx="4">
                  <c:v>3</c:v>
                </c:pt>
                <c:pt idx="5">
                  <c:v>2</c:v>
                </c:pt>
                <c:pt idx="6">
                  <c:v>2</c:v>
                </c:pt>
                <c:pt idx="7">
                  <c:v>1</c:v>
                </c:pt>
                <c:pt idx="8">
                  <c:v>50</c:v>
                </c:pt>
                <c:pt idx="9">
                  <c:v>1</c:v>
                </c:pt>
                <c:pt idx="10">
                  <c:v>17</c:v>
                </c:pt>
              </c:numCache>
            </c:numRef>
          </c:val>
          <c:extLst>
            <c:ext xmlns:c16="http://schemas.microsoft.com/office/drawing/2014/chart" uri="{C3380CC4-5D6E-409C-BE32-E72D297353CC}">
              <c16:uniqueId val="{00000009-83F4-462D-89C0-8D4EE9DE5DFE}"/>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6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63387659782464"/>
          <c:y val="6.0498111648173224E-2"/>
          <c:w val="0.79309096676722246"/>
          <c:h val="0.93554050928359656"/>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Sheet1!$B$2:$B$8</c:f>
              <c:numCache>
                <c:formatCode>General</c:formatCode>
                <c:ptCount val="7"/>
                <c:pt idx="0">
                  <c:v>27</c:v>
                </c:pt>
                <c:pt idx="1">
                  <c:v>31</c:v>
                </c:pt>
                <c:pt idx="2">
                  <c:v>28</c:v>
                </c:pt>
                <c:pt idx="3">
                  <c:v>29</c:v>
                </c:pt>
                <c:pt idx="4">
                  <c:v>26</c:v>
                </c:pt>
                <c:pt idx="5">
                  <c:v>28</c:v>
                </c:pt>
                <c:pt idx="6">
                  <c:v>25</c:v>
                </c:pt>
              </c:numCache>
            </c:numRef>
          </c:val>
          <c:extLst>
            <c:ext xmlns:c16="http://schemas.microsoft.com/office/drawing/2014/chart" uri="{C3380CC4-5D6E-409C-BE32-E72D297353CC}">
              <c16:uniqueId val="{00000000-158E-43D4-9D7B-5AA2E0DCF3F8}"/>
            </c:ext>
          </c:extLst>
        </c:ser>
        <c:ser>
          <c:idx val="1"/>
          <c:order val="1"/>
          <c:tx>
            <c:strRef>
              <c:f>Sheet1!$C$1</c:f>
              <c:strCache>
                <c:ptCount val="1"/>
                <c:pt idx="0">
                  <c:v>Ne, nežinau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Sheet1!$C$2:$C$8</c:f>
              <c:numCache>
                <c:formatCode>General</c:formatCode>
                <c:ptCount val="7"/>
                <c:pt idx="0">
                  <c:v>73</c:v>
                </c:pt>
                <c:pt idx="1">
                  <c:v>69</c:v>
                </c:pt>
                <c:pt idx="2">
                  <c:v>72</c:v>
                </c:pt>
                <c:pt idx="3">
                  <c:v>71</c:v>
                </c:pt>
                <c:pt idx="4">
                  <c:v>74</c:v>
                </c:pt>
                <c:pt idx="5">
                  <c:v>72</c:v>
                </c:pt>
                <c:pt idx="6">
                  <c:v>75</c:v>
                </c:pt>
              </c:numCache>
            </c:numRef>
          </c:val>
          <c:extLst>
            <c:ext xmlns:c16="http://schemas.microsoft.com/office/drawing/2014/chart" uri="{C3380CC4-5D6E-409C-BE32-E72D297353CC}">
              <c16:uniqueId val="{00000001-158E-43D4-9D7B-5AA2E0DCF3F8}"/>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25138397904621779"/>
          <c:y val="4.434038421629406E-5"/>
          <c:w val="0.44138408538679358"/>
          <c:h val="0.105571445130315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336846566054239"/>
          <c:y val="0.25257435164220954"/>
          <c:w val="0.77663153433945764"/>
          <c:h val="0.6427828479018943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Sheet1!$B$2:$B$8</c:f>
              <c:numCache>
                <c:formatCode>General</c:formatCode>
                <c:ptCount val="7"/>
                <c:pt idx="0">
                  <c:v>29</c:v>
                </c:pt>
                <c:pt idx="1">
                  <c:v>30</c:v>
                </c:pt>
                <c:pt idx="2">
                  <c:v>33</c:v>
                </c:pt>
                <c:pt idx="3">
                  <c:v>33</c:v>
                </c:pt>
                <c:pt idx="4">
                  <c:v>35</c:v>
                </c:pt>
                <c:pt idx="5">
                  <c:v>31</c:v>
                </c:pt>
                <c:pt idx="6">
                  <c:v>30</c:v>
                </c:pt>
              </c:numCache>
            </c:numRef>
          </c:val>
          <c:extLst>
            <c:ext xmlns:c16="http://schemas.microsoft.com/office/drawing/2014/chart" uri="{C3380CC4-5D6E-409C-BE32-E72D297353CC}">
              <c16:uniqueId val="{00000000-EC62-4798-A3D6-347A1F10FB65}"/>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Sheet1!$C$2:$C$8</c:f>
              <c:numCache>
                <c:formatCode>General</c:formatCode>
                <c:ptCount val="7"/>
                <c:pt idx="0">
                  <c:v>14</c:v>
                </c:pt>
                <c:pt idx="1">
                  <c:v>12</c:v>
                </c:pt>
                <c:pt idx="2">
                  <c:v>16</c:v>
                </c:pt>
                <c:pt idx="3">
                  <c:v>14</c:v>
                </c:pt>
                <c:pt idx="4">
                  <c:v>15</c:v>
                </c:pt>
                <c:pt idx="5">
                  <c:v>23</c:v>
                </c:pt>
                <c:pt idx="6">
                  <c:v>27</c:v>
                </c:pt>
              </c:numCache>
            </c:numRef>
          </c:val>
          <c:extLst>
            <c:ext xmlns:c16="http://schemas.microsoft.com/office/drawing/2014/chart" uri="{C3380CC4-5D6E-409C-BE32-E72D297353CC}">
              <c16:uniqueId val="{00000001-EC62-4798-A3D6-347A1F10FB65}"/>
            </c:ext>
          </c:extLst>
        </c:ser>
        <c:ser>
          <c:idx val="2"/>
          <c:order val="2"/>
          <c:tx>
            <c:strRef>
              <c:f>Sheet1!$D$1</c:f>
              <c:strCache>
                <c:ptCount val="1"/>
                <c:pt idx="0">
                  <c:v>Nežinau, sunku pasakyti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Sheet1!$D$2:$D$8</c:f>
              <c:numCache>
                <c:formatCode>General</c:formatCode>
                <c:ptCount val="7"/>
                <c:pt idx="0">
                  <c:v>57</c:v>
                </c:pt>
                <c:pt idx="1">
                  <c:v>58</c:v>
                </c:pt>
                <c:pt idx="2">
                  <c:v>51</c:v>
                </c:pt>
                <c:pt idx="3">
                  <c:v>53</c:v>
                </c:pt>
                <c:pt idx="4">
                  <c:v>50</c:v>
                </c:pt>
                <c:pt idx="5">
                  <c:v>46</c:v>
                </c:pt>
                <c:pt idx="6">
                  <c:v>43</c:v>
                </c:pt>
              </c:numCache>
            </c:numRef>
          </c:val>
          <c:extLst>
            <c:ext xmlns:c16="http://schemas.microsoft.com/office/drawing/2014/chart" uri="{C3380CC4-5D6E-409C-BE32-E72D297353CC}">
              <c16:uniqueId val="{00000002-EC62-4798-A3D6-347A1F10FB65}"/>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w="25400">
          <a:noFill/>
        </a:ln>
        <a:effectLst/>
      </c:spPr>
    </c:plotArea>
    <c:legend>
      <c:legendPos val="b"/>
      <c:layout>
        <c:manualLayout>
          <c:xMode val="edge"/>
          <c:yMode val="edge"/>
          <c:x val="0.22392156058617668"/>
          <c:y val="0.10590152050061036"/>
          <c:w val="0.56948121719160105"/>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031291010498689"/>
          <c:y val="0.25257435164220954"/>
          <c:w val="0.76968708989501311"/>
          <c:h val="0.64278284790189433"/>
        </c:manualLayout>
      </c:layout>
      <c:barChart>
        <c:barDir val="bar"/>
        <c:grouping val="stacked"/>
        <c:varyColors val="0"/>
        <c:ser>
          <c:idx val="0"/>
          <c:order val="0"/>
          <c:tx>
            <c:strRef>
              <c:f>Sheet1!$B$1</c:f>
              <c:strCache>
                <c:ptCount val="1"/>
                <c:pt idx="0">
                  <c:v>Pakanka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Sheet1!$B$2:$B$8</c:f>
              <c:numCache>
                <c:formatCode>General</c:formatCode>
                <c:ptCount val="7"/>
                <c:pt idx="0">
                  <c:v>18</c:v>
                </c:pt>
                <c:pt idx="1">
                  <c:v>19</c:v>
                </c:pt>
                <c:pt idx="2">
                  <c:v>17</c:v>
                </c:pt>
                <c:pt idx="3">
                  <c:v>21</c:v>
                </c:pt>
                <c:pt idx="4">
                  <c:v>22</c:v>
                </c:pt>
                <c:pt idx="5">
                  <c:v>23</c:v>
                </c:pt>
                <c:pt idx="6">
                  <c:v>20</c:v>
                </c:pt>
              </c:numCache>
            </c:numRef>
          </c:val>
          <c:extLst>
            <c:ext xmlns:c16="http://schemas.microsoft.com/office/drawing/2014/chart" uri="{C3380CC4-5D6E-409C-BE32-E72D297353CC}">
              <c16:uniqueId val="{00000000-3DAD-4049-8513-57F0862FCB74}"/>
            </c:ext>
          </c:extLst>
        </c:ser>
        <c:ser>
          <c:idx val="1"/>
          <c:order val="1"/>
          <c:tx>
            <c:strRef>
              <c:f>Sheet1!$C$1</c:f>
              <c:strCache>
                <c:ptCount val="1"/>
                <c:pt idx="0">
                  <c:v>Nepakanka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Sheet1!$C$2:$C$8</c:f>
              <c:numCache>
                <c:formatCode>General</c:formatCode>
                <c:ptCount val="7"/>
                <c:pt idx="0">
                  <c:v>38</c:v>
                </c:pt>
                <c:pt idx="1">
                  <c:v>38</c:v>
                </c:pt>
                <c:pt idx="2">
                  <c:v>40</c:v>
                </c:pt>
                <c:pt idx="3">
                  <c:v>41</c:v>
                </c:pt>
                <c:pt idx="4">
                  <c:v>40</c:v>
                </c:pt>
                <c:pt idx="5">
                  <c:v>43</c:v>
                </c:pt>
                <c:pt idx="6">
                  <c:v>43</c:v>
                </c:pt>
              </c:numCache>
            </c:numRef>
          </c:val>
          <c:extLst>
            <c:ext xmlns:c16="http://schemas.microsoft.com/office/drawing/2014/chart" uri="{C3380CC4-5D6E-409C-BE32-E72D297353CC}">
              <c16:uniqueId val="{00000001-3DAD-4049-8513-57F0862FCB74}"/>
            </c:ext>
          </c:extLst>
        </c:ser>
        <c:ser>
          <c:idx val="2"/>
          <c:order val="2"/>
          <c:tx>
            <c:strRef>
              <c:f>Sheet1!$D$1</c:f>
              <c:strCache>
                <c:ptCount val="1"/>
                <c:pt idx="0">
                  <c:v>Neturiu nuomonės / nežinau / neaktualu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Sheet1!$D$2:$D$8</c:f>
              <c:numCache>
                <c:formatCode>General</c:formatCode>
                <c:ptCount val="7"/>
                <c:pt idx="0">
                  <c:v>44</c:v>
                </c:pt>
                <c:pt idx="1">
                  <c:v>43</c:v>
                </c:pt>
                <c:pt idx="2">
                  <c:v>43</c:v>
                </c:pt>
                <c:pt idx="3">
                  <c:v>38</c:v>
                </c:pt>
                <c:pt idx="4">
                  <c:v>38</c:v>
                </c:pt>
                <c:pt idx="5">
                  <c:v>34</c:v>
                </c:pt>
                <c:pt idx="6">
                  <c:v>37</c:v>
                </c:pt>
              </c:numCache>
            </c:numRef>
          </c:val>
          <c:extLst>
            <c:ext xmlns:c16="http://schemas.microsoft.com/office/drawing/2014/chart" uri="{C3380CC4-5D6E-409C-BE32-E72D297353CC}">
              <c16:uniqueId val="{00000002-3DAD-4049-8513-57F0862FCB74}"/>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a:noFill/>
        </a:ln>
        <a:effectLst/>
      </c:spPr>
    </c:plotArea>
    <c:legend>
      <c:legendPos val="b"/>
      <c:layout>
        <c:manualLayout>
          <c:xMode val="edge"/>
          <c:yMode val="edge"/>
          <c:x val="7.2916666666666671E-2"/>
          <c:y val="9.9512334022644394E-2"/>
          <c:w val="0.79517566163604547"/>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0452922848379E-2"/>
          <c:y val="4.3009897567750583E-3"/>
          <c:w val="0.97127595405409783"/>
          <c:h val="0.98991651913241985"/>
        </c:manualLayout>
      </c:layout>
      <c:barChart>
        <c:barDir val="bar"/>
        <c:grouping val="stacked"/>
        <c:varyColors val="0"/>
        <c:ser>
          <c:idx val="0"/>
          <c:order val="0"/>
          <c:tx>
            <c:strRef>
              <c:f>Sheet1!$B$1</c:f>
              <c:strCache>
                <c:ptCount val="1"/>
                <c:pt idx="0">
                  <c:v>2025</c:v>
                </c:pt>
              </c:strCache>
            </c:strRef>
          </c:tx>
          <c:spPr>
            <a:solidFill>
              <a:schemeClr val="accent1"/>
            </a:solidFill>
            <a:ln>
              <a:noFill/>
            </a:ln>
            <a:effectLst/>
          </c:spPr>
          <c:invertIfNegative val="0"/>
          <c:dLbls>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73-480B-9092-EE75F35D20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Apie statomų statinių kokybę</c:v>
                </c:pt>
                <c:pt idx="4">
                  <c:v>Kaip tinkamai užbaigti (įforminti) statinio statybą</c:v>
                </c:pt>
                <c:pt idx="5">
                  <c:v>Apie nustatomus statybų pažeidimus</c:v>
                </c:pt>
                <c:pt idx="6">
                  <c:v>Dėl žemės naudojimo priežiūros (žemės naudojimo tvarkos reikalavimai, pažeidimų šalinimas, terminų pratęsimas)</c:v>
                </c:pt>
                <c:pt idx="7">
                  <c:v>Kita</c:v>
                </c:pt>
              </c:strCache>
            </c:strRef>
          </c:cat>
          <c:val>
            <c:numRef>
              <c:f>Sheet1!$B$2:$B$9</c:f>
              <c:numCache>
                <c:formatCode>General</c:formatCode>
                <c:ptCount val="8"/>
                <c:pt idx="0">
                  <c:v>44</c:v>
                </c:pt>
                <c:pt idx="1">
                  <c:v>11</c:v>
                </c:pt>
                <c:pt idx="2">
                  <c:v>11</c:v>
                </c:pt>
                <c:pt idx="3">
                  <c:v>9</c:v>
                </c:pt>
                <c:pt idx="4">
                  <c:v>9</c:v>
                </c:pt>
                <c:pt idx="5">
                  <c:v>8</c:v>
                </c:pt>
                <c:pt idx="6">
                  <c:v>8</c:v>
                </c:pt>
                <c:pt idx="7">
                  <c:v>0.3</c:v>
                </c:pt>
              </c:numCache>
            </c:numRef>
          </c:val>
          <c:extLst>
            <c:ext xmlns:c16="http://schemas.microsoft.com/office/drawing/2014/chart" uri="{C3380CC4-5D6E-409C-BE32-E72D297353CC}">
              <c16:uniqueId val="{00000002-FB7F-40D2-9C64-536A93B5B088}"/>
            </c:ext>
          </c:extLst>
        </c:ser>
        <c:ser>
          <c:idx val="1"/>
          <c:order val="1"/>
          <c:tx>
            <c:strRef>
              <c:f>Sheet1!$C$1</c:f>
              <c:strCache>
                <c:ptCount val="1"/>
              </c:strCache>
            </c:strRef>
          </c:tx>
          <c:spPr>
            <a:noFill/>
            <a:ln>
              <a:noFill/>
            </a:ln>
            <a:effectLst/>
          </c:spPr>
          <c:invertIfNegative val="0"/>
          <c:dLbls>
            <c:delete val="1"/>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Apie statomų statinių kokybę</c:v>
                </c:pt>
                <c:pt idx="4">
                  <c:v>Kaip tinkamai užbaigti (įforminti) statinio statybą</c:v>
                </c:pt>
                <c:pt idx="5">
                  <c:v>Apie nustatomus statybų pažeidimus</c:v>
                </c:pt>
                <c:pt idx="6">
                  <c:v>Dėl žemės naudojimo priežiūros (žemės naudojimo tvarkos reikalavimai, pažeidimų šalinimas, terminų pratęsimas)</c:v>
                </c:pt>
                <c:pt idx="7">
                  <c:v>Kita</c:v>
                </c:pt>
              </c:strCache>
            </c:strRef>
          </c:cat>
          <c:val>
            <c:numRef>
              <c:f>Sheet1!$C$2:$C$9</c:f>
              <c:numCache>
                <c:formatCode>General</c:formatCode>
                <c:ptCount val="8"/>
                <c:pt idx="0">
                  <c:v>21</c:v>
                </c:pt>
                <c:pt idx="1">
                  <c:v>54</c:v>
                </c:pt>
                <c:pt idx="2">
                  <c:v>54</c:v>
                </c:pt>
                <c:pt idx="3">
                  <c:v>56</c:v>
                </c:pt>
                <c:pt idx="4">
                  <c:v>56</c:v>
                </c:pt>
                <c:pt idx="5">
                  <c:v>57</c:v>
                </c:pt>
                <c:pt idx="6">
                  <c:v>57</c:v>
                </c:pt>
                <c:pt idx="7">
                  <c:v>64.7</c:v>
                </c:pt>
              </c:numCache>
            </c:numRef>
          </c:val>
          <c:extLst>
            <c:ext xmlns:c16="http://schemas.microsoft.com/office/drawing/2014/chart" uri="{C3380CC4-5D6E-409C-BE32-E72D297353CC}">
              <c16:uniqueId val="{00000003-FB7F-40D2-9C64-536A93B5B088}"/>
            </c:ext>
          </c:extLst>
        </c:ser>
        <c:ser>
          <c:idx val="2"/>
          <c:order val="2"/>
          <c:tx>
            <c:strRef>
              <c:f>Sheet1!$D$1</c:f>
              <c:strCache>
                <c:ptCount val="1"/>
                <c:pt idx="0">
                  <c:v>2024</c:v>
                </c:pt>
              </c:strCache>
            </c:strRef>
          </c:tx>
          <c:spPr>
            <a:solidFill>
              <a:schemeClr val="accent2"/>
            </a:solidFill>
            <a:ln>
              <a:noFill/>
            </a:ln>
            <a:effectLst/>
          </c:spPr>
          <c:invertIfNegative val="0"/>
          <c:dPt>
            <c:idx val="7"/>
            <c:invertIfNegative val="0"/>
            <c:bubble3D val="0"/>
            <c:spPr>
              <a:solidFill>
                <a:schemeClr val="accent3"/>
              </a:solidFill>
              <a:ln>
                <a:noFill/>
              </a:ln>
              <a:effectLst/>
            </c:spPr>
            <c:extLst>
              <c:ext xmlns:c16="http://schemas.microsoft.com/office/drawing/2014/chart" uri="{C3380CC4-5D6E-409C-BE32-E72D297353CC}">
                <c16:uniqueId val="{00000000-821F-4FFE-BFE7-3DCD1F3CDD05}"/>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2421-4184-934C-AF782E0B0606}"/>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2421-4184-934C-AF782E0B0606}"/>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2421-4184-934C-AF782E0B0606}"/>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2421-4184-934C-AF782E0B0606}"/>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2421-4184-934C-AF782E0B0606}"/>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2421-4184-934C-AF782E0B0606}"/>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2421-4184-934C-AF782E0B0606}"/>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1F-4FFE-BFE7-3DCD1F3CDD0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Apie statomų statinių kokybę</c:v>
                </c:pt>
                <c:pt idx="4">
                  <c:v>Kaip tinkamai užbaigti (įforminti) statinio statybą</c:v>
                </c:pt>
                <c:pt idx="5">
                  <c:v>Apie nustatomus statybų pažeidimus</c:v>
                </c:pt>
                <c:pt idx="6">
                  <c:v>Dėl žemės naudojimo priežiūros (žemės naudojimo tvarkos reikalavimai, pažeidimų šalinimas, terminų pratęsimas)</c:v>
                </c:pt>
                <c:pt idx="7">
                  <c:v>Kita</c:v>
                </c:pt>
              </c:strCache>
            </c:strRef>
          </c:cat>
          <c:val>
            <c:numRef>
              <c:f>Sheet1!$D$2:$D$9</c:f>
              <c:numCache>
                <c:formatCode>General</c:formatCode>
                <c:ptCount val="8"/>
                <c:pt idx="0">
                  <c:v>53</c:v>
                </c:pt>
                <c:pt idx="1">
                  <c:v>11</c:v>
                </c:pt>
                <c:pt idx="2">
                  <c:v>8</c:v>
                </c:pt>
                <c:pt idx="3">
                  <c:v>5</c:v>
                </c:pt>
                <c:pt idx="4">
                  <c:v>7</c:v>
                </c:pt>
                <c:pt idx="5">
                  <c:v>7</c:v>
                </c:pt>
                <c:pt idx="6">
                  <c:v>8</c:v>
                </c:pt>
                <c:pt idx="7">
                  <c:v>1</c:v>
                </c:pt>
              </c:numCache>
            </c:numRef>
          </c:val>
          <c:extLst>
            <c:ext xmlns:c16="http://schemas.microsoft.com/office/drawing/2014/chart" uri="{C3380CC4-5D6E-409C-BE32-E72D297353CC}">
              <c16:uniqueId val="{0000000C-FB7F-40D2-9C64-536A93B5B088}"/>
            </c:ext>
          </c:extLst>
        </c:ser>
        <c:ser>
          <c:idx val="3"/>
          <c:order val="3"/>
          <c:tx>
            <c:strRef>
              <c:f>Sheet1!$E$1</c:f>
              <c:strCache>
                <c:ptCount val="1"/>
              </c:strCache>
            </c:strRef>
          </c:tx>
          <c:spPr>
            <a:noFill/>
            <a:ln>
              <a:noFill/>
            </a:ln>
            <a:effectLst/>
          </c:spPr>
          <c:invertIfNegative val="0"/>
          <c:dLbls>
            <c:delete val="1"/>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Apie statomų statinių kokybę</c:v>
                </c:pt>
                <c:pt idx="4">
                  <c:v>Kaip tinkamai užbaigti (įforminti) statinio statybą</c:v>
                </c:pt>
                <c:pt idx="5">
                  <c:v>Apie nustatomus statybų pažeidimus</c:v>
                </c:pt>
                <c:pt idx="6">
                  <c:v>Dėl žemės naudojimo priežiūros (žemės naudojimo tvarkos reikalavimai, pažeidimų šalinimas, terminų pratęsimas)</c:v>
                </c:pt>
                <c:pt idx="7">
                  <c:v>Kita</c:v>
                </c:pt>
              </c:strCache>
            </c:strRef>
          </c:cat>
          <c:val>
            <c:numRef>
              <c:f>Sheet1!$E$2:$E$9</c:f>
              <c:numCache>
                <c:formatCode>General</c:formatCode>
                <c:ptCount val="8"/>
                <c:pt idx="0">
                  <c:v>12</c:v>
                </c:pt>
                <c:pt idx="1">
                  <c:v>54</c:v>
                </c:pt>
                <c:pt idx="2">
                  <c:v>57</c:v>
                </c:pt>
                <c:pt idx="3">
                  <c:v>60</c:v>
                </c:pt>
                <c:pt idx="4">
                  <c:v>58</c:v>
                </c:pt>
                <c:pt idx="5">
                  <c:v>58</c:v>
                </c:pt>
                <c:pt idx="6">
                  <c:v>57</c:v>
                </c:pt>
                <c:pt idx="7">
                  <c:v>64</c:v>
                </c:pt>
              </c:numCache>
            </c:numRef>
          </c:val>
          <c:extLst>
            <c:ext xmlns:c16="http://schemas.microsoft.com/office/drawing/2014/chart" uri="{C3380CC4-5D6E-409C-BE32-E72D297353CC}">
              <c16:uniqueId val="{00000000-4D73-480B-9092-EE75F35D20D1}"/>
            </c:ext>
          </c:extLst>
        </c:ser>
        <c:ser>
          <c:idx val="4"/>
          <c:order val="4"/>
          <c:tx>
            <c:strRef>
              <c:f>Sheet1!$F$1</c:f>
              <c:strCache>
                <c:ptCount val="1"/>
                <c:pt idx="0">
                  <c:v>2023</c:v>
                </c:pt>
              </c:strCache>
            </c:strRef>
          </c:tx>
          <c:spPr>
            <a:solidFill>
              <a:schemeClr val="accent2"/>
            </a:solidFill>
            <a:ln>
              <a:solidFill>
                <a:schemeClr val="accent2"/>
              </a:solidFill>
            </a:ln>
            <a:effectLst/>
          </c:spPr>
          <c:invertIfNegative val="0"/>
          <c:dLbls>
            <c:dLbl>
              <c:idx val="7"/>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1F-4FFE-BFE7-3DCD1F3CDD0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Apie statomų statinių kokybę</c:v>
                </c:pt>
                <c:pt idx="4">
                  <c:v>Kaip tinkamai užbaigti (įforminti) statinio statybą</c:v>
                </c:pt>
                <c:pt idx="5">
                  <c:v>Apie nustatomus statybų pažeidimus</c:v>
                </c:pt>
                <c:pt idx="6">
                  <c:v>Dėl žemės naudojimo priežiūros (žemės naudojimo tvarkos reikalavimai, pažeidimų šalinimas, terminų pratęsimas)</c:v>
                </c:pt>
                <c:pt idx="7">
                  <c:v>Kita</c:v>
                </c:pt>
              </c:strCache>
            </c:strRef>
          </c:cat>
          <c:val>
            <c:numRef>
              <c:f>Sheet1!$F$2:$F$9</c:f>
              <c:numCache>
                <c:formatCode>General</c:formatCode>
                <c:ptCount val="8"/>
                <c:pt idx="0">
                  <c:v>55</c:v>
                </c:pt>
                <c:pt idx="2">
                  <c:v>16</c:v>
                </c:pt>
                <c:pt idx="3">
                  <c:v>13</c:v>
                </c:pt>
                <c:pt idx="4">
                  <c:v>8</c:v>
                </c:pt>
                <c:pt idx="5">
                  <c:v>7</c:v>
                </c:pt>
                <c:pt idx="7">
                  <c:v>2</c:v>
                </c:pt>
              </c:numCache>
            </c:numRef>
          </c:val>
          <c:extLst>
            <c:ext xmlns:c16="http://schemas.microsoft.com/office/drawing/2014/chart" uri="{C3380CC4-5D6E-409C-BE32-E72D297353CC}">
              <c16:uniqueId val="{00000001-4D73-480B-9092-EE75F35D20D1}"/>
            </c:ext>
          </c:extLst>
        </c:ser>
        <c:ser>
          <c:idx val="5"/>
          <c:order val="5"/>
          <c:tx>
            <c:strRef>
              <c:f>Sheet1!$G$1</c:f>
              <c:strCache>
                <c:ptCount val="1"/>
              </c:strCache>
            </c:strRef>
          </c:tx>
          <c:spPr>
            <a:noFill/>
            <a:ln>
              <a:noFill/>
            </a:ln>
            <a:effectLst/>
          </c:spPr>
          <c:invertIfNegative val="0"/>
          <c:dLbls>
            <c:delete val="1"/>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Apie statomų statinių kokybę</c:v>
                </c:pt>
                <c:pt idx="4">
                  <c:v>Kaip tinkamai užbaigti (įforminti) statinio statybą</c:v>
                </c:pt>
                <c:pt idx="5">
                  <c:v>Apie nustatomus statybų pažeidimus</c:v>
                </c:pt>
                <c:pt idx="6">
                  <c:v>Dėl žemės naudojimo priežiūros (žemės naudojimo tvarkos reikalavimai, pažeidimų šalinimas, terminų pratęsimas)</c:v>
                </c:pt>
                <c:pt idx="7">
                  <c:v>Kita</c:v>
                </c:pt>
              </c:strCache>
            </c:strRef>
          </c:cat>
          <c:val>
            <c:numRef>
              <c:f>Sheet1!$G$2:$G$9</c:f>
              <c:numCache>
                <c:formatCode>General</c:formatCode>
                <c:ptCount val="8"/>
                <c:pt idx="0">
                  <c:v>10</c:v>
                </c:pt>
                <c:pt idx="2">
                  <c:v>49</c:v>
                </c:pt>
                <c:pt idx="3">
                  <c:v>52</c:v>
                </c:pt>
                <c:pt idx="4">
                  <c:v>57</c:v>
                </c:pt>
                <c:pt idx="5">
                  <c:v>58</c:v>
                </c:pt>
                <c:pt idx="7">
                  <c:v>63</c:v>
                </c:pt>
              </c:numCache>
            </c:numRef>
          </c:val>
          <c:extLst>
            <c:ext xmlns:c16="http://schemas.microsoft.com/office/drawing/2014/chart" uri="{C3380CC4-5D6E-409C-BE32-E72D297353CC}">
              <c16:uniqueId val="{00000000-07B2-47E7-8200-9752877FC26A}"/>
            </c:ext>
          </c:extLst>
        </c:ser>
        <c:ser>
          <c:idx val="6"/>
          <c:order val="6"/>
          <c:tx>
            <c:strRef>
              <c:f>Sheet1!$H$1</c:f>
              <c:strCache>
                <c:ptCount val="1"/>
                <c:pt idx="0">
                  <c:v>2022</c:v>
                </c:pt>
              </c:strCache>
            </c:strRef>
          </c:tx>
          <c:spPr>
            <a:solidFill>
              <a:schemeClr val="accent2"/>
            </a:solidFill>
            <a:ln>
              <a:noFill/>
            </a:ln>
            <a:effectLst/>
          </c:spPr>
          <c:invertIfNegative val="0"/>
          <c:dLbls>
            <c:dLbl>
              <c:idx val="7"/>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21-4184-934C-AF782E0B060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Apie statomų statinių kokybę</c:v>
                </c:pt>
                <c:pt idx="4">
                  <c:v>Kaip tinkamai užbaigti (įforminti) statinio statybą</c:v>
                </c:pt>
                <c:pt idx="5">
                  <c:v>Apie nustatomus statybų pažeidimus</c:v>
                </c:pt>
                <c:pt idx="6">
                  <c:v>Dėl žemės naudojimo priežiūros (žemės naudojimo tvarkos reikalavimai, pažeidimų šalinimas, terminų pratęsimas)</c:v>
                </c:pt>
                <c:pt idx="7">
                  <c:v>Kita</c:v>
                </c:pt>
              </c:strCache>
            </c:strRef>
          </c:cat>
          <c:val>
            <c:numRef>
              <c:f>Sheet1!$H$2:$H$9</c:f>
              <c:numCache>
                <c:formatCode>General</c:formatCode>
                <c:ptCount val="8"/>
                <c:pt idx="0">
                  <c:v>51</c:v>
                </c:pt>
                <c:pt idx="2">
                  <c:v>16</c:v>
                </c:pt>
                <c:pt idx="3">
                  <c:v>11</c:v>
                </c:pt>
                <c:pt idx="4">
                  <c:v>8</c:v>
                </c:pt>
                <c:pt idx="5">
                  <c:v>12</c:v>
                </c:pt>
                <c:pt idx="7">
                  <c:v>2</c:v>
                </c:pt>
              </c:numCache>
            </c:numRef>
          </c:val>
          <c:extLst>
            <c:ext xmlns:c16="http://schemas.microsoft.com/office/drawing/2014/chart" uri="{C3380CC4-5D6E-409C-BE32-E72D297353CC}">
              <c16:uniqueId val="{00000001-07B2-47E7-8200-9752877FC26A}"/>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25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6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7628171065098"/>
          <c:y val="0.13717533830595335"/>
          <c:w val="0.83596206593237621"/>
          <c:h val="0.85886316748330849"/>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Sheet1!$B$2:$B$8</c:f>
              <c:numCache>
                <c:formatCode>General</c:formatCode>
                <c:ptCount val="7"/>
                <c:pt idx="0">
                  <c:v>9</c:v>
                </c:pt>
                <c:pt idx="1">
                  <c:v>10</c:v>
                </c:pt>
                <c:pt idx="2">
                  <c:v>10</c:v>
                </c:pt>
                <c:pt idx="3">
                  <c:v>11</c:v>
                </c:pt>
                <c:pt idx="4">
                  <c:v>13</c:v>
                </c:pt>
                <c:pt idx="5">
                  <c:v>15</c:v>
                </c:pt>
                <c:pt idx="6">
                  <c:v>12</c:v>
                </c:pt>
              </c:numCache>
            </c:numRef>
          </c:val>
          <c:extLst>
            <c:ext xmlns:c16="http://schemas.microsoft.com/office/drawing/2014/chart" uri="{C3380CC4-5D6E-409C-BE32-E72D297353CC}">
              <c16:uniqueId val="{00000000-24DD-4E89-8108-FC8848E54879}"/>
            </c:ext>
          </c:extLst>
        </c:ser>
        <c:ser>
          <c:idx val="1"/>
          <c:order val="1"/>
          <c:tx>
            <c:strRef>
              <c:f>Sheet1!$C$1</c:f>
              <c:strCache>
                <c:ptCount val="1"/>
                <c:pt idx="0">
                  <c:v>Ne, nežinau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Sheet1!$C$2:$C$8</c:f>
              <c:numCache>
                <c:formatCode>General</c:formatCode>
                <c:ptCount val="7"/>
                <c:pt idx="0">
                  <c:v>91</c:v>
                </c:pt>
                <c:pt idx="1">
                  <c:v>90</c:v>
                </c:pt>
                <c:pt idx="2">
                  <c:v>90</c:v>
                </c:pt>
                <c:pt idx="3">
                  <c:v>89</c:v>
                </c:pt>
                <c:pt idx="4">
                  <c:v>87</c:v>
                </c:pt>
                <c:pt idx="5">
                  <c:v>85</c:v>
                </c:pt>
                <c:pt idx="6">
                  <c:v>88</c:v>
                </c:pt>
              </c:numCache>
            </c:numRef>
          </c:val>
          <c:extLst>
            <c:ext xmlns:c16="http://schemas.microsoft.com/office/drawing/2014/chart" uri="{C3380CC4-5D6E-409C-BE32-E72D297353CC}">
              <c16:uniqueId val="{00000001-24DD-4E89-8108-FC8848E54879}"/>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313503"/>
        <c:crosses val="autoZero"/>
        <c:auto val="1"/>
        <c:lblAlgn val="ctr"/>
        <c:lblOffset val="100"/>
        <c:noMultiLvlLbl val="0"/>
      </c:catAx>
      <c:valAx>
        <c:axId val="36313503"/>
        <c:scaling>
          <c:orientation val="minMax"/>
        </c:scaling>
        <c:delete val="1"/>
        <c:axPos val="t"/>
        <c:numFmt formatCode="General"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35868137552842971"/>
          <c:y val="4.7926215941573688E-2"/>
          <c:w val="0.31348577864289218"/>
          <c:h val="0.105571445130315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246568788276462"/>
          <c:y val="0.25257435164220954"/>
          <c:w val="0.75753431211723532"/>
          <c:h val="0.64278284790189433"/>
        </c:manualLayout>
      </c:layout>
      <c:barChart>
        <c:barDir val="bar"/>
        <c:grouping val="stacked"/>
        <c:varyColors val="0"/>
        <c:ser>
          <c:idx val="0"/>
          <c:order val="0"/>
          <c:tx>
            <c:strRef>
              <c:f>Sheet1!$B$1</c:f>
              <c:strCache>
                <c:ptCount val="1"/>
                <c:pt idx="0">
                  <c:v>Taip, žinau tokią instituciją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Sheet1!$B$2:$B$8</c:f>
              <c:numCache>
                <c:formatCode>General</c:formatCode>
                <c:ptCount val="7"/>
                <c:pt idx="0">
                  <c:v>24</c:v>
                </c:pt>
                <c:pt idx="1">
                  <c:v>25</c:v>
                </c:pt>
                <c:pt idx="2">
                  <c:v>24</c:v>
                </c:pt>
                <c:pt idx="3">
                  <c:v>26</c:v>
                </c:pt>
                <c:pt idx="4">
                  <c:v>24</c:v>
                </c:pt>
                <c:pt idx="5">
                  <c:v>22</c:v>
                </c:pt>
                <c:pt idx="6">
                  <c:v>20</c:v>
                </c:pt>
              </c:numCache>
            </c:numRef>
          </c:val>
          <c:extLst>
            <c:ext xmlns:c16="http://schemas.microsoft.com/office/drawing/2014/chart" uri="{C3380CC4-5D6E-409C-BE32-E72D297353CC}">
              <c16:uniqueId val="{00000000-F818-4FF4-A17F-0D7B1408E311}"/>
            </c:ext>
          </c:extLst>
        </c:ser>
        <c:ser>
          <c:idx val="1"/>
          <c:order val="1"/>
          <c:tx>
            <c:strRef>
              <c:f>Sheet1!$C$1</c:f>
              <c:strCache>
                <c:ptCount val="1"/>
                <c:pt idx="0">
                  <c:v>Taip, teko girdėti pavadinimą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Sheet1!$C$2:$C$8</c:f>
              <c:numCache>
                <c:formatCode>General</c:formatCode>
                <c:ptCount val="7"/>
                <c:pt idx="0">
                  <c:v>56</c:v>
                </c:pt>
                <c:pt idx="1">
                  <c:v>55</c:v>
                </c:pt>
                <c:pt idx="2">
                  <c:v>55</c:v>
                </c:pt>
                <c:pt idx="3">
                  <c:v>52</c:v>
                </c:pt>
                <c:pt idx="4">
                  <c:v>51</c:v>
                </c:pt>
                <c:pt idx="5">
                  <c:v>49</c:v>
                </c:pt>
                <c:pt idx="6">
                  <c:v>48</c:v>
                </c:pt>
              </c:numCache>
            </c:numRef>
          </c:val>
          <c:extLst>
            <c:ext xmlns:c16="http://schemas.microsoft.com/office/drawing/2014/chart" uri="{C3380CC4-5D6E-409C-BE32-E72D297353CC}">
              <c16:uniqueId val="{00000001-F818-4FF4-A17F-0D7B1408E311}"/>
            </c:ext>
          </c:extLst>
        </c:ser>
        <c:ser>
          <c:idx val="2"/>
          <c:order val="2"/>
          <c:tx>
            <c:strRef>
              <c:f>Sheet1!$D$1</c:f>
              <c:strCache>
                <c:ptCount val="1"/>
                <c:pt idx="0">
                  <c:v>Ne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(N=1020)</c:v>
                </c:pt>
                <c:pt idx="1">
                  <c:v>2024 m. (N=1016)</c:v>
                </c:pt>
                <c:pt idx="2">
                  <c:v>2023 m. (N=2008)</c:v>
                </c:pt>
                <c:pt idx="3">
                  <c:v>2022 m. (N=2013)</c:v>
                </c:pt>
                <c:pt idx="4">
                  <c:v>2021 m. (N=2016)</c:v>
                </c:pt>
                <c:pt idx="5">
                  <c:v>2020 m. (N=2011)</c:v>
                </c:pt>
                <c:pt idx="6">
                  <c:v>2019 m. (N=2019)</c:v>
                </c:pt>
              </c:strCache>
            </c:strRef>
          </c:cat>
          <c:val>
            <c:numRef>
              <c:f>Sheet1!$D$2:$D$8</c:f>
              <c:numCache>
                <c:formatCode>General</c:formatCode>
                <c:ptCount val="7"/>
                <c:pt idx="0">
                  <c:v>20</c:v>
                </c:pt>
                <c:pt idx="1">
                  <c:v>20</c:v>
                </c:pt>
                <c:pt idx="2">
                  <c:v>21</c:v>
                </c:pt>
                <c:pt idx="3">
                  <c:v>22</c:v>
                </c:pt>
                <c:pt idx="4">
                  <c:v>25</c:v>
                </c:pt>
                <c:pt idx="5">
                  <c:v>29</c:v>
                </c:pt>
                <c:pt idx="6">
                  <c:v>32</c:v>
                </c:pt>
              </c:numCache>
            </c:numRef>
          </c:val>
          <c:extLst>
            <c:ext xmlns:c16="http://schemas.microsoft.com/office/drawing/2014/chart" uri="{C3380CC4-5D6E-409C-BE32-E72D297353CC}">
              <c16:uniqueId val="{00000002-F818-4FF4-A17F-0D7B1408E311}"/>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a:noFill/>
        </a:ln>
        <a:effectLst/>
      </c:spPr>
    </c:plotArea>
    <c:legend>
      <c:legendPos val="b"/>
      <c:layout>
        <c:manualLayout>
          <c:xMode val="edge"/>
          <c:yMode val="edge"/>
          <c:x val="7.4652777777777776E-2"/>
          <c:y val="0.10270692726162739"/>
          <c:w val="0.79517566163604547"/>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600735454943131"/>
          <c:y val="0.25257435164220954"/>
          <c:w val="0.79399264545056858"/>
          <c:h val="0.6427828479018943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(N=815*)</c:v>
                </c:pt>
                <c:pt idx="1">
                  <c:v>2024 m. (N=815*)</c:v>
                </c:pt>
                <c:pt idx="2">
                  <c:v>2023 m. (N=1586*)</c:v>
                </c:pt>
                <c:pt idx="3">
                  <c:v>2022 m. (N=1568*)</c:v>
                </c:pt>
                <c:pt idx="4">
                  <c:v>2021 m. (N=1502*)</c:v>
                </c:pt>
                <c:pt idx="5">
                  <c:v>2020 m. (N=1429*)</c:v>
                </c:pt>
                <c:pt idx="6">
                  <c:v>2019 m. (N=1381*)</c:v>
                </c:pt>
              </c:strCache>
            </c:strRef>
          </c:cat>
          <c:val>
            <c:numRef>
              <c:f>Sheet1!$B$2:$B$8</c:f>
              <c:numCache>
                <c:formatCode>General</c:formatCode>
                <c:ptCount val="7"/>
                <c:pt idx="0">
                  <c:v>19</c:v>
                </c:pt>
                <c:pt idx="1">
                  <c:v>19</c:v>
                </c:pt>
                <c:pt idx="2">
                  <c:v>17</c:v>
                </c:pt>
                <c:pt idx="3">
                  <c:v>18</c:v>
                </c:pt>
                <c:pt idx="4">
                  <c:v>19</c:v>
                </c:pt>
                <c:pt idx="5">
                  <c:v>20</c:v>
                </c:pt>
                <c:pt idx="6">
                  <c:v>20</c:v>
                </c:pt>
              </c:numCache>
            </c:numRef>
          </c:val>
          <c:extLst>
            <c:ext xmlns:c16="http://schemas.microsoft.com/office/drawing/2014/chart" uri="{C3380CC4-5D6E-409C-BE32-E72D297353CC}">
              <c16:uniqueId val="{00000000-310C-46FC-A93E-3CD5C2987246}"/>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2025 m. (N=815*)</c:v>
                </c:pt>
                <c:pt idx="1">
                  <c:v>2024 m. (N=815*)</c:v>
                </c:pt>
                <c:pt idx="2">
                  <c:v>2023 m. (N=1586*)</c:v>
                </c:pt>
                <c:pt idx="3">
                  <c:v>2022 m. (N=1568*)</c:v>
                </c:pt>
                <c:pt idx="4">
                  <c:v>2021 m. (N=1502*)</c:v>
                </c:pt>
                <c:pt idx="5">
                  <c:v>2020 m. (N=1429*)</c:v>
                </c:pt>
                <c:pt idx="6">
                  <c:v>2019 m. (N=1381*)</c:v>
                </c:pt>
              </c:strCache>
            </c:strRef>
          </c:cat>
          <c:val>
            <c:numRef>
              <c:f>Sheet1!$C$2:$C$8</c:f>
              <c:numCache>
                <c:formatCode>General</c:formatCode>
                <c:ptCount val="7"/>
                <c:pt idx="0">
                  <c:v>81</c:v>
                </c:pt>
                <c:pt idx="1">
                  <c:v>81</c:v>
                </c:pt>
                <c:pt idx="2">
                  <c:v>83</c:v>
                </c:pt>
                <c:pt idx="3">
                  <c:v>82</c:v>
                </c:pt>
                <c:pt idx="4">
                  <c:v>81</c:v>
                </c:pt>
                <c:pt idx="5">
                  <c:v>80</c:v>
                </c:pt>
                <c:pt idx="6">
                  <c:v>80</c:v>
                </c:pt>
              </c:numCache>
            </c:numRef>
          </c:val>
          <c:extLst>
            <c:ext xmlns:c16="http://schemas.microsoft.com/office/drawing/2014/chart" uri="{C3380CC4-5D6E-409C-BE32-E72D297353CC}">
              <c16:uniqueId val="{00000001-310C-46FC-A93E-3CD5C2987246}"/>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a:noFill/>
        </a:ln>
        <a:effectLst/>
      </c:spPr>
    </c:plotArea>
    <c:legend>
      <c:legendPos val="b"/>
      <c:layout>
        <c:manualLayout>
          <c:xMode val="edge"/>
          <c:yMode val="edge"/>
          <c:x val="0.22392156058617668"/>
          <c:y val="0.10590152050061036"/>
          <c:w val="0.56948121719160105"/>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52C2C4-F258-4EDD-ADEC-4DA4E277B833}" type="datetimeFigureOut">
              <a:rPr lang="lt-LT" smtClean="0"/>
              <a:t>2025-12-12</a:t>
            </a:fld>
            <a:endParaRPr lang="lt-LT"/>
          </a:p>
        </p:txBody>
      </p:sp>
      <p:sp>
        <p:nvSpPr>
          <p:cNvPr id="4" name="Footer Placeholder 3"/>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p:cNvSpPr>
            <a:spLocks noGrp="1"/>
          </p:cNvSpPr>
          <p:nvPr>
            <p:ph type="sldNum" sz="quarter" idx="3"/>
          </p:nvPr>
        </p:nvSpPr>
        <p:spPr>
          <a:xfrm>
            <a:off x="3849688" y="9428164"/>
            <a:ext cx="2946400" cy="496887"/>
          </a:xfrm>
          <a:prstGeom prst="rect">
            <a:avLst/>
          </a:prstGeom>
        </p:spPr>
        <p:txBody>
          <a:bodyPr vert="horz" lIns="91440" tIns="45720" rIns="91440" bIns="45720" rtlCol="0" anchor="b"/>
          <a:lstStyle>
            <a:lvl1pPr algn="r">
              <a:defRPr sz="1200"/>
            </a:lvl1pPr>
          </a:lstStyle>
          <a:p>
            <a:fld id="{C1E03658-02AD-4D7E-995B-8F528EE30F96}" type="slidenum">
              <a:rPr lang="lt-LT" smtClean="0"/>
              <a:t>‹#›</a:t>
            </a:fld>
            <a:endParaRPr lang="lt-LT"/>
          </a:p>
        </p:txBody>
      </p:sp>
    </p:spTree>
    <p:extLst>
      <p:ext uri="{BB962C8B-B14F-4D97-AF65-F5344CB8AC3E}">
        <p14:creationId xmlns:p14="http://schemas.microsoft.com/office/powerpoint/2010/main" val="7238020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056"/>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5" y="1"/>
            <a:ext cx="2945659" cy="498056"/>
          </a:xfrm>
          <a:prstGeom prst="rect">
            <a:avLst/>
          </a:prstGeom>
        </p:spPr>
        <p:txBody>
          <a:bodyPr vert="horz" lIns="91440" tIns="45720" rIns="91440" bIns="45720" rtlCol="0"/>
          <a:lstStyle>
            <a:lvl1pPr algn="r">
              <a:defRPr sz="1200"/>
            </a:lvl1pPr>
          </a:lstStyle>
          <a:p>
            <a:fld id="{B1D56536-7B96-42CE-9B6D-FA15B6D85CA7}" type="datetimeFigureOut">
              <a:rPr lang="lt-LT" smtClean="0"/>
              <a:t>2025-12-12</a:t>
            </a:fld>
            <a:endParaRPr lang="lt-LT"/>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B4A44A83-B917-47C9-AE06-88D76CC8E3B6}" type="slidenum">
              <a:rPr lang="lt-LT" smtClean="0"/>
              <a:t>‹#›</a:t>
            </a:fld>
            <a:endParaRPr lang="lt-LT"/>
          </a:p>
        </p:txBody>
      </p:sp>
    </p:spTree>
    <p:extLst>
      <p:ext uri="{BB962C8B-B14F-4D97-AF65-F5344CB8AC3E}">
        <p14:creationId xmlns:p14="http://schemas.microsoft.com/office/powerpoint/2010/main" val="42126592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47729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275248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124042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424555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48848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12883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44800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52066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40531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131960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ulinis lapas">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558949" y="3799858"/>
            <a:ext cx="2123017" cy="307777"/>
          </a:xfrm>
          <a:prstGeom prst="rect">
            <a:avLst/>
          </a:prstGeom>
          <a:noFill/>
        </p:spPr>
        <p:txBody>
          <a:bodyPr wrap="square" rtlCol="0">
            <a:spAutoFit/>
          </a:bodyPr>
          <a:lstStyle/>
          <a:p>
            <a:r>
              <a:rPr lang="lt-LT" sz="1400" b="1">
                <a:solidFill>
                  <a:schemeClr val="bg1"/>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558950" y="2528444"/>
            <a:ext cx="2123017" cy="307777"/>
          </a:xfrm>
          <a:prstGeom prst="rect">
            <a:avLst/>
          </a:prstGeom>
          <a:noFill/>
        </p:spPr>
        <p:txBody>
          <a:bodyPr wrap="square" rtlCol="0">
            <a:spAutoFit/>
          </a:bodyPr>
          <a:lstStyle/>
          <a:p>
            <a:r>
              <a:rPr lang="lt-LT" sz="1400" b="1">
                <a:solidFill>
                  <a:schemeClr val="bg1"/>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996556"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926702" y="4191065"/>
            <a:ext cx="2574760" cy="387266"/>
          </a:xfrm>
          <a:prstGeom prst="rect">
            <a:avLst/>
          </a:prstGeom>
        </p:spPr>
      </p:pic>
      <p:pic>
        <p:nvPicPr>
          <p:cNvPr id="11" name="Picture 3"/>
          <p:cNvPicPr>
            <a:picLocks noChangeAspect="1" noChangeArrowheads="1"/>
          </p:cNvPicPr>
          <p:nvPr userDrawn="1"/>
        </p:nvPicPr>
        <p:blipFill>
          <a:blip r:embed="rId5">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403543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id="{3F2442D3-CFF9-F64B-F06C-750B18BEFDF9}"/>
              </a:ext>
            </a:extLst>
          </p:cNvPr>
          <p:cNvSpPr>
            <a:spLocks noGrp="1"/>
          </p:cNvSpPr>
          <p:nvPr>
            <p:ph type="title" hasCustomPrompt="1"/>
          </p:nvPr>
        </p:nvSpPr>
        <p:spPr>
          <a:xfrm>
            <a:off x="1221178" y="385558"/>
            <a:ext cx="9730107" cy="823186"/>
          </a:xfrm>
        </p:spPr>
        <p:txBody>
          <a:bodyPr>
            <a:normAutofit/>
          </a:bodyPr>
          <a:lstStyle>
            <a:lvl1pPr>
              <a:defRPr/>
            </a:lvl1pPr>
          </a:lstStyle>
          <a:p>
            <a:pPr algn="ctr"/>
            <a:r>
              <a:rPr lang="lt-LT" sz="3600">
                <a:solidFill>
                  <a:schemeClr val="accent2">
                    <a:lumMod val="75000"/>
                  </a:schemeClr>
                </a:solidFill>
              </a:rPr>
              <a:t>TEKSTAS</a:t>
            </a:r>
          </a:p>
        </p:txBody>
      </p:sp>
    </p:spTree>
    <p:extLst>
      <p:ext uri="{BB962C8B-B14F-4D97-AF65-F5344CB8AC3E}">
        <p14:creationId xmlns:p14="http://schemas.microsoft.com/office/powerpoint/2010/main" val="244612797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etodika">
    <p:bg>
      <p:bgPr>
        <a:blipFill dpi="0" rotWithShape="1">
          <a:blip r:embed="rId2">
            <a:duotone>
              <a:schemeClr val="accent1">
                <a:shade val="45000"/>
                <a:satMod val="135000"/>
              </a:schemeClr>
              <a:prstClr val="white"/>
            </a:duotone>
          </a:blip>
          <a:srcRect/>
          <a:stretch>
            <a:fillRect t="-7000" b="-1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2400" y="6224400"/>
            <a:ext cx="1519399" cy="228531"/>
          </a:xfrm>
          <a:prstGeom prst="rect">
            <a:avLst/>
          </a:prstGeom>
        </p:spPr>
      </p:pic>
      <p:sp>
        <p:nvSpPr>
          <p:cNvPr id="3" name="TextBox 2">
            <a:extLst>
              <a:ext uri="{FF2B5EF4-FFF2-40B4-BE49-F238E27FC236}">
                <a16:creationId xmlns:a16="http://schemas.microsoft.com/office/drawing/2014/main" id="{B7BFF3D1-5190-466C-BF09-BD4AADAA29C2}"/>
              </a:ext>
            </a:extLst>
          </p:cNvPr>
          <p:cNvSpPr txBox="1"/>
          <p:nvPr userDrawn="1"/>
        </p:nvSpPr>
        <p:spPr>
          <a:xfrm>
            <a:off x="-1" y="3849908"/>
            <a:ext cx="12192001" cy="1451429"/>
          </a:xfrm>
          <a:prstGeom prst="rect">
            <a:avLst/>
          </a:prstGeom>
          <a:solidFill>
            <a:srgbClr val="FFFFFF">
              <a:alpha val="89804"/>
            </a:srgbClr>
          </a:solidFill>
        </p:spPr>
        <p:txBody>
          <a:bodyPr wrap="square" rtlCol="0" anchor="ctr">
            <a:noAutofit/>
          </a:bodyPr>
          <a:lstStyle/>
          <a:p>
            <a:r>
              <a:rPr lang="lt-LT" sz="2800" b="1">
                <a:solidFill>
                  <a:srgbClr val="1AB1AF"/>
                </a:solidFill>
                <a:ea typeface="Microsoft YaHei UI Light" panose="020B0502040204020203" pitchFamily="34" charset="-122"/>
              </a:rPr>
              <a:t>	</a:t>
            </a:r>
            <a:r>
              <a:rPr lang="en-US" sz="2800" b="1">
                <a:solidFill>
                  <a:srgbClr val="1AB1AF"/>
                </a:solidFill>
                <a:ea typeface="Microsoft YaHei UI Light" panose="020B0502040204020203" pitchFamily="34" charset="-122"/>
              </a:rPr>
              <a:t>METODIKA</a:t>
            </a:r>
            <a:endParaRPr lang="lt-LT" sz="2800" b="1">
              <a:solidFill>
                <a:srgbClr val="1AB1AF"/>
              </a:solidFill>
              <a:ea typeface="Microsoft YaHei UI Light" panose="020B0502040204020203" pitchFamily="34" charset="-122"/>
            </a:endParaRPr>
          </a:p>
        </p:txBody>
      </p:sp>
      <p:sp>
        <p:nvSpPr>
          <p:cNvPr id="5" name="Rectangle 4">
            <a:extLst>
              <a:ext uri="{FF2B5EF4-FFF2-40B4-BE49-F238E27FC236}">
                <a16:creationId xmlns:a16="http://schemas.microsoft.com/office/drawing/2014/main" id="{28C2C06B-C494-2BBD-2C31-EB0308E5D84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8861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id="{3F2442D3-CFF9-F64B-F06C-750B18BEFDF9}"/>
              </a:ext>
            </a:extLst>
          </p:cNvPr>
          <p:cNvSpPr>
            <a:spLocks noGrp="1"/>
          </p:cNvSpPr>
          <p:nvPr>
            <p:ph type="title" hasCustomPrompt="1"/>
          </p:nvPr>
        </p:nvSpPr>
        <p:spPr>
          <a:xfrm>
            <a:off x="1221178" y="385558"/>
            <a:ext cx="9730107" cy="823186"/>
          </a:xfrm>
        </p:spPr>
        <p:txBody>
          <a:bodyPr>
            <a:normAutofit/>
          </a:bodyPr>
          <a:lstStyle>
            <a:lvl1pPr>
              <a:defRPr>
                <a:solidFill>
                  <a:schemeClr val="accent2">
                    <a:lumMod val="75000"/>
                  </a:schemeClr>
                </a:solidFill>
              </a:defRPr>
            </a:lvl1pPr>
          </a:lstStyle>
          <a:p>
            <a:pPr algn="ctr"/>
            <a:r>
              <a:rPr lang="lt-LT" sz="3600">
                <a:solidFill>
                  <a:schemeClr val="accent2">
                    <a:lumMod val="75000"/>
                  </a:schemeClr>
                </a:solidFill>
              </a:rPr>
              <a:t>TEKSTAS</a:t>
            </a:r>
          </a:p>
        </p:txBody>
      </p:sp>
    </p:spTree>
    <p:extLst>
      <p:ext uri="{BB962C8B-B14F-4D97-AF65-F5344CB8AC3E}">
        <p14:creationId xmlns:p14="http://schemas.microsoft.com/office/powerpoint/2010/main" val="280465946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zultatai">
    <p:bg>
      <p:bgPr>
        <a:blipFill dpi="0" rotWithShape="1">
          <a:blip r:embed="rId2">
            <a:duotone>
              <a:schemeClr val="accent1">
                <a:shade val="45000"/>
                <a:satMod val="135000"/>
              </a:schemeClr>
              <a:prstClr val="white"/>
            </a:duotone>
          </a:blip>
          <a:srcRect/>
          <a:stretch>
            <a:fillRect t="-6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B8FE3-487E-45D7-AE8D-541B58E67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6" name="TextBox 5">
            <a:extLst>
              <a:ext uri="{FF2B5EF4-FFF2-40B4-BE49-F238E27FC236}">
                <a16:creationId xmlns:a16="http://schemas.microsoft.com/office/drawing/2014/main" id="{F545CE25-B1C8-67D5-DA9E-4A3ADFF96D9D}"/>
              </a:ext>
            </a:extLst>
          </p:cNvPr>
          <p:cNvSpPr txBox="1"/>
          <p:nvPr userDrawn="1"/>
        </p:nvSpPr>
        <p:spPr>
          <a:xfrm>
            <a:off x="-4" y="3866844"/>
            <a:ext cx="12192001" cy="1451429"/>
          </a:xfrm>
          <a:prstGeom prst="rect">
            <a:avLst/>
          </a:prstGeom>
          <a:solidFill>
            <a:srgbClr val="FFFFFF">
              <a:alpha val="89804"/>
            </a:srgb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rgbClr val="1AB1AF"/>
                </a:solidFill>
                <a:latin typeface="Microsoft YaHei UI Light" panose="020B0502040204020203" pitchFamily="34" charset="-122"/>
                <a:ea typeface="Microsoft YaHei UI Light" panose="020B0502040204020203" pitchFamily="34" charset="-122"/>
              </a:rPr>
              <a:t>	</a:t>
            </a:r>
            <a:r>
              <a:rPr lang="en-US" sz="2800" b="1">
                <a:solidFill>
                  <a:schemeClr val="accent2"/>
                </a:solidFill>
                <a:latin typeface="Microsoft YaHei UI Light" panose="020B0502040204020203" pitchFamily="34" charset="-122"/>
                <a:ea typeface="Microsoft YaHei UI Light" panose="020B0502040204020203" pitchFamily="34" charset="-122"/>
              </a:rPr>
              <a:t>REZULTATAI</a:t>
            </a:r>
            <a:endParaRPr lang="lt-LT" sz="2800" b="1">
              <a:solidFill>
                <a:schemeClr val="accent2"/>
              </a:solidFill>
              <a:latin typeface="Microsoft YaHei UI Light" panose="020B0502040204020203" pitchFamily="34" charset="-122"/>
              <a:ea typeface="Microsoft YaHei UI Light" panose="020B0502040204020203" pitchFamily="34" charset="-122"/>
            </a:endParaRPr>
          </a:p>
        </p:txBody>
      </p:sp>
      <p:sp>
        <p:nvSpPr>
          <p:cNvPr id="7" name="Rectangle 6">
            <a:extLst>
              <a:ext uri="{FF2B5EF4-FFF2-40B4-BE49-F238E27FC236}">
                <a16:creationId xmlns:a16="http://schemas.microsoft.com/office/drawing/2014/main" id="{67B27CCA-B06D-DF69-859D-B4020F9EB66B}"/>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31126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pibendrinimas">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AC5C6C-4387-49DE-8D3D-00389049CD7B}"/>
              </a:ext>
            </a:extLst>
          </p:cNvPr>
          <p:cNvSpPr txBox="1"/>
          <p:nvPr userDrawn="1"/>
        </p:nvSpPr>
        <p:spPr>
          <a:xfrm>
            <a:off x="-4" y="3866844"/>
            <a:ext cx="12192001" cy="1451429"/>
          </a:xfrm>
          <a:prstGeom prst="rect">
            <a:avLst/>
          </a:prstGeom>
          <a:solidFill>
            <a:srgbClr val="FFFFFF">
              <a:alpha val="89804"/>
            </a:srgb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rgbClr val="1AB1AF"/>
                </a:solidFill>
                <a:latin typeface="Microsoft YaHei UI Light" panose="020B0502040204020203" pitchFamily="34" charset="-122"/>
                <a:ea typeface="Microsoft YaHei UI Light" panose="020B0502040204020203" pitchFamily="34" charset="-122"/>
              </a:rPr>
              <a:t>	</a:t>
            </a:r>
            <a:r>
              <a:rPr lang="en-US" sz="2800" b="1">
                <a:solidFill>
                  <a:schemeClr val="accent2"/>
                </a:solidFill>
                <a:latin typeface="Microsoft YaHei UI Light" panose="020B0502040204020203" pitchFamily="34" charset="-122"/>
                <a:ea typeface="Microsoft YaHei UI Light" panose="020B0502040204020203" pitchFamily="34" charset="-122"/>
              </a:rPr>
              <a:t>APIBENDRINIMAS</a:t>
            </a:r>
            <a:endParaRPr lang="lt-LT" sz="2800" b="1">
              <a:solidFill>
                <a:schemeClr val="accent2"/>
              </a:solidFill>
              <a:latin typeface="Microsoft YaHei UI Light" panose="020B0502040204020203" pitchFamily="34" charset="-122"/>
              <a:ea typeface="Microsoft YaHei UI Light" panose="020B0502040204020203" pitchFamily="34" charset="-122"/>
            </a:endParaRPr>
          </a:p>
        </p:txBody>
      </p:sp>
      <p:sp>
        <p:nvSpPr>
          <p:cNvPr id="8" name="Rectangle 7">
            <a:extLst>
              <a:ext uri="{FF2B5EF4-FFF2-40B4-BE49-F238E27FC236}">
                <a16:creationId xmlns:a16="http://schemas.microsoft.com/office/drawing/2014/main" id="{57A57A90-CC86-5382-2077-CD3B4F6DECA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9" name="Picture 8">
            <a:extLst>
              <a:ext uri="{FF2B5EF4-FFF2-40B4-BE49-F238E27FC236}">
                <a16:creationId xmlns:a16="http://schemas.microsoft.com/office/drawing/2014/main" id="{AC567DF7-58EA-F463-23E2-AD353279899D}"/>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245043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švados">
    <p:bg>
      <p:bgPr>
        <a:blipFill dpi="0" rotWithShape="1">
          <a:blip r:embed="rId2">
            <a:duotone>
              <a:schemeClr val="accent1">
                <a:shade val="45000"/>
                <a:satMod val="135000"/>
              </a:schemeClr>
              <a:prstClr val="white"/>
            </a:duotone>
          </a:blip>
          <a:srcRect/>
          <a:stretch>
            <a:fillRect t="-6000" b="-1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73B1E0-EEF2-4B72-938C-72CB5E1306BE}"/>
              </a:ext>
            </a:extLst>
          </p:cNvPr>
          <p:cNvSpPr txBox="1"/>
          <p:nvPr userDrawn="1"/>
        </p:nvSpPr>
        <p:spPr>
          <a:xfrm>
            <a:off x="-4" y="3875309"/>
            <a:ext cx="12192001" cy="1451429"/>
          </a:xfrm>
          <a:prstGeom prst="rect">
            <a:avLst/>
          </a:prstGeom>
          <a:solidFill>
            <a:schemeClr val="bg1">
              <a:alpha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chemeClr val="accent2"/>
                </a:solidFill>
                <a:latin typeface="Microsoft YaHei UI Light" panose="020B0502040204020203" pitchFamily="34" charset="-122"/>
                <a:ea typeface="Microsoft YaHei UI Light" panose="020B0502040204020203" pitchFamily="34" charset="-122"/>
              </a:rPr>
              <a:t>	IŠVADOS</a:t>
            </a:r>
          </a:p>
        </p:txBody>
      </p:sp>
      <p:sp>
        <p:nvSpPr>
          <p:cNvPr id="7" name="Rectangle 6">
            <a:extLst>
              <a:ext uri="{FF2B5EF4-FFF2-40B4-BE49-F238E27FC236}">
                <a16:creationId xmlns:a16="http://schemas.microsoft.com/office/drawing/2014/main" id="{005901CC-1A3E-FB7D-FDE4-7730D491B61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a:extLst>
              <a:ext uri="{FF2B5EF4-FFF2-40B4-BE49-F238E27FC236}">
                <a16:creationId xmlns:a16="http://schemas.microsoft.com/office/drawing/2014/main" id="{9C0753D1-978B-DDFC-65D1-1E742D3B06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2400" y="6224400"/>
            <a:ext cx="1519399" cy="228531"/>
          </a:xfrm>
          <a:prstGeom prst="rect">
            <a:avLst/>
          </a:prstGeom>
        </p:spPr>
      </p:pic>
    </p:spTree>
    <p:extLst>
      <p:ext uri="{BB962C8B-B14F-4D97-AF65-F5344CB8AC3E}">
        <p14:creationId xmlns:p14="http://schemas.microsoft.com/office/powerpoint/2010/main" val="139300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21965"/>
            <a:ext cx="9736580" cy="276999"/>
          </a:xfrm>
        </p:spPr>
        <p:txBody>
          <a:bodyPr wrap="square" anchor="ctr">
            <a:spAutoFit/>
          </a:bodyPr>
          <a:lstStyle>
            <a:lvl1pPr marL="0" indent="0" algn="l">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714761"/>
            <a:ext cx="10408702" cy="452432"/>
          </a:xfrm>
        </p:spPr>
        <p:txBody>
          <a:bodyPr wrap="square">
            <a:spAutoFit/>
          </a:bodyPr>
          <a:lstStyle>
            <a:lvl1pPr>
              <a:defRPr sz="2600">
                <a:solidFill>
                  <a:schemeClr val="accent2">
                    <a:lumMod val="75000"/>
                  </a:schemeClr>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8709862" y="1828800"/>
            <a:ext cx="2819709" cy="600164"/>
          </a:xfrm>
        </p:spPr>
        <p:txBody>
          <a:bodyPr>
            <a:sp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p:txBody>
      </p:sp>
      <p:sp>
        <p:nvSpPr>
          <p:cNvPr id="7" name="Content Placeholder 2"/>
          <p:cNvSpPr>
            <a:spLocks noGrp="1"/>
          </p:cNvSpPr>
          <p:nvPr>
            <p:ph sz="half" idx="11" hasCustomPrompt="1"/>
          </p:nvPr>
        </p:nvSpPr>
        <p:spPr>
          <a:xfrm>
            <a:off x="1238008" y="1829608"/>
            <a:ext cx="1214736" cy="246221"/>
          </a:xfrm>
        </p:spPr>
        <p:txBody>
          <a:bodyPr wrap="square" anchor="ctr">
            <a:spAutoFit/>
          </a:bodyPr>
          <a:lstStyle>
            <a:lvl1pPr marL="0" indent="0" algn="l">
              <a:lnSpc>
                <a:spcPct val="100000"/>
              </a:lnSpc>
              <a:spcBef>
                <a:spcPts val="0"/>
              </a:spcBef>
              <a:buClr>
                <a:schemeClr val="accent2"/>
              </a:buClr>
              <a:buNone/>
              <a:defRPr sz="1000" b="1" i="0"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Imties dydis</a:t>
            </a:r>
          </a:p>
        </p:txBody>
      </p:sp>
      <p:sp>
        <p:nvSpPr>
          <p:cNvPr id="10" name="Rectangle 9">
            <a:extLst>
              <a:ext uri="{FF2B5EF4-FFF2-40B4-BE49-F238E27FC236}">
                <a16:creationId xmlns:a16="http://schemas.microsoft.com/office/drawing/2014/main" id="{8E62BD68-E708-5627-7B38-1C615E0A185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9268509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8808" y="1693972"/>
            <a:ext cx="11054845" cy="4351338"/>
          </a:xfrm>
        </p:spPr>
        <p:txBody>
          <a:bodyPr wrap="square">
            <a:noAutofit/>
          </a:bodyPr>
          <a:lstStyle>
            <a:lvl1pPr marL="171450" indent="-171450" algn="just">
              <a:lnSpc>
                <a:spcPct val="100000"/>
              </a:lnSpc>
              <a:spcBef>
                <a:spcPts val="0"/>
              </a:spcBef>
              <a:spcAft>
                <a:spcPts val="1200"/>
              </a:spcAft>
              <a:buClr>
                <a:schemeClr val="accent2"/>
              </a:buClr>
              <a:buFont typeface="Arial" panose="020B0604020202020204" pitchFamily="34" charset="0"/>
              <a:buChar char="•"/>
              <a:defRPr sz="12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r>
              <a:rPr lang="lt-LT" noProof="0"/>
              <a:t>TEKSTAS</a:t>
            </a:r>
          </a:p>
          <a:p>
            <a:pPr lvl="0"/>
            <a:r>
              <a:rPr lang="lt-LT" noProof="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673211"/>
            <a:ext cx="9730107" cy="535531"/>
          </a:xfrm>
        </p:spPr>
        <p:txBody>
          <a:bodyPr>
            <a:spAutoFit/>
          </a:bodyPr>
          <a:lstStyle>
            <a:lvl1pPr>
              <a:defRPr sz="3200">
                <a:solidFill>
                  <a:schemeClr val="accent2">
                    <a:lumMod val="75000"/>
                  </a:schemeClr>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5884436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8791575" indent="0" algn="l" defTabSz="538163">
              <a:tabLst/>
            </a:pPr>
            <a:r>
              <a:rPr lang="en-GB" sz="2800" b="1">
                <a:solidFill>
                  <a:schemeClr val="accent2"/>
                </a:solidFill>
                <a:latin typeface="Microsoft YaHei UI Light" panose="020B0502040204020203" pitchFamily="34" charset="-122"/>
                <a:ea typeface="Microsoft YaHei UI Light" panose="020B0502040204020203" pitchFamily="34" charset="-122"/>
              </a:rPr>
              <a:t>THANK YOU</a:t>
            </a:r>
            <a:r>
              <a:rPr lang="lt-LT" sz="2800" b="1">
                <a:solidFill>
                  <a:schemeClr val="accent2"/>
                </a:solidFill>
                <a:latin typeface="Microsoft YaHei UI Light" panose="020B0502040204020203" pitchFamily="34" charset="-122"/>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2" name="Picture 2">
            <a:extLst>
              <a:ext uri="{FF2B5EF4-FFF2-40B4-BE49-F238E27FC236}">
                <a16:creationId xmlns:a16="http://schemas.microsoft.com/office/drawing/2014/main" id="{3A97DC45-3D6C-4F50-8D64-FF8578784C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7995325B-FA85-44B2-A330-E92F34CB0C92}"/>
              </a:ext>
            </a:extLst>
          </p:cNvPr>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a:extLst>
              <a:ext uri="{FF2B5EF4-FFF2-40B4-BE49-F238E27FC236}">
                <a16:creationId xmlns:a16="http://schemas.microsoft.com/office/drawing/2014/main" id="{4CA1BC80-B72E-4BE0-AD94-3E6BB2D8882C}"/>
              </a:ext>
            </a:extLst>
          </p:cNvPr>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a:t>
            </a:r>
            <a:r>
              <a:rPr lang="lt-LT" sz="1400" dirty="0" err="1">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Spinter</a:t>
            </a: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err="1">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endPar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endParaRP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11" name="TextBox 10">
            <a:extLst>
              <a:ext uri="{FF2B5EF4-FFF2-40B4-BE49-F238E27FC236}">
                <a16:creationId xmlns:a16="http://schemas.microsoft.com/office/drawing/2014/main" id="{70F5174D-A95C-426E-A91F-6364931B23F5}"/>
              </a:ext>
            </a:extLst>
          </p:cNvPr>
          <p:cNvSpPr txBox="1"/>
          <p:nvPr userDrawn="1"/>
        </p:nvSpPr>
        <p:spPr>
          <a:xfrm>
            <a:off x="1614754" y="2105561"/>
            <a:ext cx="4453466" cy="1323439"/>
          </a:xfrm>
          <a:prstGeom prst="rect">
            <a:avLst/>
          </a:prstGeom>
          <a:noFill/>
        </p:spPr>
        <p:txBody>
          <a:bodyPr wrap="square" rtlCol="0">
            <a:spAutoFit/>
          </a:bodyPr>
          <a:lstStyle/>
          <a:p>
            <a:r>
              <a:rPr lang="lt-LT" sz="4000" noProof="0">
                <a:solidFill>
                  <a:prstClr val="white"/>
                </a:solidFill>
                <a:ea typeface="Microsoft YaHei UI Light" panose="020B0502040204020203" pitchFamily="34" charset="-122"/>
                <a:cs typeface="Open Sans" panose="020B0606030504020204" pitchFamily="34" charset="0"/>
              </a:rPr>
              <a:t>Kontaktinė</a:t>
            </a:r>
            <a:r>
              <a:rPr lang="en-GB" sz="4000" noProof="0">
                <a:solidFill>
                  <a:prstClr val="white"/>
                </a:solidFill>
                <a:ea typeface="Microsoft YaHei UI Light" panose="020B0502040204020203" pitchFamily="34" charset="-122"/>
                <a:cs typeface="Open Sans" panose="020B0606030504020204" pitchFamily="34" charset="0"/>
              </a:rPr>
              <a:t> </a:t>
            </a:r>
            <a:r>
              <a:rPr lang="lt-LT" sz="4000" noProof="0">
                <a:solidFill>
                  <a:prstClr val="white"/>
                </a:solidFill>
                <a:ea typeface="Microsoft YaHei UI Light" panose="020B0502040204020203" pitchFamily="34" charset="-122"/>
                <a:cs typeface="Open Sans" panose="020B0606030504020204" pitchFamily="34" charset="0"/>
              </a:rPr>
              <a:t>informacija</a:t>
            </a:r>
            <a:endParaRPr lang="en-GB" sz="4000" noProof="0">
              <a:solidFill>
                <a:prstClr val="white"/>
              </a:solidFill>
              <a:ea typeface="Microsoft YaHei UI Light" panose="020B0502040204020203" pitchFamily="34" charset="-122"/>
              <a:cs typeface="Open Sans" panose="020B0606030504020204" pitchFamily="34" charset="0"/>
            </a:endParaRPr>
          </a:p>
        </p:txBody>
      </p:sp>
    </p:spTree>
    <p:extLst>
      <p:ext uri="{BB962C8B-B14F-4D97-AF65-F5344CB8AC3E}">
        <p14:creationId xmlns:p14="http://schemas.microsoft.com/office/powerpoint/2010/main" val="1842572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sp>
        <p:nvSpPr>
          <p:cNvPr id="7" name="Rectangle 6">
            <a:extLst>
              <a:ext uri="{FF2B5EF4-FFF2-40B4-BE49-F238E27FC236}">
                <a16:creationId xmlns:a16="http://schemas.microsoft.com/office/drawing/2014/main" id="{8ED7C250-B34E-4BDA-A6EC-087451A77D6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7128211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IŠVADOS IR REKOMENDACIJOS</a:t>
            </a:r>
          </a:p>
        </p:txBody>
      </p:sp>
    </p:spTree>
    <p:extLst>
      <p:ext uri="{BB962C8B-B14F-4D97-AF65-F5344CB8AC3E}">
        <p14:creationId xmlns:p14="http://schemas.microsoft.com/office/powerpoint/2010/main" val="2734917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Imties dydis</a:t>
            </a:r>
          </a:p>
        </p:txBody>
      </p:sp>
      <p:sp>
        <p:nvSpPr>
          <p:cNvPr id="10" name="Rectangle 9">
            <a:extLst>
              <a:ext uri="{FF2B5EF4-FFF2-40B4-BE49-F238E27FC236}">
                <a16:creationId xmlns:a16="http://schemas.microsoft.com/office/drawing/2014/main" id="{D98C16B0-1229-4D98-A205-67C9B5FD736A}"/>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5486531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indent="0" algn="l" defTabSz="538163">
              <a:tabLst/>
            </a:pPr>
            <a:r>
              <a:rPr lang="lt-LT" sz="2800" b="1">
                <a:solidFill>
                  <a:schemeClr val="accent2"/>
                </a:solidFill>
                <a:latin typeface="Microsoft YaHei UI Light" panose="020B0502040204020203" pitchFamily="34" charset="-122"/>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703127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Rectangle: Rounded Corners 1">
            <a:extLst>
              <a:ext uri="{FF2B5EF4-FFF2-40B4-BE49-F238E27FC236}">
                <a16:creationId xmlns:a16="http://schemas.microsoft.com/office/drawing/2014/main" id="{403E6696-2377-F4D8-AC10-F77A4AD44464}"/>
              </a:ext>
            </a:extLst>
          </p:cNvPr>
          <p:cNvSpPr/>
          <p:nvPr userDrawn="1"/>
        </p:nvSpPr>
        <p:spPr>
          <a:xfrm>
            <a:off x="6197600" y="1697044"/>
            <a:ext cx="5541818" cy="4080302"/>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5599B98-9F8A-5BAA-AB84-605CF4B4C183}"/>
              </a:ext>
            </a:extLst>
          </p:cNvPr>
          <p:cNvSpPr/>
          <p:nvPr userDrawn="1"/>
        </p:nvSpPr>
        <p:spPr>
          <a:xfrm>
            <a:off x="886691" y="1701662"/>
            <a:ext cx="5061527" cy="4080302"/>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5" name="Table 4">
            <a:extLst>
              <a:ext uri="{FF2B5EF4-FFF2-40B4-BE49-F238E27FC236}">
                <a16:creationId xmlns:a16="http://schemas.microsoft.com/office/drawing/2014/main" id="{413848BE-9626-BFB3-D456-DE13FE45D62D}"/>
              </a:ext>
            </a:extLst>
          </p:cNvPr>
          <p:cNvGraphicFramePr>
            <a:graphicFrameLocks noGrp="1"/>
          </p:cNvGraphicFramePr>
          <p:nvPr userDrawn="1"/>
        </p:nvGraphicFramePr>
        <p:xfrm>
          <a:off x="6465454" y="2133601"/>
          <a:ext cx="5024580" cy="3251200"/>
        </p:xfrm>
        <a:graphic>
          <a:graphicData uri="http://schemas.openxmlformats.org/drawingml/2006/table">
            <a:tbl>
              <a:tblPr firstRow="1" bandRow="1">
                <a:tableStyleId>{D27102A9-8310-4765-A935-A1911B00CA55}</a:tableStyleId>
              </a:tblPr>
              <a:tblGrid>
                <a:gridCol w="502458">
                  <a:extLst>
                    <a:ext uri="{9D8B030D-6E8A-4147-A177-3AD203B41FA5}">
                      <a16:colId xmlns:a16="http://schemas.microsoft.com/office/drawing/2014/main" val="20000"/>
                    </a:ext>
                  </a:extLst>
                </a:gridCol>
                <a:gridCol w="502458">
                  <a:extLst>
                    <a:ext uri="{9D8B030D-6E8A-4147-A177-3AD203B41FA5}">
                      <a16:colId xmlns:a16="http://schemas.microsoft.com/office/drawing/2014/main" val="20001"/>
                    </a:ext>
                  </a:extLst>
                </a:gridCol>
                <a:gridCol w="502458">
                  <a:extLst>
                    <a:ext uri="{9D8B030D-6E8A-4147-A177-3AD203B41FA5}">
                      <a16:colId xmlns:a16="http://schemas.microsoft.com/office/drawing/2014/main" val="20002"/>
                    </a:ext>
                  </a:extLst>
                </a:gridCol>
                <a:gridCol w="502458">
                  <a:extLst>
                    <a:ext uri="{9D8B030D-6E8A-4147-A177-3AD203B41FA5}">
                      <a16:colId xmlns:a16="http://schemas.microsoft.com/office/drawing/2014/main" val="20003"/>
                    </a:ext>
                  </a:extLst>
                </a:gridCol>
                <a:gridCol w="502458">
                  <a:extLst>
                    <a:ext uri="{9D8B030D-6E8A-4147-A177-3AD203B41FA5}">
                      <a16:colId xmlns:a16="http://schemas.microsoft.com/office/drawing/2014/main" val="20004"/>
                    </a:ext>
                  </a:extLst>
                </a:gridCol>
                <a:gridCol w="502458">
                  <a:extLst>
                    <a:ext uri="{9D8B030D-6E8A-4147-A177-3AD203B41FA5}">
                      <a16:colId xmlns:a16="http://schemas.microsoft.com/office/drawing/2014/main" val="20005"/>
                    </a:ext>
                  </a:extLst>
                </a:gridCol>
                <a:gridCol w="502458">
                  <a:extLst>
                    <a:ext uri="{9D8B030D-6E8A-4147-A177-3AD203B41FA5}">
                      <a16:colId xmlns:a16="http://schemas.microsoft.com/office/drawing/2014/main" val="20006"/>
                    </a:ext>
                  </a:extLst>
                </a:gridCol>
                <a:gridCol w="502458">
                  <a:extLst>
                    <a:ext uri="{9D8B030D-6E8A-4147-A177-3AD203B41FA5}">
                      <a16:colId xmlns:a16="http://schemas.microsoft.com/office/drawing/2014/main" val="20007"/>
                    </a:ext>
                  </a:extLst>
                </a:gridCol>
                <a:gridCol w="502458">
                  <a:extLst>
                    <a:ext uri="{9D8B030D-6E8A-4147-A177-3AD203B41FA5}">
                      <a16:colId xmlns:a16="http://schemas.microsoft.com/office/drawing/2014/main" val="20008"/>
                    </a:ext>
                  </a:extLst>
                </a:gridCol>
                <a:gridCol w="502458">
                  <a:extLst>
                    <a:ext uri="{9D8B030D-6E8A-4147-A177-3AD203B41FA5}">
                      <a16:colId xmlns:a16="http://schemas.microsoft.com/office/drawing/2014/main" val="20009"/>
                    </a:ext>
                  </a:extLst>
                </a:gridCol>
              </a:tblGrid>
              <a:tr h="203200">
                <a:tc>
                  <a:txBody>
                    <a:bodyPr/>
                    <a:lstStyle/>
                    <a:p>
                      <a:pPr algn="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5/95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10/90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15/85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20/80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25/75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30/70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40/60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50/50</a:t>
                      </a:r>
                    </a:p>
                  </a:txBody>
                  <a:tcPr marL="0" marR="0" marT="0" marB="0" anchor="ctr"/>
                </a:tc>
                <a:extLst>
                  <a:ext uri="{0D108BD9-81ED-4DB2-BD59-A6C34878D82A}">
                    <a16:rowId xmlns:a16="http://schemas.microsoft.com/office/drawing/2014/main" val="10000"/>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extLst>
                  <a:ext uri="{0D108BD9-81ED-4DB2-BD59-A6C34878D82A}">
                    <a16:rowId xmlns:a16="http://schemas.microsoft.com/office/drawing/2014/main" val="10001"/>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18,6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31,0</a:t>
                      </a:r>
                    </a:p>
                  </a:txBody>
                  <a:tcPr marL="0" marR="0" marT="0" marB="0" anchor="ctr"/>
                </a:tc>
                <a:extLst>
                  <a:ext uri="{0D108BD9-81ED-4DB2-BD59-A6C34878D82A}">
                    <a16:rowId xmlns:a16="http://schemas.microsoft.com/office/drawing/2014/main" val="10002"/>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16,4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17,9</a:t>
                      </a:r>
                    </a:p>
                  </a:txBody>
                  <a:tcPr marL="0" marR="0" marT="0" marB="0" anchor="ctr"/>
                </a:tc>
                <a:extLst>
                  <a:ext uri="{0D108BD9-81ED-4DB2-BD59-A6C34878D82A}">
                    <a16:rowId xmlns:a16="http://schemas.microsoft.com/office/drawing/2014/main" val="10003"/>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13,9</a:t>
                      </a:r>
                    </a:p>
                  </a:txBody>
                  <a:tcPr marL="0" marR="0" marT="0" marB="0" anchor="ctr"/>
                </a:tc>
                <a:extLst>
                  <a:ext uri="{0D108BD9-81ED-4DB2-BD59-A6C34878D82A}">
                    <a16:rowId xmlns:a16="http://schemas.microsoft.com/office/drawing/2014/main" val="10004"/>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11,3</a:t>
                      </a:r>
                    </a:p>
                  </a:txBody>
                  <a:tcPr marL="0" marR="0" marT="0" marB="0" anchor="ctr"/>
                </a:tc>
                <a:extLst>
                  <a:ext uri="{0D108BD9-81ED-4DB2-BD59-A6C34878D82A}">
                    <a16:rowId xmlns:a16="http://schemas.microsoft.com/office/drawing/2014/main" val="10005"/>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extLst>
                  <a:ext uri="{0D108BD9-81ED-4DB2-BD59-A6C34878D82A}">
                    <a16:rowId xmlns:a16="http://schemas.microsoft.com/office/drawing/2014/main" val="10006"/>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8,0</a:t>
                      </a:r>
                    </a:p>
                  </a:txBody>
                  <a:tcPr marL="0" marR="0" marT="0" marB="0" anchor="ctr"/>
                </a:tc>
                <a:extLst>
                  <a:ext uri="{0D108BD9-81ED-4DB2-BD59-A6C34878D82A}">
                    <a16:rowId xmlns:a16="http://schemas.microsoft.com/office/drawing/2014/main" val="10007"/>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extLst>
                  <a:ext uri="{0D108BD9-81ED-4DB2-BD59-A6C34878D82A}">
                    <a16:rowId xmlns:a16="http://schemas.microsoft.com/office/drawing/2014/main" val="10008"/>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extLst>
                  <a:ext uri="{0D108BD9-81ED-4DB2-BD59-A6C34878D82A}">
                    <a16:rowId xmlns:a16="http://schemas.microsoft.com/office/drawing/2014/main" val="10009"/>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extLst>
                  <a:ext uri="{0D108BD9-81ED-4DB2-BD59-A6C34878D82A}">
                    <a16:rowId xmlns:a16="http://schemas.microsoft.com/office/drawing/2014/main" val="10010"/>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4,4</a:t>
                      </a:r>
                    </a:p>
                  </a:txBody>
                  <a:tcPr marL="0" marR="0" marT="0" marB="0" anchor="ctr"/>
                </a:tc>
                <a:extLst>
                  <a:ext uri="{0D108BD9-81ED-4DB2-BD59-A6C34878D82A}">
                    <a16:rowId xmlns:a16="http://schemas.microsoft.com/office/drawing/2014/main" val="10011"/>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extLst>
                  <a:ext uri="{0D108BD9-81ED-4DB2-BD59-A6C34878D82A}">
                    <a16:rowId xmlns:a16="http://schemas.microsoft.com/office/drawing/2014/main" val="10012"/>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extLst>
                  <a:ext uri="{0D108BD9-81ED-4DB2-BD59-A6C34878D82A}">
                    <a16:rowId xmlns:a16="http://schemas.microsoft.com/office/drawing/2014/main" val="10013"/>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extLst>
                  <a:ext uri="{0D108BD9-81ED-4DB2-BD59-A6C34878D82A}">
                    <a16:rowId xmlns:a16="http://schemas.microsoft.com/office/drawing/2014/main" val="10014"/>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extLst>
                  <a:ext uri="{0D108BD9-81ED-4DB2-BD59-A6C34878D82A}">
                    <a16:rowId xmlns:a16="http://schemas.microsoft.com/office/drawing/2014/main" val="10015"/>
                  </a:ext>
                </a:extLst>
              </a:tr>
            </a:tbl>
          </a:graphicData>
        </a:graphic>
      </p:graphicFrame>
      <p:sp>
        <p:nvSpPr>
          <p:cNvPr id="6" name="TextBox 5">
            <a:extLst>
              <a:ext uri="{FF2B5EF4-FFF2-40B4-BE49-F238E27FC236}">
                <a16:creationId xmlns:a16="http://schemas.microsoft.com/office/drawing/2014/main" id="{241BE9B9-72EA-41A1-1CC2-182E80956650}"/>
              </a:ext>
            </a:extLst>
          </p:cNvPr>
          <p:cNvSpPr txBox="1"/>
          <p:nvPr userDrawn="1"/>
        </p:nvSpPr>
        <p:spPr>
          <a:xfrm>
            <a:off x="1311215" y="2078967"/>
            <a:ext cx="4356340" cy="3108543"/>
          </a:xfrm>
          <a:prstGeom prst="rect">
            <a:avLst/>
          </a:prstGeom>
          <a:noFill/>
        </p:spPr>
        <p:txBody>
          <a:bodyPr wrap="square" rtlCol="0">
            <a:spAutoFit/>
          </a:bodyPr>
          <a:lstStyle/>
          <a:p>
            <a:pPr marL="0" indent="0" algn="just">
              <a:buNone/>
            </a:pPr>
            <a:r>
              <a:rPr lang="lt-LT" sz="1400" dirty="0">
                <a:solidFill>
                  <a:schemeClr val="tx1">
                    <a:lumMod val="50000"/>
                    <a:lumOff val="50000"/>
                  </a:schemeClr>
                </a:solidFill>
              </a:rPr>
              <a:t>Atrankiniuose kiekybiniuose tyrimuose visada išlieka statistinės paklaidos tikimybė, į kurią būtina atsižvelgti interpretuojant duomenis.</a:t>
            </a:r>
            <a:r>
              <a:rPr lang="en-US" sz="1400" dirty="0">
                <a:solidFill>
                  <a:schemeClr val="tx1">
                    <a:lumMod val="50000"/>
                    <a:lumOff val="50000"/>
                  </a:schemeClr>
                </a:solidFill>
              </a:rPr>
              <a:t> </a:t>
            </a:r>
          </a:p>
          <a:p>
            <a:pPr marL="0" indent="0" algn="just">
              <a:buNone/>
            </a:pPr>
            <a:r>
              <a:rPr lang="lt-LT" sz="1400" dirty="0">
                <a:solidFill>
                  <a:schemeClr val="tx1">
                    <a:lumMod val="50000"/>
                    <a:lumOff val="50000"/>
                  </a:schemeClr>
                </a:solidFill>
              </a:rPr>
              <a:t>Pvz.: jeigu apklausę 1000 respondentų gavome, jog 33,9 proc. apklaustųjų atsakė X, tai yra 95 proc. tikimybė, kad tikroji reikšmė yra tarp 31,1 proc. ir 36,7 proc.</a:t>
            </a:r>
          </a:p>
          <a:p>
            <a:pPr marL="0" indent="0" algn="just">
              <a:buNone/>
            </a:pPr>
            <a:r>
              <a:rPr lang="lt-LT" sz="1400" dirty="0">
                <a:solidFill>
                  <a:schemeClr val="tx1">
                    <a:lumMod val="50000"/>
                    <a:lumOff val="50000"/>
                  </a:schemeClr>
                </a:solidFill>
              </a:rPr>
              <a:t>Jeigu apklausę 500 respondentų gavome, jog 33,9 proc. apklaustųjų atsakė X, tai yra 95 proc. tikimybė, kad tikroji reikšmė yra tarp 29,9 proc. ir 37,9 proc.</a:t>
            </a:r>
          </a:p>
          <a:p>
            <a:pPr marL="0" indent="0" algn="just">
              <a:buNone/>
            </a:pPr>
            <a:r>
              <a:rPr lang="lt-LT" sz="1400" dirty="0">
                <a:solidFill>
                  <a:schemeClr val="tx1">
                    <a:lumMod val="50000"/>
                    <a:lumOff val="50000"/>
                  </a:schemeClr>
                </a:solidFill>
              </a:rPr>
              <a:t>Įverčio tikslumas mažėja, mažėjant analizuojamų atsakymų skaičiui.</a:t>
            </a:r>
            <a:endParaRPr lang="en-US" sz="1400" dirty="0">
              <a:solidFill>
                <a:schemeClr val="tx1">
                  <a:lumMod val="50000"/>
                  <a:lumOff val="50000"/>
                </a:schemeClr>
              </a:solidFill>
            </a:endParaRPr>
          </a:p>
          <a:p>
            <a:pPr marL="0" indent="0" algn="just">
              <a:buNone/>
            </a:pPr>
            <a:r>
              <a:rPr lang="lt-LT" sz="1400" dirty="0">
                <a:solidFill>
                  <a:schemeClr val="tx1">
                    <a:lumMod val="50000"/>
                    <a:lumOff val="50000"/>
                  </a:schemeClr>
                </a:solidFill>
              </a:rPr>
              <a:t>Toliau pateikiama lentelė padedanti įvertinti statistinę paklaidą.</a:t>
            </a:r>
          </a:p>
        </p:txBody>
      </p:sp>
      <p:sp>
        <p:nvSpPr>
          <p:cNvPr id="11" name="TextBox 10">
            <a:extLst>
              <a:ext uri="{FF2B5EF4-FFF2-40B4-BE49-F238E27FC236}">
                <a16:creationId xmlns:a16="http://schemas.microsoft.com/office/drawing/2014/main" id="{1B494B98-92D8-FEFF-A7A4-DCDBA6472CB5}"/>
              </a:ext>
            </a:extLst>
          </p:cNvPr>
          <p:cNvSpPr txBox="1"/>
          <p:nvPr userDrawn="1"/>
        </p:nvSpPr>
        <p:spPr>
          <a:xfrm>
            <a:off x="1224951" y="457199"/>
            <a:ext cx="9704717" cy="720000"/>
          </a:xfrm>
          <a:prstGeom prst="rect">
            <a:avLst/>
          </a:prstGeom>
          <a:noFill/>
        </p:spPr>
        <p:txBody>
          <a:bodyPr wrap="square" rtlCol="0">
            <a:spAutoFit/>
          </a:bodyPr>
          <a:lstStyle/>
          <a:p>
            <a:pPr algn="ctr"/>
            <a:r>
              <a:rPr lang="lt-LT" sz="3600" kern="1200">
                <a:solidFill>
                  <a:schemeClr val="accent2">
                    <a:lumMod val="75000"/>
                  </a:schemeClr>
                </a:solidFill>
                <a:latin typeface="+mj-lt"/>
                <a:ea typeface="+mj-ea"/>
                <a:cs typeface="+mj-cs"/>
              </a:rPr>
              <a:t>STATISTINĖ PAKLAIDA</a:t>
            </a:r>
          </a:p>
        </p:txBody>
      </p:sp>
    </p:spTree>
    <p:extLst>
      <p:ext uri="{BB962C8B-B14F-4D97-AF65-F5344CB8AC3E}">
        <p14:creationId xmlns:p14="http://schemas.microsoft.com/office/powerpoint/2010/main" val="319049549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čiū VYTAU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8791575" indent="0" algn="l" defTabSz="538163">
              <a:tabLst/>
            </a:pPr>
            <a:r>
              <a:rPr lang="en-GB" sz="2800" b="1">
                <a:solidFill>
                  <a:schemeClr val="accent2"/>
                </a:solidFill>
                <a:latin typeface="Microsoft YaHei UI Light" panose="020B0502040204020203" pitchFamily="34" charset="-122"/>
                <a:ea typeface="Microsoft YaHei UI Light" panose="020B0502040204020203" pitchFamily="34" charset="-122"/>
              </a:rPr>
              <a:t>THANK YOU</a:t>
            </a:r>
            <a:r>
              <a:rPr lang="lt-LT" sz="2800" b="1">
                <a:solidFill>
                  <a:schemeClr val="accent2"/>
                </a:solidFill>
                <a:latin typeface="Microsoft YaHei UI Light" panose="020B0502040204020203" pitchFamily="34" charset="-122"/>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2" name="Picture 2">
            <a:extLst>
              <a:ext uri="{FF2B5EF4-FFF2-40B4-BE49-F238E27FC236}">
                <a16:creationId xmlns:a16="http://schemas.microsoft.com/office/drawing/2014/main" id="{3A97DC45-3D6C-4F50-8D64-FF8578784C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7995325B-FA85-44B2-A330-E92F34CB0C92}"/>
              </a:ext>
            </a:extLst>
          </p:cNvPr>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a:extLst>
              <a:ext uri="{FF2B5EF4-FFF2-40B4-BE49-F238E27FC236}">
                <a16:creationId xmlns:a16="http://schemas.microsoft.com/office/drawing/2014/main" id="{4CA1BC80-B72E-4BE0-AD94-3E6BB2D8882C}"/>
              </a:ext>
            </a:extLst>
          </p:cNvPr>
          <p:cNvSpPr txBox="1"/>
          <p:nvPr userDrawn="1"/>
        </p:nvSpPr>
        <p:spPr>
          <a:xfrm>
            <a:off x="1614754" y="3877994"/>
            <a:ext cx="4230914" cy="1169551"/>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endParaRPr lang="en-US"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endParaRPr>
          </a:p>
          <a:p>
            <a:r>
              <a:rPr lang="en-US"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vytaute@spinter.lt</a:t>
            </a:r>
          </a:p>
          <a:p>
            <a:endPar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endParaRP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a:t>
            </a:r>
            <a:r>
              <a:rPr lang="en-US"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+370 </a:t>
            </a: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63720595</a:t>
            </a:r>
          </a:p>
        </p:txBody>
      </p:sp>
      <p:sp>
        <p:nvSpPr>
          <p:cNvPr id="11" name="TextBox 10">
            <a:extLst>
              <a:ext uri="{FF2B5EF4-FFF2-40B4-BE49-F238E27FC236}">
                <a16:creationId xmlns:a16="http://schemas.microsoft.com/office/drawing/2014/main" id="{70F5174D-A95C-426E-A91F-6364931B23F5}"/>
              </a:ext>
            </a:extLst>
          </p:cNvPr>
          <p:cNvSpPr txBox="1"/>
          <p:nvPr userDrawn="1"/>
        </p:nvSpPr>
        <p:spPr>
          <a:xfrm>
            <a:off x="1614754" y="2105561"/>
            <a:ext cx="4453466" cy="1323439"/>
          </a:xfrm>
          <a:prstGeom prst="rect">
            <a:avLst/>
          </a:prstGeom>
          <a:noFill/>
        </p:spPr>
        <p:txBody>
          <a:bodyPr wrap="square" rtlCol="0">
            <a:spAutoFit/>
          </a:bodyPr>
          <a:lstStyle/>
          <a:p>
            <a:r>
              <a:rPr lang="lt-LT" sz="4000" noProof="0">
                <a:solidFill>
                  <a:prstClr val="white"/>
                </a:solidFill>
                <a:ea typeface="Microsoft YaHei UI Light" panose="020B0502040204020203" pitchFamily="34" charset="-122"/>
                <a:cs typeface="Open Sans" panose="020B0606030504020204" pitchFamily="34" charset="0"/>
              </a:rPr>
              <a:t>Kontaktinė</a:t>
            </a:r>
            <a:r>
              <a:rPr lang="en-GB" sz="4000" noProof="0">
                <a:solidFill>
                  <a:prstClr val="white"/>
                </a:solidFill>
                <a:ea typeface="Microsoft YaHei UI Light" panose="020B0502040204020203" pitchFamily="34" charset="-122"/>
                <a:cs typeface="Open Sans" panose="020B0606030504020204" pitchFamily="34" charset="0"/>
              </a:rPr>
              <a:t> </a:t>
            </a:r>
            <a:r>
              <a:rPr lang="lt-LT" sz="4000" noProof="0">
                <a:solidFill>
                  <a:prstClr val="white"/>
                </a:solidFill>
                <a:ea typeface="Microsoft YaHei UI Light" panose="020B0502040204020203" pitchFamily="34" charset="-122"/>
                <a:cs typeface="Open Sans" panose="020B0606030504020204" pitchFamily="34" charset="0"/>
              </a:rPr>
              <a:t>informacija</a:t>
            </a:r>
            <a:endParaRPr lang="en-GB" sz="4000" noProof="0">
              <a:solidFill>
                <a:prstClr val="white"/>
              </a:solidFill>
              <a:ea typeface="Microsoft YaHei UI Light" panose="020B0502040204020203" pitchFamily="34" charset="-122"/>
              <a:cs typeface="Open Sans" panose="020B0606030504020204" pitchFamily="34" charset="0"/>
            </a:endParaRPr>
          </a:p>
        </p:txBody>
      </p:sp>
    </p:spTree>
    <p:extLst>
      <p:ext uri="{BB962C8B-B14F-4D97-AF65-F5344CB8AC3E}">
        <p14:creationId xmlns:p14="http://schemas.microsoft.com/office/powerpoint/2010/main" val="236375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sp>
        <p:nvSpPr>
          <p:cNvPr id="7" name="Rectangle 6">
            <a:extLst>
              <a:ext uri="{FF2B5EF4-FFF2-40B4-BE49-F238E27FC236}">
                <a16:creationId xmlns:a16="http://schemas.microsoft.com/office/drawing/2014/main" id="{7F17479E-5977-410A-879B-A146270B8BA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4956986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305248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Imties dydis</a:t>
            </a:r>
          </a:p>
        </p:txBody>
      </p:sp>
      <p:sp>
        <p:nvSpPr>
          <p:cNvPr id="10" name="Rectangle 9">
            <a:extLst>
              <a:ext uri="{FF2B5EF4-FFF2-40B4-BE49-F238E27FC236}">
                <a16:creationId xmlns:a16="http://schemas.microsoft.com/office/drawing/2014/main" id="{DC0751CB-C22F-492C-BC1D-16E61F97DFD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3100325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963597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a:solidFill>
                  <a:prstClr val="white">
                    <a:lumMod val="50000"/>
                  </a:prstClr>
                </a:solidFill>
                <a:ea typeface="Microsoft YaHei UI Light" panose="020B0502040204020203" pitchFamily="34" charset="-122"/>
              </a:rPr>
              <a:t>AČIŪ</a:t>
            </a:r>
            <a:r>
              <a:rPr lang="lt-LT" sz="2800" b="1">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47192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a:t>
            </a:r>
            <a:r>
              <a:rPr lang="lt-LT" sz="1400" dirty="0" err="1">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Spinter</a:t>
            </a: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err="1">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endPar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endParaRP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725912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49496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2025-12-12</a:t>
            </a:fld>
            <a:endParaRPr lang="lt-LT">
              <a:solidFill>
                <a:prstClr val="black">
                  <a:tint val="75000"/>
                </a:prstClr>
              </a:solidFill>
            </a:endParaRPr>
          </a:p>
        </p:txBody>
      </p:sp>
      <p:sp>
        <p:nvSpPr>
          <p:cNvPr id="8" name="Rectangle 7">
            <a:extLst>
              <a:ext uri="{FF2B5EF4-FFF2-40B4-BE49-F238E27FC236}">
                <a16:creationId xmlns:a16="http://schemas.microsoft.com/office/drawing/2014/main" id="{360B1B9A-5B0D-4CBD-AE6C-C37908042BF7}"/>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0023425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58" r:id="rId10"/>
    <p:sldLayoutId id="2147483696" r:id="rId11"/>
    <p:sldLayoutId id="2147483736" r:id="rId12"/>
    <p:sldLayoutId id="2147483697" r:id="rId13"/>
    <p:sldLayoutId id="2147483698" r:id="rId14"/>
    <p:sldLayoutId id="2147483699" r:id="rId15"/>
    <p:sldLayoutId id="2147483701" r:id="rId16"/>
    <p:sldLayoutId id="2147483652" r:id="rId17"/>
    <p:sldLayoutId id="2147483700" r:id="rId18"/>
    <p:sldLayoutId id="2147483757" r:id="rId19"/>
    <p:sldLayoutId id="2147483755" r:id="rId20"/>
    <p:sldLayoutId id="2147483756" r:id="rId21"/>
    <p:sldLayoutId id="2147483759" r:id="rId22"/>
    <p:sldLayoutId id="2147483760"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tif"/><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tif"/><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D3523-2233-DC20-3864-C9FDCC496141}"/>
              </a:ext>
            </a:extLst>
          </p:cNvPr>
          <p:cNvSpPr txBox="1"/>
          <p:nvPr/>
        </p:nvSpPr>
        <p:spPr>
          <a:xfrm>
            <a:off x="5082604" y="6157185"/>
            <a:ext cx="2026792" cy="307777"/>
          </a:xfrm>
          <a:prstGeom prst="rect">
            <a:avLst/>
          </a:prstGeom>
          <a:noFill/>
        </p:spPr>
        <p:txBody>
          <a:bodyPr wrap="square" rtlCol="0">
            <a:spAutoFit/>
          </a:bodyPr>
          <a:lstStyle/>
          <a:p>
            <a:r>
              <a:rPr lang="lt-LT" sz="1400" b="1" noProof="0" dirty="0">
                <a:solidFill>
                  <a:schemeClr val="bg1"/>
                </a:solidFill>
                <a:ea typeface="Microsoft YaHei UI Light" panose="020B0502040204020203" pitchFamily="34" charset="-122"/>
                <a:cs typeface="Open Sans" panose="020B0606030504020204" pitchFamily="34" charset="0"/>
              </a:rPr>
              <a:t> 2025 m. lapkritis</a:t>
            </a:r>
          </a:p>
        </p:txBody>
      </p:sp>
      <p:sp>
        <p:nvSpPr>
          <p:cNvPr id="4" name="Title 1">
            <a:extLst>
              <a:ext uri="{FF2B5EF4-FFF2-40B4-BE49-F238E27FC236}">
                <a16:creationId xmlns:a16="http://schemas.microsoft.com/office/drawing/2014/main" id="{B8FAE678-3767-040E-D6FB-D081D15AFA89}"/>
              </a:ext>
            </a:extLst>
          </p:cNvPr>
          <p:cNvSpPr>
            <a:spLocks noGrp="1"/>
          </p:cNvSpPr>
          <p:nvPr>
            <p:ph type="title"/>
          </p:nvPr>
        </p:nvSpPr>
        <p:spPr>
          <a:xfrm>
            <a:off x="475489" y="2400072"/>
            <a:ext cx="6947662" cy="2246769"/>
          </a:xfrm>
        </p:spPr>
        <p:txBody>
          <a:bodyPr/>
          <a:lstStyle/>
          <a:p>
            <a:r>
              <a:rPr lang="lt-LT" sz="2800" noProof="0" dirty="0">
                <a:solidFill>
                  <a:schemeClr val="bg1"/>
                </a:solidFill>
              </a:rPr>
              <a:t>VISUOMENĖS NUOMONĖS TYRIMAS DĖL VALSTYBINĖS TERITORIJŲ PLANAVIMO IR STATYBOS INSPEKCIJOS PRIE LR AM</a:t>
            </a:r>
            <a:br>
              <a:rPr lang="lt-LT" sz="2800" noProof="0" dirty="0">
                <a:solidFill>
                  <a:schemeClr val="bg1"/>
                </a:solidFill>
              </a:rPr>
            </a:br>
            <a:br>
              <a:rPr lang="lt-LT" sz="2800" noProof="0" dirty="0">
                <a:solidFill>
                  <a:schemeClr val="bg1"/>
                </a:solidFill>
              </a:rPr>
            </a:br>
            <a:r>
              <a:rPr lang="lt-LT" sz="2800" noProof="0" dirty="0">
                <a:solidFill>
                  <a:schemeClr val="bg1"/>
                </a:solidFill>
              </a:rPr>
              <a:t>ATASKAITA</a:t>
            </a:r>
          </a:p>
        </p:txBody>
      </p:sp>
      <p:pic>
        <p:nvPicPr>
          <p:cNvPr id="1026" name="Picture 2" descr="Blue text on a black background&#10;&#10;Description automatically generated">
            <a:extLst>
              <a:ext uri="{FF2B5EF4-FFF2-40B4-BE49-F238E27FC236}">
                <a16:creationId xmlns:a16="http://schemas.microsoft.com/office/drawing/2014/main" id="{F85D805B-2519-96CF-DA99-36FC606EEC15}"/>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8686848" y="2991627"/>
            <a:ext cx="3108001" cy="60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63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4EF0A163-F8F6-DB55-4ACD-824FC2C8A0DC}"/>
              </a:ext>
            </a:extLst>
          </p:cNvPr>
          <p:cNvSpPr>
            <a:spLocks noGrp="1"/>
          </p:cNvSpPr>
          <p:nvPr>
            <p:ph sz="half" idx="1"/>
          </p:nvPr>
        </p:nvSpPr>
        <p:spPr/>
        <p:txBody>
          <a:bodyPr/>
          <a:lstStyle/>
          <a:p>
            <a:r>
              <a:rPr lang="lt-LT" noProof="0" dirty="0"/>
              <a:t>Ar praneštumėte apie pastebėtą galimai savavališką statybą?</a:t>
            </a:r>
          </a:p>
        </p:txBody>
      </p:sp>
      <p:sp>
        <p:nvSpPr>
          <p:cNvPr id="3" name="Title 2">
            <a:extLst>
              <a:ext uri="{FF2B5EF4-FFF2-40B4-BE49-F238E27FC236}">
                <a16:creationId xmlns:a16="http://schemas.microsoft.com/office/drawing/2014/main" id="{3E487E23-6C21-CDD7-215A-5F4333F64C08}"/>
              </a:ext>
            </a:extLst>
          </p:cNvPr>
          <p:cNvSpPr>
            <a:spLocks noGrp="1"/>
          </p:cNvSpPr>
          <p:nvPr>
            <p:ph type="title"/>
          </p:nvPr>
        </p:nvSpPr>
        <p:spPr>
          <a:xfrm>
            <a:off x="1221178" y="507012"/>
            <a:ext cx="10408702" cy="867930"/>
          </a:xfrm>
        </p:spPr>
        <p:txBody>
          <a:bodyPr/>
          <a:lstStyle/>
          <a:p>
            <a:r>
              <a:rPr lang="lt-LT" sz="2800" noProof="0" dirty="0">
                <a:solidFill>
                  <a:schemeClr val="accent2">
                    <a:lumMod val="75000"/>
                  </a:schemeClr>
                </a:solidFill>
              </a:rPr>
              <a:t>NUOSTATA DĖL INFORMAVIMO APIE PASTEBĖTĄ GALIMAI SAVAVALIŠKĄ STATYBĄ (PROC.)</a:t>
            </a:r>
            <a:endParaRPr lang="lt-LT" noProof="0" dirty="0"/>
          </a:p>
        </p:txBody>
      </p:sp>
      <p:sp>
        <p:nvSpPr>
          <p:cNvPr id="8" name="Content Placeholder 2">
            <a:extLst>
              <a:ext uri="{FF2B5EF4-FFF2-40B4-BE49-F238E27FC236}">
                <a16:creationId xmlns:a16="http://schemas.microsoft.com/office/drawing/2014/main" id="{E8F4CD5E-7559-D51A-DD11-2DED9270A84C}"/>
              </a:ext>
            </a:extLst>
          </p:cNvPr>
          <p:cNvSpPr>
            <a:spLocks noGrp="1"/>
          </p:cNvSpPr>
          <p:nvPr>
            <p:ph sz="half" idx="10"/>
          </p:nvPr>
        </p:nvSpPr>
        <p:spPr>
          <a:xfrm>
            <a:off x="8709862" y="1871064"/>
            <a:ext cx="2819709" cy="600164"/>
          </a:xfrm>
        </p:spPr>
        <p:txBody>
          <a:bodyPr/>
          <a:lstStyle/>
          <a:p>
            <a:r>
              <a:rPr lang="lt-LT" noProof="0" dirty="0"/>
              <a:t>Apie pastebėtą galimai savavališką statybą dažniau praneštų vyrai.</a:t>
            </a:r>
          </a:p>
        </p:txBody>
      </p:sp>
      <p:graphicFrame>
        <p:nvGraphicFramePr>
          <p:cNvPr id="7" name="Content Placeholder 8">
            <a:extLst>
              <a:ext uri="{FF2B5EF4-FFF2-40B4-BE49-F238E27FC236}">
                <a16:creationId xmlns:a16="http://schemas.microsoft.com/office/drawing/2014/main" id="{BC5D8B72-7749-4E5F-E1A3-963CAA29D766}"/>
              </a:ext>
            </a:extLst>
          </p:cNvPr>
          <p:cNvGraphicFramePr>
            <a:graphicFrameLocks/>
          </p:cNvGraphicFramePr>
          <p:nvPr>
            <p:extLst>
              <p:ext uri="{D42A27DB-BD31-4B8C-83A1-F6EECF244321}">
                <p14:modId xmlns:p14="http://schemas.microsoft.com/office/powerpoint/2010/main" val="4108869301"/>
              </p:ext>
            </p:extLst>
          </p:nvPr>
        </p:nvGraphicFramePr>
        <p:xfrm>
          <a:off x="971796" y="1899518"/>
          <a:ext cx="8084655" cy="40440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9360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52E7BD-8582-E9E6-D80D-9EA57082B76A}"/>
              </a:ext>
            </a:extLst>
          </p:cNvPr>
          <p:cNvSpPr>
            <a:spLocks noGrp="1"/>
          </p:cNvSpPr>
          <p:nvPr>
            <p:ph sz="half" idx="1"/>
          </p:nvPr>
        </p:nvSpPr>
        <p:spPr/>
        <p:txBody>
          <a:bodyPr/>
          <a:lstStyle/>
          <a:p>
            <a:r>
              <a:rPr lang="lt-LT" noProof="0" dirty="0"/>
              <a:t>Vertinant bendrai, ar Jums pakanka viešai prieinamos informacijos apie teritorijų planavimo, statybos ir žemės naudojimo valstybinės priežiūros procesus? </a:t>
            </a:r>
          </a:p>
        </p:txBody>
      </p:sp>
      <p:sp>
        <p:nvSpPr>
          <p:cNvPr id="3" name="Title 2">
            <a:extLst>
              <a:ext uri="{FF2B5EF4-FFF2-40B4-BE49-F238E27FC236}">
                <a16:creationId xmlns:a16="http://schemas.microsoft.com/office/drawing/2014/main" id="{629CB491-9E72-AEAB-811B-B2517BC25318}"/>
              </a:ext>
            </a:extLst>
          </p:cNvPr>
          <p:cNvSpPr>
            <a:spLocks noGrp="1"/>
          </p:cNvSpPr>
          <p:nvPr>
            <p:ph type="title"/>
          </p:nvPr>
        </p:nvSpPr>
        <p:spPr>
          <a:xfrm>
            <a:off x="1225462" y="507012"/>
            <a:ext cx="10404418" cy="867930"/>
          </a:xfrm>
        </p:spPr>
        <p:txBody>
          <a:bodyPr/>
          <a:lstStyle/>
          <a:p>
            <a:r>
              <a:rPr lang="lt-LT" sz="2800" noProof="0" dirty="0">
                <a:solidFill>
                  <a:schemeClr val="accent2">
                    <a:lumMod val="75000"/>
                  </a:schemeClr>
                </a:solidFill>
              </a:rPr>
              <a:t>INFORMACIJOS APIE TERITORIJŲ PLANAVIMO IR STATYBOS PROCEDŪRAS PAKANKAMUMO VERTINIMAS (PROC.)</a:t>
            </a:r>
            <a:endParaRPr lang="lt-LT" noProof="0" dirty="0"/>
          </a:p>
        </p:txBody>
      </p:sp>
      <p:graphicFrame>
        <p:nvGraphicFramePr>
          <p:cNvPr id="6" name="Content Placeholder 8">
            <a:extLst>
              <a:ext uri="{FF2B5EF4-FFF2-40B4-BE49-F238E27FC236}">
                <a16:creationId xmlns:a16="http://schemas.microsoft.com/office/drawing/2014/main" id="{8B67E567-C607-6B9D-AC4F-595B19D4C027}"/>
              </a:ext>
            </a:extLst>
          </p:cNvPr>
          <p:cNvGraphicFramePr>
            <a:graphicFrameLocks/>
          </p:cNvGraphicFramePr>
          <p:nvPr>
            <p:extLst>
              <p:ext uri="{D42A27DB-BD31-4B8C-83A1-F6EECF244321}">
                <p14:modId xmlns:p14="http://schemas.microsoft.com/office/powerpoint/2010/main" val="349995496"/>
              </p:ext>
            </p:extLst>
          </p:nvPr>
        </p:nvGraphicFramePr>
        <p:xfrm>
          <a:off x="1969323" y="2001120"/>
          <a:ext cx="7673440" cy="39754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C500F0E-DF92-283E-598D-AAB50E55F37A}"/>
              </a:ext>
            </a:extLst>
          </p:cNvPr>
          <p:cNvSpPr txBox="1">
            <a:spLocks noChangeArrowheads="1"/>
          </p:cNvSpPr>
          <p:nvPr/>
        </p:nvSpPr>
        <p:spPr bwMode="auto">
          <a:xfrm>
            <a:off x="124973" y="6350988"/>
            <a:ext cx="48900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sz="1000" i="1" noProof="0" dirty="0">
                <a:solidFill>
                  <a:srgbClr val="595959"/>
                </a:solidFill>
                <a:latin typeface="+mn-lt"/>
              </a:rPr>
              <a:t>*iki 2025 m. klausimo formuluotė: „Vertinant bendrai, ar Jums pakanka viešai prieinamos informacijos apie teritorijų planavimo ir statybos procedūras?“ </a:t>
            </a:r>
          </a:p>
        </p:txBody>
      </p:sp>
    </p:spTree>
    <p:extLst>
      <p:ext uri="{BB962C8B-B14F-4D97-AF65-F5344CB8AC3E}">
        <p14:creationId xmlns:p14="http://schemas.microsoft.com/office/powerpoint/2010/main" val="3702010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949EC4-586C-9504-B88A-505631734638}"/>
              </a:ext>
            </a:extLst>
          </p:cNvPr>
          <p:cNvSpPr>
            <a:spLocks noGrp="1"/>
          </p:cNvSpPr>
          <p:nvPr>
            <p:ph sz="half" idx="1"/>
          </p:nvPr>
        </p:nvSpPr>
        <p:spPr/>
        <p:txBody>
          <a:bodyPr/>
          <a:lstStyle/>
          <a:p>
            <a:r>
              <a:rPr lang="lt-LT" noProof="0" dirty="0"/>
              <a:t>Kokios informacijos Jums labiausiai trūksta?</a:t>
            </a:r>
          </a:p>
        </p:txBody>
      </p:sp>
      <p:sp>
        <p:nvSpPr>
          <p:cNvPr id="3" name="Title 2">
            <a:extLst>
              <a:ext uri="{FF2B5EF4-FFF2-40B4-BE49-F238E27FC236}">
                <a16:creationId xmlns:a16="http://schemas.microsoft.com/office/drawing/2014/main" id="{4C68C131-1404-EF23-C946-0A9421E6A9FD}"/>
              </a:ext>
            </a:extLst>
          </p:cNvPr>
          <p:cNvSpPr>
            <a:spLocks noGrp="1"/>
          </p:cNvSpPr>
          <p:nvPr>
            <p:ph type="title"/>
          </p:nvPr>
        </p:nvSpPr>
        <p:spPr>
          <a:xfrm>
            <a:off x="1221178" y="534712"/>
            <a:ext cx="10408702" cy="812530"/>
          </a:xfrm>
        </p:spPr>
        <p:txBody>
          <a:bodyPr/>
          <a:lstStyle/>
          <a:p>
            <a:r>
              <a:rPr lang="lt-LT" noProof="0" dirty="0">
                <a:solidFill>
                  <a:schemeClr val="accent2">
                    <a:lumMod val="75000"/>
                  </a:schemeClr>
                </a:solidFill>
              </a:rPr>
              <a:t>TRŪKSTAMA INFORMACIJA APIE TERITORIJŲ PLANAVIMO IR STATYBŲ PROCEDŪRAS (PROC.)</a:t>
            </a:r>
          </a:p>
        </p:txBody>
      </p:sp>
      <p:sp>
        <p:nvSpPr>
          <p:cNvPr id="5" name="Content Placeholder 4">
            <a:extLst>
              <a:ext uri="{FF2B5EF4-FFF2-40B4-BE49-F238E27FC236}">
                <a16:creationId xmlns:a16="http://schemas.microsoft.com/office/drawing/2014/main" id="{94B3AEF1-FAE4-7609-EA63-3B315A059E99}"/>
              </a:ext>
            </a:extLst>
          </p:cNvPr>
          <p:cNvSpPr>
            <a:spLocks noGrp="1"/>
          </p:cNvSpPr>
          <p:nvPr>
            <p:ph sz="half" idx="11"/>
          </p:nvPr>
        </p:nvSpPr>
        <p:spPr>
          <a:xfrm>
            <a:off x="1221177" y="1801092"/>
            <a:ext cx="2980449" cy="471055"/>
          </a:xfrm>
        </p:spPr>
        <p:txBody>
          <a:bodyPr/>
          <a:lstStyle/>
          <a:p>
            <a:r>
              <a:rPr lang="lt-LT" noProof="0" dirty="0">
                <a:solidFill>
                  <a:schemeClr val="tx1">
                    <a:lumMod val="65000"/>
                    <a:lumOff val="35000"/>
                  </a:schemeClr>
                </a:solidFill>
              </a:rPr>
              <a:t>*nurodę jog trūksta informacijos apie teritorijų planavimo ir statybos procedūras</a:t>
            </a:r>
          </a:p>
        </p:txBody>
      </p:sp>
      <p:graphicFrame>
        <p:nvGraphicFramePr>
          <p:cNvPr id="7" name="Content Placeholder 7">
            <a:extLst>
              <a:ext uri="{FF2B5EF4-FFF2-40B4-BE49-F238E27FC236}">
                <a16:creationId xmlns:a16="http://schemas.microsoft.com/office/drawing/2014/main" id="{DA9365EB-31F1-34F6-ABA5-13BAC552D83F}"/>
              </a:ext>
            </a:extLst>
          </p:cNvPr>
          <p:cNvGraphicFramePr>
            <a:graphicFrameLocks/>
          </p:cNvGraphicFramePr>
          <p:nvPr>
            <p:extLst>
              <p:ext uri="{D42A27DB-BD31-4B8C-83A1-F6EECF244321}">
                <p14:modId xmlns:p14="http://schemas.microsoft.com/office/powerpoint/2010/main" val="501822942"/>
              </p:ext>
            </p:extLst>
          </p:nvPr>
        </p:nvGraphicFramePr>
        <p:xfrm>
          <a:off x="702703" y="2828042"/>
          <a:ext cx="7656205" cy="291288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8CADBDE-7661-7DDD-2B33-7DE2E1EF9BD0}"/>
              </a:ext>
            </a:extLst>
          </p:cNvPr>
          <p:cNvSpPr txBox="1"/>
          <p:nvPr/>
        </p:nvSpPr>
        <p:spPr>
          <a:xfrm>
            <a:off x="7430268" y="576504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N=830*</a:t>
            </a:r>
          </a:p>
        </p:txBody>
      </p:sp>
      <p:sp>
        <p:nvSpPr>
          <p:cNvPr id="9" name="TextBox 8">
            <a:extLst>
              <a:ext uri="{FF2B5EF4-FFF2-40B4-BE49-F238E27FC236}">
                <a16:creationId xmlns:a16="http://schemas.microsoft.com/office/drawing/2014/main" id="{F1FFAA51-BEF8-D622-7299-E2A4920841CC}"/>
              </a:ext>
            </a:extLst>
          </p:cNvPr>
          <p:cNvSpPr txBox="1"/>
          <p:nvPr/>
        </p:nvSpPr>
        <p:spPr>
          <a:xfrm>
            <a:off x="6662203" y="576504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N=794*</a:t>
            </a:r>
          </a:p>
        </p:txBody>
      </p:sp>
      <p:sp>
        <p:nvSpPr>
          <p:cNvPr id="10" name="Text Box 11">
            <a:extLst>
              <a:ext uri="{FF2B5EF4-FFF2-40B4-BE49-F238E27FC236}">
                <a16:creationId xmlns:a16="http://schemas.microsoft.com/office/drawing/2014/main" id="{75DF4064-B73D-F2C9-0671-E599347908F6}"/>
              </a:ext>
            </a:extLst>
          </p:cNvPr>
          <p:cNvSpPr txBox="1">
            <a:spLocks noChangeArrowheads="1"/>
          </p:cNvSpPr>
          <p:nvPr/>
        </p:nvSpPr>
        <p:spPr bwMode="auto">
          <a:xfrm>
            <a:off x="7460840" y="2509176"/>
            <a:ext cx="756149"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2022 m.</a:t>
            </a:r>
          </a:p>
        </p:txBody>
      </p:sp>
      <p:sp>
        <p:nvSpPr>
          <p:cNvPr id="11" name="Text Box 11">
            <a:extLst>
              <a:ext uri="{FF2B5EF4-FFF2-40B4-BE49-F238E27FC236}">
                <a16:creationId xmlns:a16="http://schemas.microsoft.com/office/drawing/2014/main" id="{3C7AE434-BC41-490B-DFB1-CB2A85C3D955}"/>
              </a:ext>
            </a:extLst>
          </p:cNvPr>
          <p:cNvSpPr txBox="1">
            <a:spLocks noChangeArrowheads="1"/>
          </p:cNvSpPr>
          <p:nvPr/>
        </p:nvSpPr>
        <p:spPr bwMode="auto">
          <a:xfrm>
            <a:off x="6427128" y="2509176"/>
            <a:ext cx="756149"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2023 m.</a:t>
            </a:r>
          </a:p>
        </p:txBody>
      </p:sp>
      <p:sp>
        <p:nvSpPr>
          <p:cNvPr id="13" name="Text Box 11">
            <a:extLst>
              <a:ext uri="{FF2B5EF4-FFF2-40B4-BE49-F238E27FC236}">
                <a16:creationId xmlns:a16="http://schemas.microsoft.com/office/drawing/2014/main" id="{5AD89AFA-3F5C-55DC-00FF-4D99062D1C86}"/>
              </a:ext>
            </a:extLst>
          </p:cNvPr>
          <p:cNvSpPr txBox="1">
            <a:spLocks noChangeArrowheads="1"/>
          </p:cNvSpPr>
          <p:nvPr/>
        </p:nvSpPr>
        <p:spPr bwMode="auto">
          <a:xfrm>
            <a:off x="5393416" y="2509176"/>
            <a:ext cx="756149"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a:t>
            </a:r>
            <a:r>
              <a:rPr lang="lt-LT" sz="1200" b="1" noProof="0" dirty="0">
                <a:solidFill>
                  <a:schemeClr val="tx1">
                    <a:lumMod val="65000"/>
                    <a:lumOff val="35000"/>
                  </a:schemeClr>
                </a:solidFill>
              </a:rPr>
              <a:t>4</a:t>
            </a:r>
            <a:r>
              <a:rPr lang="lt-LT" sz="1200" b="1" noProof="0" dirty="0">
                <a:solidFill>
                  <a:schemeClr val="tx1">
                    <a:lumMod val="65000"/>
                    <a:lumOff val="35000"/>
                  </a:schemeClr>
                </a:solidFill>
                <a:latin typeface="+mn-lt"/>
              </a:rPr>
              <a:t> m.</a:t>
            </a:r>
          </a:p>
        </p:txBody>
      </p:sp>
      <p:sp>
        <p:nvSpPr>
          <p:cNvPr id="14" name="TextBox 13">
            <a:extLst>
              <a:ext uri="{FF2B5EF4-FFF2-40B4-BE49-F238E27FC236}">
                <a16:creationId xmlns:a16="http://schemas.microsoft.com/office/drawing/2014/main" id="{89BCDFB7-E27A-8E07-77A2-33F32EB00103}"/>
              </a:ext>
            </a:extLst>
          </p:cNvPr>
          <p:cNvSpPr txBox="1"/>
          <p:nvPr/>
        </p:nvSpPr>
        <p:spPr>
          <a:xfrm>
            <a:off x="5894139" y="576504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N=388*</a:t>
            </a:r>
          </a:p>
        </p:txBody>
      </p:sp>
      <p:sp>
        <p:nvSpPr>
          <p:cNvPr id="15" name="TextBox 14">
            <a:extLst>
              <a:ext uri="{FF2B5EF4-FFF2-40B4-BE49-F238E27FC236}">
                <a16:creationId xmlns:a16="http://schemas.microsoft.com/office/drawing/2014/main" id="{C0AFA6A1-D7C1-7272-BFC1-1BF52C0AF5F1}"/>
              </a:ext>
            </a:extLst>
          </p:cNvPr>
          <p:cNvSpPr txBox="1">
            <a:spLocks noChangeArrowheads="1"/>
          </p:cNvSpPr>
          <p:nvPr/>
        </p:nvSpPr>
        <p:spPr bwMode="auto">
          <a:xfrm>
            <a:off x="5991143" y="3259462"/>
            <a:ext cx="11883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1000" b="0" i="1" u="none" strike="noStrike" kern="1200" cap="none" spc="0" normalizeH="0" baseline="0" noProof="0" dirty="0">
                <a:ln>
                  <a:noFill/>
                </a:ln>
                <a:solidFill>
                  <a:srgbClr val="595959"/>
                </a:solidFill>
                <a:effectLst/>
                <a:uLnTx/>
                <a:uFillTx/>
                <a:latin typeface="Microsoft YaHei UI Light"/>
                <a:ea typeface="+mn-ea"/>
                <a:cs typeface="+mn-cs"/>
              </a:rPr>
              <a:t>Įtraukta 2024 m.</a:t>
            </a:r>
          </a:p>
        </p:txBody>
      </p:sp>
      <p:cxnSp>
        <p:nvCxnSpPr>
          <p:cNvPr id="16" name="Straight Arrow Connector 15">
            <a:extLst>
              <a:ext uri="{FF2B5EF4-FFF2-40B4-BE49-F238E27FC236}">
                <a16:creationId xmlns:a16="http://schemas.microsoft.com/office/drawing/2014/main" id="{84DEFE98-F46A-6B55-FAB7-741A975A8CBE}"/>
              </a:ext>
            </a:extLst>
          </p:cNvPr>
          <p:cNvCxnSpPr>
            <a:cxnSpLocks/>
          </p:cNvCxnSpPr>
          <p:nvPr/>
        </p:nvCxnSpPr>
        <p:spPr>
          <a:xfrm flipH="1">
            <a:off x="5763367" y="3389313"/>
            <a:ext cx="2605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EBB20C-AF65-2B37-FA53-C98DE724BF1A}"/>
              </a:ext>
            </a:extLst>
          </p:cNvPr>
          <p:cNvSpPr txBox="1">
            <a:spLocks noChangeArrowheads="1"/>
          </p:cNvSpPr>
          <p:nvPr/>
        </p:nvSpPr>
        <p:spPr bwMode="auto">
          <a:xfrm>
            <a:off x="5991143" y="5040478"/>
            <a:ext cx="11883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sz="1000" b="0" i="1" u="none" strike="noStrike" kern="1200" cap="none" spc="0" normalizeH="0" baseline="0" noProof="0" dirty="0">
                <a:ln>
                  <a:noFill/>
                </a:ln>
                <a:solidFill>
                  <a:srgbClr val="595959"/>
                </a:solidFill>
                <a:effectLst/>
                <a:uLnTx/>
                <a:uFillTx/>
                <a:latin typeface="Microsoft YaHei UI Light"/>
                <a:ea typeface="+mn-ea"/>
                <a:cs typeface="+mn-cs"/>
              </a:rPr>
              <a:t>Įtraukta 2024 m.</a:t>
            </a:r>
          </a:p>
        </p:txBody>
      </p:sp>
      <p:cxnSp>
        <p:nvCxnSpPr>
          <p:cNvPr id="18" name="Straight Arrow Connector 17">
            <a:extLst>
              <a:ext uri="{FF2B5EF4-FFF2-40B4-BE49-F238E27FC236}">
                <a16:creationId xmlns:a16="http://schemas.microsoft.com/office/drawing/2014/main" id="{DC0A6318-7F50-BE9D-80B6-90B7B8117CE9}"/>
              </a:ext>
            </a:extLst>
          </p:cNvPr>
          <p:cNvCxnSpPr>
            <a:cxnSpLocks/>
          </p:cNvCxnSpPr>
          <p:nvPr/>
        </p:nvCxnSpPr>
        <p:spPr>
          <a:xfrm flipH="1">
            <a:off x="5763367" y="5170329"/>
            <a:ext cx="2605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 Box 11">
            <a:extLst>
              <a:ext uri="{FF2B5EF4-FFF2-40B4-BE49-F238E27FC236}">
                <a16:creationId xmlns:a16="http://schemas.microsoft.com/office/drawing/2014/main" id="{ABB74E1F-34CD-A970-EBFE-502DCE9EE532}"/>
              </a:ext>
            </a:extLst>
          </p:cNvPr>
          <p:cNvSpPr txBox="1">
            <a:spLocks noChangeArrowheads="1"/>
          </p:cNvSpPr>
          <p:nvPr/>
        </p:nvSpPr>
        <p:spPr bwMode="auto">
          <a:xfrm>
            <a:off x="4359704" y="2509176"/>
            <a:ext cx="756149"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a:t>
            </a:r>
            <a:r>
              <a:rPr lang="lt-LT" sz="1200" b="1" noProof="0" dirty="0">
                <a:solidFill>
                  <a:schemeClr val="tx1">
                    <a:lumMod val="65000"/>
                    <a:lumOff val="35000"/>
                  </a:schemeClr>
                </a:solidFill>
              </a:rPr>
              <a:t>5</a:t>
            </a:r>
            <a:r>
              <a:rPr lang="lt-LT" sz="1200" b="1" noProof="0" dirty="0">
                <a:solidFill>
                  <a:schemeClr val="tx1">
                    <a:lumMod val="65000"/>
                    <a:lumOff val="35000"/>
                  </a:schemeClr>
                </a:solidFill>
                <a:latin typeface="+mn-lt"/>
              </a:rPr>
              <a:t> m.</a:t>
            </a:r>
          </a:p>
        </p:txBody>
      </p:sp>
      <p:sp>
        <p:nvSpPr>
          <p:cNvPr id="12" name="TextBox 11">
            <a:extLst>
              <a:ext uri="{FF2B5EF4-FFF2-40B4-BE49-F238E27FC236}">
                <a16:creationId xmlns:a16="http://schemas.microsoft.com/office/drawing/2014/main" id="{AF4C6288-7C27-E452-73FA-9AD253D2CEF6}"/>
              </a:ext>
            </a:extLst>
          </p:cNvPr>
          <p:cNvSpPr txBox="1"/>
          <p:nvPr/>
        </p:nvSpPr>
        <p:spPr>
          <a:xfrm>
            <a:off x="5126075" y="576504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N=388*</a:t>
            </a:r>
          </a:p>
        </p:txBody>
      </p:sp>
      <p:sp>
        <p:nvSpPr>
          <p:cNvPr id="19" name="TextBox 18">
            <a:extLst>
              <a:ext uri="{FF2B5EF4-FFF2-40B4-BE49-F238E27FC236}">
                <a16:creationId xmlns:a16="http://schemas.microsoft.com/office/drawing/2014/main" id="{7EEEB564-4019-7158-25B2-AB42F1BE25E9}"/>
              </a:ext>
            </a:extLst>
          </p:cNvPr>
          <p:cNvSpPr txBox="1"/>
          <p:nvPr/>
        </p:nvSpPr>
        <p:spPr>
          <a:xfrm>
            <a:off x="4358011" y="576504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N=392*</a:t>
            </a:r>
          </a:p>
        </p:txBody>
      </p:sp>
      <p:cxnSp>
        <p:nvCxnSpPr>
          <p:cNvPr id="20" name="Straight Arrow Connector 19">
            <a:extLst>
              <a:ext uri="{FF2B5EF4-FFF2-40B4-BE49-F238E27FC236}">
                <a16:creationId xmlns:a16="http://schemas.microsoft.com/office/drawing/2014/main" id="{A15F051E-E489-37FA-D78D-2A9AB3D3E8BB}"/>
              </a:ext>
            </a:extLst>
          </p:cNvPr>
          <p:cNvCxnSpPr>
            <a:cxnSpLocks/>
          </p:cNvCxnSpPr>
          <p:nvPr/>
        </p:nvCxnSpPr>
        <p:spPr>
          <a:xfrm>
            <a:off x="5196424" y="2920365"/>
            <a:ext cx="0" cy="209681"/>
          </a:xfrm>
          <a:prstGeom prst="straightConnector1">
            <a:avLst/>
          </a:prstGeom>
          <a:ln>
            <a:solidFill>
              <a:schemeClr val="tx1">
                <a:lumMod val="75000"/>
                <a:lumOff val="25000"/>
              </a:schemeClr>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51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1DE01-3FEE-ECBA-811F-8B81D90E42F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35BBD9-E3DB-B9C5-157A-11F03D65F874}"/>
              </a:ext>
            </a:extLst>
          </p:cNvPr>
          <p:cNvSpPr>
            <a:spLocks noGrp="1"/>
          </p:cNvSpPr>
          <p:nvPr>
            <p:ph sz="half" idx="1"/>
          </p:nvPr>
        </p:nvSpPr>
        <p:spPr/>
        <p:txBody>
          <a:bodyPr/>
          <a:lstStyle/>
          <a:p>
            <a:r>
              <a:rPr lang="lt-LT" noProof="0" dirty="0"/>
              <a:t>Ar žinote, kokia institucija konsultuoja teisinio reguliavimo teritorijų planavimo, statybos ir žemės naudojimo srityse klausimais?</a:t>
            </a:r>
          </a:p>
        </p:txBody>
      </p:sp>
      <p:sp>
        <p:nvSpPr>
          <p:cNvPr id="6" name="Title 2">
            <a:extLst>
              <a:ext uri="{FF2B5EF4-FFF2-40B4-BE49-F238E27FC236}">
                <a16:creationId xmlns:a16="http://schemas.microsoft.com/office/drawing/2014/main" id="{45AEB704-404B-6632-9910-8C8437928B65}"/>
              </a:ext>
            </a:extLst>
          </p:cNvPr>
          <p:cNvSpPr>
            <a:spLocks noGrp="1"/>
          </p:cNvSpPr>
          <p:nvPr>
            <p:ph type="title"/>
          </p:nvPr>
        </p:nvSpPr>
        <p:spPr>
          <a:xfrm>
            <a:off x="1220788" y="714375"/>
            <a:ext cx="10409237" cy="777754"/>
          </a:xfrm>
        </p:spPr>
        <p:txBody>
          <a:bodyPr>
            <a:noAutofit/>
          </a:bodyPr>
          <a:lstStyle/>
          <a:p>
            <a:r>
              <a:rPr lang="lt-LT" sz="2400" noProof="0" dirty="0">
                <a:solidFill>
                  <a:schemeClr val="accent2">
                    <a:lumMod val="75000"/>
                  </a:schemeClr>
                </a:solidFill>
              </a:rPr>
              <a:t>INSTITUCIJOS, KONSULTUOJANČIOS TEISINIO REGULIAVIMO TERITORIJŲ PLANAVIMO IR STATYBOS SRITYSE KLAUSIMAIS, ŽINOMUMAS (PROC.)</a:t>
            </a:r>
          </a:p>
        </p:txBody>
      </p:sp>
      <p:graphicFrame>
        <p:nvGraphicFramePr>
          <p:cNvPr id="7" name="Content Placeholder 9">
            <a:extLst>
              <a:ext uri="{FF2B5EF4-FFF2-40B4-BE49-F238E27FC236}">
                <a16:creationId xmlns:a16="http://schemas.microsoft.com/office/drawing/2014/main" id="{BE3749D7-A1A7-72D1-DEFC-B49F28FC25BF}"/>
              </a:ext>
            </a:extLst>
          </p:cNvPr>
          <p:cNvGraphicFramePr>
            <a:graphicFrameLocks noGrp="1"/>
          </p:cNvGraphicFramePr>
          <p:nvPr>
            <p:ph sz="half" idx="10"/>
            <p:extLst>
              <p:ext uri="{D42A27DB-BD31-4B8C-83A1-F6EECF244321}">
                <p14:modId xmlns:p14="http://schemas.microsoft.com/office/powerpoint/2010/main" val="668462300"/>
              </p:ext>
            </p:extLst>
          </p:nvPr>
        </p:nvGraphicFramePr>
        <p:xfrm>
          <a:off x="1018008" y="1712128"/>
          <a:ext cx="8844820" cy="2441503"/>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AE4DAC2E-7421-39D5-1273-D6E4EB63AA50}"/>
              </a:ext>
            </a:extLst>
          </p:cNvPr>
          <p:cNvSpPr/>
          <p:nvPr/>
        </p:nvSpPr>
        <p:spPr>
          <a:xfrm>
            <a:off x="8116055" y="4639109"/>
            <a:ext cx="1945456" cy="10618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a:t>
            </a:r>
            <a:r>
              <a:rPr lang="lt-LT" sz="900" noProof="0" dirty="0">
                <a:solidFill>
                  <a:schemeClr val="tx1">
                    <a:lumMod val="65000"/>
                    <a:lumOff val="35000"/>
                  </a:schemeClr>
                </a:solidFill>
              </a:rPr>
              <a:t>– </a:t>
            </a:r>
            <a:r>
              <a:rPr lang="lt-LT" sz="900" b="1" noProof="0" dirty="0">
                <a:solidFill>
                  <a:schemeClr val="accent2"/>
                </a:solidFill>
              </a:rPr>
              <a:t>66%</a:t>
            </a:r>
          </a:p>
          <a:p>
            <a:r>
              <a:rPr lang="lt-LT" sz="900" b="1" noProof="0" dirty="0">
                <a:solidFill>
                  <a:schemeClr val="tx1">
                    <a:lumMod val="65000"/>
                    <a:lumOff val="35000"/>
                  </a:schemeClr>
                </a:solidFill>
              </a:rPr>
              <a:t>Savivaldybė</a:t>
            </a:r>
            <a:r>
              <a:rPr lang="lt-LT" sz="900" noProof="0" dirty="0">
                <a:solidFill>
                  <a:schemeClr val="tx1">
                    <a:lumMod val="65000"/>
                    <a:lumOff val="35000"/>
                  </a:schemeClr>
                </a:solidFill>
              </a:rPr>
              <a:t> – </a:t>
            </a:r>
            <a:r>
              <a:rPr lang="lt-LT" sz="900" b="1" noProof="0" dirty="0">
                <a:solidFill>
                  <a:schemeClr val="accent2"/>
                </a:solidFill>
              </a:rPr>
              <a:t>17%</a:t>
            </a:r>
          </a:p>
          <a:p>
            <a:r>
              <a:rPr lang="lt-LT" sz="900" noProof="0" dirty="0">
                <a:solidFill>
                  <a:schemeClr val="tx1">
                    <a:lumMod val="65000"/>
                    <a:lumOff val="35000"/>
                  </a:schemeClr>
                </a:solidFill>
              </a:rPr>
              <a:t>Aplinkos ministerija – </a:t>
            </a:r>
            <a:r>
              <a:rPr lang="lt-LT" sz="900" b="1" noProof="0" dirty="0">
                <a:solidFill>
                  <a:schemeClr val="accent2"/>
                </a:solidFill>
              </a:rPr>
              <a:t>11%</a:t>
            </a:r>
            <a:r>
              <a:rPr lang="lt-LT" sz="900" noProof="0" dirty="0">
                <a:solidFill>
                  <a:schemeClr val="tx1">
                    <a:lumMod val="65000"/>
                    <a:lumOff val="35000"/>
                  </a:schemeClr>
                </a:solidFill>
              </a:rPr>
              <a:t> </a:t>
            </a:r>
          </a:p>
          <a:p>
            <a:r>
              <a:rPr lang="lt-LT" sz="900" noProof="0" dirty="0">
                <a:solidFill>
                  <a:schemeClr val="tx1">
                    <a:lumMod val="65000"/>
                    <a:lumOff val="35000"/>
                  </a:schemeClr>
                </a:solidFill>
              </a:rPr>
              <a:t>Registrų centras – </a:t>
            </a:r>
            <a:r>
              <a:rPr lang="lt-LT" sz="900" b="1" noProof="0" dirty="0">
                <a:solidFill>
                  <a:schemeClr val="accent2"/>
                </a:solidFill>
              </a:rPr>
              <a:t>3%</a:t>
            </a:r>
          </a:p>
          <a:p>
            <a:r>
              <a:rPr lang="lt-LT" sz="900" noProof="0" dirty="0">
                <a:solidFill>
                  <a:schemeClr val="tx1">
                    <a:lumMod val="65000"/>
                    <a:lumOff val="35000"/>
                  </a:schemeClr>
                </a:solidFill>
              </a:rPr>
              <a:t>Architektų biurai – </a:t>
            </a:r>
            <a:r>
              <a:rPr lang="lt-LT" sz="900" b="1" noProof="0" dirty="0">
                <a:solidFill>
                  <a:schemeClr val="accent2"/>
                </a:solidFill>
              </a:rPr>
              <a:t>2%</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Žemėtvarka – </a:t>
            </a:r>
            <a:r>
              <a:rPr lang="lt-LT" sz="900" b="1" noProof="0" dirty="0">
                <a:solidFill>
                  <a:schemeClr val="accent2"/>
                </a:solidFill>
              </a:rPr>
              <a:t>1%</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Žemės ūkio ministerija – </a:t>
            </a:r>
            <a:r>
              <a:rPr lang="lt-LT" sz="900" b="1" noProof="0" dirty="0">
                <a:solidFill>
                  <a:schemeClr val="accent2"/>
                </a:solidFill>
              </a:rPr>
              <a:t>0,4%</a:t>
            </a:r>
          </a:p>
        </p:txBody>
      </p:sp>
      <p:sp>
        <p:nvSpPr>
          <p:cNvPr id="18" name="Rectangle 17">
            <a:extLst>
              <a:ext uri="{FF2B5EF4-FFF2-40B4-BE49-F238E27FC236}">
                <a16:creationId xmlns:a16="http://schemas.microsoft.com/office/drawing/2014/main" id="{96080429-98D1-D097-1757-DDFBAFBB1D44}"/>
              </a:ext>
            </a:extLst>
          </p:cNvPr>
          <p:cNvSpPr/>
          <p:nvPr/>
        </p:nvSpPr>
        <p:spPr>
          <a:xfrm>
            <a:off x="10025242" y="4613718"/>
            <a:ext cx="1863160"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a:t>
            </a:r>
            <a:r>
              <a:rPr lang="lt-LT" sz="900" noProof="0" dirty="0">
                <a:solidFill>
                  <a:schemeClr val="tx1">
                    <a:lumMod val="65000"/>
                    <a:lumOff val="35000"/>
                  </a:schemeClr>
                </a:solidFill>
              </a:rPr>
              <a:t>– </a:t>
            </a:r>
            <a:r>
              <a:rPr lang="lt-LT" sz="900" b="1" noProof="0" dirty="0">
                <a:solidFill>
                  <a:schemeClr val="accent2"/>
                </a:solidFill>
              </a:rPr>
              <a:t>67%</a:t>
            </a:r>
          </a:p>
          <a:p>
            <a:r>
              <a:rPr lang="lt-LT" sz="900" b="1" noProof="0" dirty="0">
                <a:solidFill>
                  <a:schemeClr val="tx1">
                    <a:lumMod val="65000"/>
                    <a:lumOff val="35000"/>
                  </a:schemeClr>
                </a:solidFill>
              </a:rPr>
              <a:t>Savivaldybė</a:t>
            </a:r>
            <a:r>
              <a:rPr lang="lt-LT" sz="900" noProof="0" dirty="0">
                <a:solidFill>
                  <a:schemeClr val="tx1">
                    <a:lumMod val="65000"/>
                    <a:lumOff val="35000"/>
                  </a:schemeClr>
                </a:solidFill>
              </a:rPr>
              <a:t> – </a:t>
            </a:r>
            <a:r>
              <a:rPr lang="lt-LT" sz="900" b="1" noProof="0" dirty="0">
                <a:solidFill>
                  <a:schemeClr val="accent2"/>
                </a:solidFill>
              </a:rPr>
              <a:t>20%</a:t>
            </a:r>
          </a:p>
          <a:p>
            <a:r>
              <a:rPr lang="lt-LT" sz="900" noProof="0" dirty="0">
                <a:solidFill>
                  <a:schemeClr val="tx1">
                    <a:lumMod val="65000"/>
                    <a:lumOff val="35000"/>
                  </a:schemeClr>
                </a:solidFill>
              </a:rPr>
              <a:t>Žemėtvarka – </a:t>
            </a:r>
            <a:r>
              <a:rPr lang="lt-LT" sz="900" b="1" noProof="0" dirty="0">
                <a:solidFill>
                  <a:schemeClr val="accent2"/>
                </a:solidFill>
              </a:rPr>
              <a:t>3%</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Aplinkos ministerija – </a:t>
            </a:r>
            <a:r>
              <a:rPr lang="lt-LT" sz="900" b="1" noProof="0" dirty="0">
                <a:solidFill>
                  <a:schemeClr val="accent2"/>
                </a:solidFill>
              </a:rPr>
              <a:t>3%</a:t>
            </a:r>
            <a:r>
              <a:rPr lang="lt-LT" sz="900" noProof="0" dirty="0">
                <a:solidFill>
                  <a:schemeClr val="tx1">
                    <a:lumMod val="65000"/>
                    <a:lumOff val="35000"/>
                  </a:schemeClr>
                </a:solidFill>
              </a:rPr>
              <a:t> </a:t>
            </a:r>
          </a:p>
          <a:p>
            <a:r>
              <a:rPr lang="lt-LT" sz="900" noProof="0" dirty="0">
                <a:solidFill>
                  <a:schemeClr val="tx1">
                    <a:lumMod val="65000"/>
                    <a:lumOff val="35000"/>
                  </a:schemeClr>
                </a:solidFill>
              </a:rPr>
              <a:t>Registrų centras – </a:t>
            </a:r>
            <a:r>
              <a:rPr lang="lt-LT" sz="900" b="1" noProof="0" dirty="0">
                <a:solidFill>
                  <a:schemeClr val="accent2"/>
                </a:solidFill>
              </a:rPr>
              <a:t>2%</a:t>
            </a:r>
          </a:p>
          <a:p>
            <a:r>
              <a:rPr lang="lt-LT" sz="900" noProof="0" dirty="0">
                <a:solidFill>
                  <a:schemeClr val="tx1">
                    <a:lumMod val="65000"/>
                    <a:lumOff val="35000"/>
                  </a:schemeClr>
                </a:solidFill>
              </a:rPr>
              <a:t>Architektų biurai – </a:t>
            </a:r>
            <a:r>
              <a:rPr lang="lt-LT" sz="900" b="1" noProof="0" dirty="0">
                <a:solidFill>
                  <a:schemeClr val="accent2"/>
                </a:solidFill>
              </a:rPr>
              <a:t>2%</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Žemės ūkio ministerija – </a:t>
            </a:r>
            <a:r>
              <a:rPr lang="lt-LT" sz="900" b="1" noProof="0" dirty="0">
                <a:solidFill>
                  <a:schemeClr val="accent2"/>
                </a:solidFill>
              </a:rPr>
              <a:t>0,3%</a:t>
            </a:r>
          </a:p>
          <a:p>
            <a:r>
              <a:rPr lang="lt-LT" sz="900" noProof="0" dirty="0">
                <a:solidFill>
                  <a:schemeClr val="tx1">
                    <a:lumMod val="65000"/>
                    <a:lumOff val="35000"/>
                  </a:schemeClr>
                </a:solidFill>
              </a:rPr>
              <a:t>STT - </a:t>
            </a:r>
            <a:r>
              <a:rPr lang="lt-LT" sz="900" b="1" noProof="0" dirty="0">
                <a:solidFill>
                  <a:schemeClr val="accent2"/>
                </a:solidFill>
              </a:rPr>
              <a:t>0,3%</a:t>
            </a:r>
            <a:endParaRPr lang="lt-LT" sz="900" noProof="0" dirty="0">
              <a:solidFill>
                <a:schemeClr val="tx1">
                  <a:lumMod val="65000"/>
                  <a:lumOff val="35000"/>
                </a:schemeClr>
              </a:solidFill>
            </a:endParaRPr>
          </a:p>
        </p:txBody>
      </p:sp>
      <p:sp>
        <p:nvSpPr>
          <p:cNvPr id="28" name="TextBox 27">
            <a:extLst>
              <a:ext uri="{FF2B5EF4-FFF2-40B4-BE49-F238E27FC236}">
                <a16:creationId xmlns:a16="http://schemas.microsoft.com/office/drawing/2014/main" id="{9039F88E-EDBC-F88E-6E4F-1EBE29C45820}"/>
              </a:ext>
            </a:extLst>
          </p:cNvPr>
          <p:cNvSpPr txBox="1"/>
          <p:nvPr/>
        </p:nvSpPr>
        <p:spPr>
          <a:xfrm>
            <a:off x="8123050" y="4337348"/>
            <a:ext cx="1796629" cy="307777"/>
          </a:xfrm>
          <a:prstGeom prst="rect">
            <a:avLst/>
          </a:prstGeom>
          <a:noFill/>
        </p:spPr>
        <p:txBody>
          <a:bodyPr wrap="square" rtlCol="0">
            <a:spAutoFit/>
          </a:bodyPr>
          <a:lstStyle/>
          <a:p>
            <a:r>
              <a:rPr lang="lt-LT" sz="1400" u="sng" noProof="0" dirty="0">
                <a:solidFill>
                  <a:schemeClr val="accent2">
                    <a:lumMod val="50000"/>
                  </a:schemeClr>
                </a:solidFill>
              </a:rPr>
              <a:t>     „Taip“ (2021 m.):       </a:t>
            </a:r>
          </a:p>
        </p:txBody>
      </p:sp>
      <p:sp>
        <p:nvSpPr>
          <p:cNvPr id="29" name="TextBox 28">
            <a:extLst>
              <a:ext uri="{FF2B5EF4-FFF2-40B4-BE49-F238E27FC236}">
                <a16:creationId xmlns:a16="http://schemas.microsoft.com/office/drawing/2014/main" id="{3CC69268-A2DD-1224-F7E6-8EAB1318A0BE}"/>
              </a:ext>
            </a:extLst>
          </p:cNvPr>
          <p:cNvSpPr txBox="1"/>
          <p:nvPr/>
        </p:nvSpPr>
        <p:spPr>
          <a:xfrm>
            <a:off x="10030461" y="4336413"/>
            <a:ext cx="1863161" cy="307777"/>
          </a:xfrm>
          <a:prstGeom prst="rect">
            <a:avLst/>
          </a:prstGeom>
          <a:noFill/>
        </p:spPr>
        <p:txBody>
          <a:bodyPr wrap="square" rtlCol="0">
            <a:spAutoFit/>
          </a:bodyPr>
          <a:lstStyle/>
          <a:p>
            <a:r>
              <a:rPr lang="lt-LT" sz="1400" u="sng" noProof="0" dirty="0">
                <a:solidFill>
                  <a:schemeClr val="accent2">
                    <a:lumMod val="50000"/>
                  </a:schemeClr>
                </a:solidFill>
              </a:rPr>
              <a:t>     „Taip“ (2020 m.):      </a:t>
            </a:r>
          </a:p>
        </p:txBody>
      </p:sp>
      <p:sp>
        <p:nvSpPr>
          <p:cNvPr id="31" name="TextBox 30">
            <a:extLst>
              <a:ext uri="{FF2B5EF4-FFF2-40B4-BE49-F238E27FC236}">
                <a16:creationId xmlns:a16="http://schemas.microsoft.com/office/drawing/2014/main" id="{0F3999AE-81DB-7034-248F-A60592616B0E}"/>
              </a:ext>
            </a:extLst>
          </p:cNvPr>
          <p:cNvSpPr txBox="1"/>
          <p:nvPr/>
        </p:nvSpPr>
        <p:spPr>
          <a:xfrm>
            <a:off x="8640210" y="5723681"/>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N=266</a:t>
            </a:r>
          </a:p>
        </p:txBody>
      </p:sp>
      <p:sp>
        <p:nvSpPr>
          <p:cNvPr id="32" name="TextBox 31">
            <a:extLst>
              <a:ext uri="{FF2B5EF4-FFF2-40B4-BE49-F238E27FC236}">
                <a16:creationId xmlns:a16="http://schemas.microsoft.com/office/drawing/2014/main" id="{CAE0A751-7637-B552-C5B2-782A7F36FBA8}"/>
              </a:ext>
            </a:extLst>
          </p:cNvPr>
          <p:cNvSpPr txBox="1"/>
          <p:nvPr/>
        </p:nvSpPr>
        <p:spPr>
          <a:xfrm>
            <a:off x="10508249" y="5820614"/>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N=306</a:t>
            </a:r>
          </a:p>
        </p:txBody>
      </p:sp>
      <p:sp>
        <p:nvSpPr>
          <p:cNvPr id="34" name="Rectangle 33">
            <a:extLst>
              <a:ext uri="{FF2B5EF4-FFF2-40B4-BE49-F238E27FC236}">
                <a16:creationId xmlns:a16="http://schemas.microsoft.com/office/drawing/2014/main" id="{D8549C73-2AC7-CA2A-2A9A-E74E94D5B5D2}"/>
              </a:ext>
            </a:extLst>
          </p:cNvPr>
          <p:cNvSpPr/>
          <p:nvPr/>
        </p:nvSpPr>
        <p:spPr>
          <a:xfrm>
            <a:off x="6104732" y="4664131"/>
            <a:ext cx="2047592" cy="161582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a:t>
            </a:r>
            <a:r>
              <a:rPr lang="lt-LT" sz="900" noProof="0" dirty="0">
                <a:solidFill>
                  <a:schemeClr val="tx1">
                    <a:lumMod val="65000"/>
                    <a:lumOff val="35000"/>
                  </a:schemeClr>
                </a:solidFill>
              </a:rPr>
              <a:t>– </a:t>
            </a:r>
            <a:r>
              <a:rPr lang="lt-LT" sz="900" b="1" noProof="0" dirty="0">
                <a:solidFill>
                  <a:schemeClr val="accent2"/>
                </a:solidFill>
              </a:rPr>
              <a:t>60%</a:t>
            </a:r>
          </a:p>
          <a:p>
            <a:r>
              <a:rPr lang="lt-LT" sz="900" b="1" noProof="0" dirty="0">
                <a:solidFill>
                  <a:schemeClr val="tx1">
                    <a:lumMod val="65000"/>
                    <a:lumOff val="35000"/>
                  </a:schemeClr>
                </a:solidFill>
              </a:rPr>
              <a:t>Savivaldybė</a:t>
            </a:r>
            <a:r>
              <a:rPr lang="lt-LT" sz="900" noProof="0" dirty="0">
                <a:solidFill>
                  <a:schemeClr val="tx1">
                    <a:lumMod val="65000"/>
                    <a:lumOff val="35000"/>
                  </a:schemeClr>
                </a:solidFill>
              </a:rPr>
              <a:t> – </a:t>
            </a:r>
            <a:r>
              <a:rPr lang="lt-LT" sz="900" b="1" noProof="0" dirty="0">
                <a:solidFill>
                  <a:schemeClr val="accent2"/>
                </a:solidFill>
              </a:rPr>
              <a:t>20%</a:t>
            </a:r>
          </a:p>
          <a:p>
            <a:r>
              <a:rPr lang="lt-LT" sz="900" noProof="0" dirty="0">
                <a:solidFill>
                  <a:schemeClr val="tx1">
                    <a:lumMod val="65000"/>
                    <a:lumOff val="35000"/>
                  </a:schemeClr>
                </a:solidFill>
              </a:rPr>
              <a:t>Aplinkos ministerija – </a:t>
            </a:r>
            <a:r>
              <a:rPr lang="lt-LT" sz="900" b="1" noProof="0" dirty="0">
                <a:solidFill>
                  <a:schemeClr val="accent2"/>
                </a:solidFill>
              </a:rPr>
              <a:t>5%</a:t>
            </a:r>
            <a:r>
              <a:rPr lang="lt-LT" sz="900" noProof="0" dirty="0">
                <a:solidFill>
                  <a:schemeClr val="tx1">
                    <a:lumMod val="65000"/>
                    <a:lumOff val="35000"/>
                  </a:schemeClr>
                </a:solidFill>
              </a:rPr>
              <a:t> </a:t>
            </a:r>
          </a:p>
          <a:p>
            <a:r>
              <a:rPr lang="lt-LT" sz="900" noProof="0" dirty="0">
                <a:solidFill>
                  <a:schemeClr val="tx1">
                    <a:lumMod val="65000"/>
                    <a:lumOff val="35000"/>
                  </a:schemeClr>
                </a:solidFill>
              </a:rPr>
              <a:t>Žemėtvarka – </a:t>
            </a:r>
            <a:r>
              <a:rPr lang="lt-LT" sz="900" b="1" noProof="0" dirty="0">
                <a:solidFill>
                  <a:schemeClr val="accent2"/>
                </a:solidFill>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Registrų centras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3%</a:t>
            </a:r>
          </a:p>
          <a:p>
            <a:r>
              <a:rPr lang="lt-LT" sz="900" noProof="0" dirty="0">
                <a:solidFill>
                  <a:schemeClr val="tx1">
                    <a:lumMod val="65000"/>
                    <a:lumOff val="35000"/>
                  </a:schemeClr>
                </a:solidFill>
              </a:rPr>
              <a:t>Žemės ūkio ministerija – </a:t>
            </a:r>
            <a:r>
              <a:rPr lang="lt-LT" sz="900" b="1" noProof="0" dirty="0">
                <a:solidFill>
                  <a:schemeClr val="accent2"/>
                </a:solidFill>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Nacionalinė žemės tarnyba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STT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Teismai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1%</a:t>
            </a:r>
            <a:endPar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Notarai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1%</a:t>
            </a:r>
            <a:endPar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Architektų biurai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0,4%</a:t>
            </a:r>
            <a:endPar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p:txBody>
      </p:sp>
      <p:sp>
        <p:nvSpPr>
          <p:cNvPr id="35" name="TextBox 34">
            <a:extLst>
              <a:ext uri="{FF2B5EF4-FFF2-40B4-BE49-F238E27FC236}">
                <a16:creationId xmlns:a16="http://schemas.microsoft.com/office/drawing/2014/main" id="{1D542606-C807-2660-1B8B-A2311C63C052}"/>
              </a:ext>
            </a:extLst>
          </p:cNvPr>
          <p:cNvSpPr txBox="1"/>
          <p:nvPr/>
        </p:nvSpPr>
        <p:spPr>
          <a:xfrm>
            <a:off x="6113144" y="4335477"/>
            <a:ext cx="1796423" cy="307777"/>
          </a:xfrm>
          <a:prstGeom prst="rect">
            <a:avLst/>
          </a:prstGeom>
          <a:noFill/>
        </p:spPr>
        <p:txBody>
          <a:bodyPr wrap="square" rtlCol="0">
            <a:spAutoFit/>
          </a:bodyPr>
          <a:lstStyle/>
          <a:p>
            <a:r>
              <a:rPr lang="lt-LT" sz="1400" u="sng" noProof="0" dirty="0">
                <a:solidFill>
                  <a:schemeClr val="accent2">
                    <a:lumMod val="50000"/>
                  </a:schemeClr>
                </a:solidFill>
              </a:rPr>
              <a:t>     „Taip“ (2022 m.):       </a:t>
            </a:r>
          </a:p>
        </p:txBody>
      </p:sp>
      <p:sp>
        <p:nvSpPr>
          <p:cNvPr id="36" name="TextBox 35">
            <a:extLst>
              <a:ext uri="{FF2B5EF4-FFF2-40B4-BE49-F238E27FC236}">
                <a16:creationId xmlns:a16="http://schemas.microsoft.com/office/drawing/2014/main" id="{648B9E85-0873-E63D-B8EF-ED921BCF460F}"/>
              </a:ext>
            </a:extLst>
          </p:cNvPr>
          <p:cNvSpPr txBox="1"/>
          <p:nvPr/>
        </p:nvSpPr>
        <p:spPr>
          <a:xfrm>
            <a:off x="6562782" y="6277272"/>
            <a:ext cx="897146" cy="253916"/>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N=228</a:t>
            </a:r>
          </a:p>
        </p:txBody>
      </p:sp>
      <p:sp>
        <p:nvSpPr>
          <p:cNvPr id="37" name="TextBox 36">
            <a:extLst>
              <a:ext uri="{FF2B5EF4-FFF2-40B4-BE49-F238E27FC236}">
                <a16:creationId xmlns:a16="http://schemas.microsoft.com/office/drawing/2014/main" id="{E15B8A34-0C05-E7F9-62BC-4447434D069E}"/>
              </a:ext>
            </a:extLst>
          </p:cNvPr>
          <p:cNvSpPr txBox="1"/>
          <p:nvPr/>
        </p:nvSpPr>
        <p:spPr>
          <a:xfrm>
            <a:off x="4100254" y="4337348"/>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(2023 m.):       </a:t>
            </a:r>
          </a:p>
        </p:txBody>
      </p:sp>
      <p:sp>
        <p:nvSpPr>
          <p:cNvPr id="38" name="Rectangle 37">
            <a:extLst>
              <a:ext uri="{FF2B5EF4-FFF2-40B4-BE49-F238E27FC236}">
                <a16:creationId xmlns:a16="http://schemas.microsoft.com/office/drawing/2014/main" id="{078EB96F-66A5-ED51-3DFA-E19C618173F0}"/>
              </a:ext>
            </a:extLst>
          </p:cNvPr>
          <p:cNvSpPr/>
          <p:nvPr/>
        </p:nvSpPr>
        <p:spPr>
          <a:xfrm>
            <a:off x="4093409" y="4674965"/>
            <a:ext cx="2047592"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 </a:t>
            </a:r>
            <a:r>
              <a:rPr lang="lt-LT" sz="900" b="1" noProof="0" dirty="0">
                <a:solidFill>
                  <a:schemeClr val="accent2"/>
                </a:solidFill>
              </a:rPr>
              <a:t>62%</a:t>
            </a:r>
          </a:p>
          <a:p>
            <a:r>
              <a:rPr lang="lt-LT" sz="900" b="1" noProof="0" dirty="0">
                <a:solidFill>
                  <a:schemeClr val="tx1">
                    <a:lumMod val="65000"/>
                    <a:lumOff val="35000"/>
                  </a:schemeClr>
                </a:solidFill>
              </a:rPr>
              <a:t>Savivaldybė – </a:t>
            </a:r>
            <a:r>
              <a:rPr lang="lt-LT" sz="900" b="1" noProof="0" dirty="0">
                <a:solidFill>
                  <a:schemeClr val="accent2"/>
                </a:solidFill>
              </a:rPr>
              <a:t>17%</a:t>
            </a:r>
          </a:p>
          <a:p>
            <a:r>
              <a:rPr lang="lt-LT" sz="900" noProof="0" dirty="0">
                <a:solidFill>
                  <a:schemeClr val="tx1">
                    <a:lumMod val="65000"/>
                    <a:lumOff val="35000"/>
                  </a:schemeClr>
                </a:solidFill>
              </a:rPr>
              <a:t>Aplinkos ministerija – </a:t>
            </a:r>
            <a:r>
              <a:rPr lang="lt-LT" sz="900" b="1" noProof="0" dirty="0">
                <a:solidFill>
                  <a:schemeClr val="accent2"/>
                </a:solidFill>
              </a:rPr>
              <a:t>4%</a:t>
            </a:r>
          </a:p>
          <a:p>
            <a:r>
              <a:rPr lang="lt-LT" sz="900" noProof="0" dirty="0">
                <a:solidFill>
                  <a:schemeClr val="tx1">
                    <a:lumMod val="65000"/>
                    <a:lumOff val="35000"/>
                  </a:schemeClr>
                </a:solidFill>
              </a:rPr>
              <a:t>Žemėtvarka – </a:t>
            </a:r>
            <a:r>
              <a:rPr lang="lt-LT" sz="900" b="1" noProof="0" dirty="0">
                <a:solidFill>
                  <a:schemeClr val="accent2"/>
                </a:solidFill>
              </a:rPr>
              <a:t>4%</a:t>
            </a:r>
          </a:p>
          <a:p>
            <a:r>
              <a:rPr lang="lt-LT" sz="900" noProof="0" dirty="0">
                <a:solidFill>
                  <a:schemeClr val="tx1">
                    <a:lumMod val="65000"/>
                    <a:lumOff val="35000"/>
                  </a:schemeClr>
                </a:solidFill>
              </a:rPr>
              <a:t>Architektų, projektuotojų biurai – </a:t>
            </a:r>
            <a:r>
              <a:rPr lang="lt-LT" sz="900" b="1" noProof="0" dirty="0">
                <a:solidFill>
                  <a:schemeClr val="accent2"/>
                </a:solidFill>
              </a:rPr>
              <a:t>4%</a:t>
            </a:r>
          </a:p>
          <a:p>
            <a:r>
              <a:rPr lang="lt-LT" sz="900" noProof="0" dirty="0">
                <a:solidFill>
                  <a:schemeClr val="tx1">
                    <a:lumMod val="65000"/>
                    <a:lumOff val="35000"/>
                  </a:schemeClr>
                </a:solidFill>
              </a:rPr>
              <a:t>Registrų centras – </a:t>
            </a:r>
            <a:r>
              <a:rPr lang="lt-LT" sz="900" b="1" noProof="0" dirty="0">
                <a:solidFill>
                  <a:schemeClr val="accent2"/>
                </a:solidFill>
              </a:rPr>
              <a:t>3%</a:t>
            </a:r>
          </a:p>
          <a:p>
            <a:r>
              <a:rPr lang="lt-LT" sz="900" noProof="0" dirty="0">
                <a:solidFill>
                  <a:schemeClr val="tx1">
                    <a:lumMod val="65000"/>
                    <a:lumOff val="35000"/>
                  </a:schemeClr>
                </a:solidFill>
              </a:rPr>
              <a:t>Nacionalinė žemės tarnyba (NŽT) – </a:t>
            </a:r>
            <a:r>
              <a:rPr lang="lt-LT" sz="900" b="1" noProof="0" dirty="0">
                <a:solidFill>
                  <a:schemeClr val="accent2"/>
                </a:solidFill>
              </a:rPr>
              <a:t>3%</a:t>
            </a:r>
          </a:p>
          <a:p>
            <a:r>
              <a:rPr lang="lt-LT" sz="900" noProof="0" dirty="0">
                <a:solidFill>
                  <a:schemeClr val="tx1">
                    <a:lumMod val="65000"/>
                    <a:lumOff val="35000"/>
                  </a:schemeClr>
                </a:solidFill>
              </a:rPr>
              <a:t>VMI – </a:t>
            </a:r>
            <a:r>
              <a:rPr lang="lt-LT" sz="900" b="1" noProof="0" dirty="0">
                <a:solidFill>
                  <a:schemeClr val="accent2"/>
                </a:solidFill>
              </a:rPr>
              <a:t>1%</a:t>
            </a:r>
          </a:p>
          <a:p>
            <a:r>
              <a:rPr lang="lt-LT" sz="900" noProof="0" dirty="0">
                <a:solidFill>
                  <a:schemeClr val="tx1">
                    <a:lumMod val="65000"/>
                    <a:lumOff val="35000"/>
                  </a:schemeClr>
                </a:solidFill>
              </a:rPr>
              <a:t>Žemės ūkio ministerija – </a:t>
            </a:r>
            <a:r>
              <a:rPr lang="lt-LT" sz="900" b="1" noProof="0" dirty="0">
                <a:solidFill>
                  <a:schemeClr val="accent2"/>
                </a:solidFill>
              </a:rPr>
              <a:t>1%</a:t>
            </a:r>
          </a:p>
          <a:p>
            <a:r>
              <a:rPr lang="lt-LT" sz="900" noProof="0" dirty="0">
                <a:solidFill>
                  <a:schemeClr val="tx1">
                    <a:lumMod val="65000"/>
                    <a:lumOff val="35000"/>
                  </a:schemeClr>
                </a:solidFill>
              </a:rPr>
              <a:t>Notarai – </a:t>
            </a:r>
            <a:r>
              <a:rPr lang="lt-LT" sz="900" b="1" noProof="0" dirty="0">
                <a:solidFill>
                  <a:schemeClr val="accent2"/>
                </a:solidFill>
              </a:rPr>
              <a:t>1%</a:t>
            </a:r>
          </a:p>
          <a:p>
            <a:r>
              <a:rPr lang="lt-LT" sz="900" noProof="0" dirty="0">
                <a:solidFill>
                  <a:schemeClr val="tx1">
                    <a:lumMod val="65000"/>
                    <a:lumOff val="35000"/>
                  </a:schemeClr>
                </a:solidFill>
              </a:rPr>
              <a:t>Teismai – </a:t>
            </a:r>
            <a:r>
              <a:rPr lang="lt-LT" sz="900" b="1" noProof="0" dirty="0">
                <a:solidFill>
                  <a:schemeClr val="accent2"/>
                </a:solidFill>
              </a:rPr>
              <a:t>1%</a:t>
            </a:r>
          </a:p>
        </p:txBody>
      </p:sp>
      <p:sp>
        <p:nvSpPr>
          <p:cNvPr id="39" name="TextBox 38">
            <a:extLst>
              <a:ext uri="{FF2B5EF4-FFF2-40B4-BE49-F238E27FC236}">
                <a16:creationId xmlns:a16="http://schemas.microsoft.com/office/drawing/2014/main" id="{942EF85A-F9AA-B203-F3E5-16E4C6034D98}"/>
              </a:ext>
            </a:extLst>
          </p:cNvPr>
          <p:cNvSpPr txBox="1"/>
          <p:nvPr/>
        </p:nvSpPr>
        <p:spPr>
          <a:xfrm>
            <a:off x="4610790" y="652445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N=196</a:t>
            </a:r>
          </a:p>
        </p:txBody>
      </p:sp>
      <p:sp>
        <p:nvSpPr>
          <p:cNvPr id="40" name="TextBox 39">
            <a:extLst>
              <a:ext uri="{FF2B5EF4-FFF2-40B4-BE49-F238E27FC236}">
                <a16:creationId xmlns:a16="http://schemas.microsoft.com/office/drawing/2014/main" id="{C2ADE330-0C32-1F0B-C87C-C288AD6A8628}"/>
              </a:ext>
            </a:extLst>
          </p:cNvPr>
          <p:cNvSpPr txBox="1"/>
          <p:nvPr/>
        </p:nvSpPr>
        <p:spPr>
          <a:xfrm>
            <a:off x="2100851" y="4337346"/>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(2024 m.):       </a:t>
            </a:r>
          </a:p>
        </p:txBody>
      </p:sp>
      <p:sp>
        <p:nvSpPr>
          <p:cNvPr id="41" name="Rectangle 40">
            <a:extLst>
              <a:ext uri="{FF2B5EF4-FFF2-40B4-BE49-F238E27FC236}">
                <a16:creationId xmlns:a16="http://schemas.microsoft.com/office/drawing/2014/main" id="{553580AD-7D39-8A1E-DAA6-6E56DB533F8B}"/>
              </a:ext>
            </a:extLst>
          </p:cNvPr>
          <p:cNvSpPr/>
          <p:nvPr/>
        </p:nvSpPr>
        <p:spPr>
          <a:xfrm>
            <a:off x="2082086" y="4674963"/>
            <a:ext cx="2047592" cy="133882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a:t>
            </a:r>
            <a:r>
              <a:rPr lang="lt-LT" sz="900" noProof="0" dirty="0">
                <a:solidFill>
                  <a:schemeClr val="tx1">
                    <a:lumMod val="65000"/>
                    <a:lumOff val="35000"/>
                  </a:schemeClr>
                </a:solidFill>
              </a:rPr>
              <a:t>– </a:t>
            </a:r>
            <a:r>
              <a:rPr lang="lt-LT" sz="900" b="1" noProof="0" dirty="0">
                <a:solidFill>
                  <a:schemeClr val="accent2"/>
                </a:solidFill>
              </a:rPr>
              <a:t>59%</a:t>
            </a:r>
          </a:p>
          <a:p>
            <a:r>
              <a:rPr lang="lt-LT" sz="900" b="1" noProof="0" dirty="0">
                <a:solidFill>
                  <a:schemeClr val="tx1">
                    <a:lumMod val="65000"/>
                    <a:lumOff val="35000"/>
                  </a:schemeClr>
                </a:solidFill>
              </a:rPr>
              <a:t>Savivaldybė</a:t>
            </a:r>
            <a:r>
              <a:rPr lang="lt-LT" sz="900" noProof="0" dirty="0">
                <a:solidFill>
                  <a:schemeClr val="tx1">
                    <a:lumMod val="65000"/>
                    <a:lumOff val="35000"/>
                  </a:schemeClr>
                </a:solidFill>
              </a:rPr>
              <a:t> – </a:t>
            </a:r>
            <a:r>
              <a:rPr lang="lt-LT" sz="900" b="1" noProof="0" dirty="0">
                <a:solidFill>
                  <a:schemeClr val="accent2"/>
                </a:solidFill>
              </a:rPr>
              <a:t>27%</a:t>
            </a:r>
          </a:p>
          <a:p>
            <a:r>
              <a:rPr lang="lt-LT" sz="900" noProof="0" dirty="0">
                <a:solidFill>
                  <a:schemeClr val="tx1">
                    <a:lumMod val="65000"/>
                    <a:lumOff val="35000"/>
                  </a:schemeClr>
                </a:solidFill>
              </a:rPr>
              <a:t>Žemėtvarka – </a:t>
            </a:r>
            <a:r>
              <a:rPr lang="lt-LT" sz="900" b="1" noProof="0" dirty="0">
                <a:solidFill>
                  <a:schemeClr val="accent2"/>
                </a:solidFill>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Registrų centras – </a:t>
            </a:r>
            <a:r>
              <a:rPr lang="lt-LT" sz="900" b="1" noProof="0" dirty="0">
                <a:solidFill>
                  <a:srgbClr val="1AB1AF"/>
                </a:solidFill>
                <a:latin typeface="Microsoft YaHei UI Light"/>
              </a:rPr>
              <a:t>6</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Nacionalinė žemės tarnyba – </a:t>
            </a:r>
            <a:r>
              <a:rPr lang="lt-LT" sz="900" b="1" noProof="0" dirty="0">
                <a:solidFill>
                  <a:srgbClr val="1AB1AF"/>
                </a:solidFill>
                <a:latin typeface="Microsoft YaHei UI Light"/>
              </a:rPr>
              <a:t>4</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p>
          <a:p>
            <a:pPr>
              <a:defRPr/>
            </a:pPr>
            <a:r>
              <a:rPr lang="lt-LT" sz="900" noProof="0" dirty="0">
                <a:solidFill>
                  <a:schemeClr val="tx1">
                    <a:lumMod val="65000"/>
                    <a:lumOff val="35000"/>
                  </a:schemeClr>
                </a:solidFill>
              </a:rPr>
              <a:t>Aplinkos ministerija – </a:t>
            </a:r>
            <a:r>
              <a:rPr lang="lt-LT" sz="900" b="1" noProof="0" dirty="0">
                <a:solidFill>
                  <a:schemeClr val="accent2"/>
                </a:solidFill>
              </a:rPr>
              <a:t>2%</a:t>
            </a:r>
            <a:r>
              <a:rPr lang="lt-LT" sz="900" noProof="0" dirty="0">
                <a:solidFill>
                  <a:schemeClr val="tx1">
                    <a:lumMod val="65000"/>
                    <a:lumOff val="3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TPS Vartai / </a:t>
            </a:r>
            <a:r>
              <a:rPr kumimoji="0" lang="lt-LT" sz="900" b="0" i="0" u="none" strike="noStrike" kern="1200" cap="none" spc="0" normalizeH="0" baseline="0" noProof="0" dirty="0" err="1">
                <a:ln>
                  <a:noFill/>
                </a:ln>
                <a:solidFill>
                  <a:prstClr val="black">
                    <a:lumMod val="65000"/>
                    <a:lumOff val="35000"/>
                  </a:prstClr>
                </a:solidFill>
                <a:effectLst/>
                <a:uLnTx/>
                <a:uFillTx/>
                <a:latin typeface="Microsoft YaHei UI Light"/>
                <a:ea typeface="+mn-ea"/>
                <a:cs typeface="+mn-cs"/>
              </a:rPr>
              <a:t>planuojustatau.lt</a:t>
            </a: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 – </a:t>
            </a:r>
            <a:r>
              <a:rPr lang="lt-LT" sz="900" b="1" noProof="0" dirty="0">
                <a:solidFill>
                  <a:srgbClr val="1AB1AF"/>
                </a:solidFill>
                <a:latin typeface="Microsoft YaHei UI Light"/>
              </a:rPr>
              <a:t>2</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endPar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err="1">
                <a:ln>
                  <a:noFill/>
                </a:ln>
                <a:solidFill>
                  <a:prstClr val="black">
                    <a:lumMod val="65000"/>
                    <a:lumOff val="35000"/>
                  </a:prstClr>
                </a:solidFill>
                <a:effectLst/>
                <a:uLnTx/>
                <a:uFillTx/>
                <a:latin typeface="Microsoft YaHei UI Light"/>
                <a:ea typeface="+mn-ea"/>
                <a:cs typeface="+mn-cs"/>
              </a:rPr>
              <a:t>infostatyba.lt</a:t>
            </a: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 – </a:t>
            </a:r>
            <a:r>
              <a:rPr lang="lt-LT" sz="900" b="1" noProof="0" dirty="0">
                <a:solidFill>
                  <a:srgbClr val="1AB1AF"/>
                </a:solidFill>
                <a:latin typeface="Microsoft YaHei UI Light"/>
              </a:rPr>
              <a:t>2</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p>
          <a:p>
            <a:pPr>
              <a:defRPr/>
            </a:pPr>
            <a:r>
              <a:rPr lang="lt-LT" sz="900" noProof="0" dirty="0">
                <a:solidFill>
                  <a:schemeClr val="tx1">
                    <a:lumMod val="65000"/>
                    <a:lumOff val="35000"/>
                  </a:schemeClr>
                </a:solidFill>
              </a:rPr>
              <a:t>Žemės ūkio ministerija – </a:t>
            </a:r>
            <a:r>
              <a:rPr lang="lt-LT" sz="900" b="1" noProof="0" dirty="0">
                <a:solidFill>
                  <a:schemeClr val="accent2"/>
                </a:solidFill>
              </a:rPr>
              <a:t>1%</a:t>
            </a:r>
          </a:p>
        </p:txBody>
      </p:sp>
      <p:sp>
        <p:nvSpPr>
          <p:cNvPr id="42" name="TextBox 41">
            <a:extLst>
              <a:ext uri="{FF2B5EF4-FFF2-40B4-BE49-F238E27FC236}">
                <a16:creationId xmlns:a16="http://schemas.microsoft.com/office/drawing/2014/main" id="{638B2ABD-9AF0-14FD-F324-BD76AAACCEDC}"/>
              </a:ext>
            </a:extLst>
          </p:cNvPr>
          <p:cNvSpPr txBox="1"/>
          <p:nvPr/>
        </p:nvSpPr>
        <p:spPr>
          <a:xfrm>
            <a:off x="2657309" y="6025157"/>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N=100</a:t>
            </a:r>
          </a:p>
        </p:txBody>
      </p:sp>
      <p:sp>
        <p:nvSpPr>
          <p:cNvPr id="3" name="TextBox 2">
            <a:extLst>
              <a:ext uri="{FF2B5EF4-FFF2-40B4-BE49-F238E27FC236}">
                <a16:creationId xmlns:a16="http://schemas.microsoft.com/office/drawing/2014/main" id="{69EF5703-132D-01C7-7297-8C377B0CA13E}"/>
              </a:ext>
            </a:extLst>
          </p:cNvPr>
          <p:cNvSpPr txBox="1"/>
          <p:nvPr/>
        </p:nvSpPr>
        <p:spPr>
          <a:xfrm>
            <a:off x="122742" y="4337346"/>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(2025 m.):       </a:t>
            </a:r>
          </a:p>
        </p:txBody>
      </p:sp>
      <p:sp>
        <p:nvSpPr>
          <p:cNvPr id="4" name="Rectangle 3">
            <a:extLst>
              <a:ext uri="{FF2B5EF4-FFF2-40B4-BE49-F238E27FC236}">
                <a16:creationId xmlns:a16="http://schemas.microsoft.com/office/drawing/2014/main" id="{A5A6E29F-C980-11F7-EAE7-308D147E8A0E}"/>
              </a:ext>
            </a:extLst>
          </p:cNvPr>
          <p:cNvSpPr/>
          <p:nvPr/>
        </p:nvSpPr>
        <p:spPr>
          <a:xfrm>
            <a:off x="103977" y="4674963"/>
            <a:ext cx="2479970" cy="92333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a:t>
            </a:r>
            <a:r>
              <a:rPr lang="lt-LT" sz="900" noProof="0" dirty="0">
                <a:solidFill>
                  <a:schemeClr val="tx1">
                    <a:lumMod val="65000"/>
                    <a:lumOff val="35000"/>
                  </a:schemeClr>
                </a:solidFill>
              </a:rPr>
              <a:t>– </a:t>
            </a:r>
            <a:r>
              <a:rPr lang="lt-LT" sz="900" b="1" noProof="0" dirty="0">
                <a:solidFill>
                  <a:schemeClr val="accent2"/>
                </a:solidFill>
              </a:rPr>
              <a:t>53%</a:t>
            </a:r>
          </a:p>
          <a:p>
            <a:r>
              <a:rPr lang="lt-LT" sz="900" b="1" noProof="0" dirty="0">
                <a:solidFill>
                  <a:schemeClr val="tx1">
                    <a:lumMod val="65000"/>
                    <a:lumOff val="35000"/>
                  </a:schemeClr>
                </a:solidFill>
              </a:rPr>
              <a:t>Savivaldybė</a:t>
            </a:r>
            <a:r>
              <a:rPr lang="lt-LT" sz="900" noProof="0" dirty="0">
                <a:solidFill>
                  <a:schemeClr val="tx1">
                    <a:lumMod val="65000"/>
                    <a:lumOff val="35000"/>
                  </a:schemeClr>
                </a:solidFill>
              </a:rPr>
              <a:t> – </a:t>
            </a:r>
            <a:r>
              <a:rPr lang="lt-LT" sz="900" b="1" noProof="0" dirty="0">
                <a:solidFill>
                  <a:schemeClr val="accent2"/>
                </a:solidFill>
              </a:rPr>
              <a:t>31%</a:t>
            </a:r>
          </a:p>
          <a:p>
            <a:r>
              <a:rPr lang="lt-LT" sz="900" noProof="0" dirty="0">
                <a:solidFill>
                  <a:schemeClr val="tx1">
                    <a:lumMod val="65000"/>
                    <a:lumOff val="35000"/>
                  </a:schemeClr>
                </a:solidFill>
              </a:rPr>
              <a:t>Aplinkos ministerija – </a:t>
            </a:r>
            <a:r>
              <a:rPr lang="lt-LT" sz="900" b="1" noProof="0" dirty="0">
                <a:solidFill>
                  <a:schemeClr val="accent2"/>
                </a:solidFill>
              </a:rPr>
              <a:t>8%</a:t>
            </a:r>
            <a:r>
              <a:rPr lang="lt-LT" sz="900" noProof="0" dirty="0">
                <a:solidFill>
                  <a:schemeClr val="tx1">
                    <a:lumMod val="65000"/>
                    <a:lumOff val="35000"/>
                  </a:schemeClr>
                </a:solidFill>
              </a:rPr>
              <a:t> </a:t>
            </a:r>
            <a:endParaRPr lang="lt-LT" sz="900" b="1" noProof="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Registrų centras – </a:t>
            </a:r>
            <a:r>
              <a:rPr lang="lt-LT" sz="900" b="1" noProof="0" dirty="0">
                <a:solidFill>
                  <a:srgbClr val="1AB1AF"/>
                </a:solidFill>
                <a:latin typeface="Microsoft YaHei UI Light"/>
              </a:rPr>
              <a:t>6</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p>
          <a:p>
            <a:pPr lvl="0">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Architektų, </a:t>
            </a:r>
            <a:r>
              <a:rPr lang="lt-LT" sz="900" noProof="0" dirty="0">
                <a:solidFill>
                  <a:prstClr val="black">
                    <a:lumMod val="65000"/>
                    <a:lumOff val="35000"/>
                  </a:prstClr>
                </a:solidFill>
              </a:rPr>
              <a:t>projektuotojų biurai – </a:t>
            </a:r>
            <a:r>
              <a:rPr lang="lt-LT" sz="900" b="1" noProof="0" dirty="0">
                <a:solidFill>
                  <a:srgbClr val="1AB1AF"/>
                </a:solidFill>
              </a:rPr>
              <a:t>1%</a:t>
            </a: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 </a:t>
            </a:r>
          </a:p>
          <a:p>
            <a:pPr lvl="0">
              <a:defRPr/>
            </a:pPr>
            <a:r>
              <a:rPr lang="lt-LT" sz="900" noProof="0" dirty="0">
                <a:solidFill>
                  <a:prstClr val="black">
                    <a:lumMod val="65000"/>
                    <a:lumOff val="35000"/>
                  </a:prstClr>
                </a:solidFill>
                <a:latin typeface="Microsoft YaHei UI Light"/>
              </a:rPr>
              <a:t>LR Vyriausybė </a:t>
            </a:r>
            <a:r>
              <a:rPr lang="lt-LT" sz="900" noProof="0" dirty="0">
                <a:solidFill>
                  <a:prstClr val="black">
                    <a:lumMod val="65000"/>
                    <a:lumOff val="35000"/>
                  </a:prstClr>
                </a:solidFill>
              </a:rPr>
              <a:t>– </a:t>
            </a:r>
            <a:r>
              <a:rPr lang="lt-LT" sz="900" b="1" noProof="0" dirty="0">
                <a:solidFill>
                  <a:srgbClr val="1AB1AF"/>
                </a:solidFill>
              </a:rPr>
              <a:t>1%</a:t>
            </a:r>
            <a:endParaRPr lang="lt-LT" sz="900" b="1" noProof="0" dirty="0">
              <a:solidFill>
                <a:schemeClr val="accent2"/>
              </a:solidFill>
            </a:endParaRPr>
          </a:p>
        </p:txBody>
      </p:sp>
      <p:sp>
        <p:nvSpPr>
          <p:cNvPr id="5" name="TextBox 4">
            <a:extLst>
              <a:ext uri="{FF2B5EF4-FFF2-40B4-BE49-F238E27FC236}">
                <a16:creationId xmlns:a16="http://schemas.microsoft.com/office/drawing/2014/main" id="{EC3A9BDF-A52F-5F1A-AEBF-F59632B4F8C9}"/>
              </a:ext>
            </a:extLst>
          </p:cNvPr>
          <p:cNvSpPr txBox="1"/>
          <p:nvPr/>
        </p:nvSpPr>
        <p:spPr>
          <a:xfrm>
            <a:off x="724107" y="5621378"/>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N=95</a:t>
            </a:r>
          </a:p>
        </p:txBody>
      </p:sp>
      <p:sp>
        <p:nvSpPr>
          <p:cNvPr id="8" name="TextBox 7">
            <a:extLst>
              <a:ext uri="{FF2B5EF4-FFF2-40B4-BE49-F238E27FC236}">
                <a16:creationId xmlns:a16="http://schemas.microsoft.com/office/drawing/2014/main" id="{A3272668-D500-0FB8-525D-4B634E9F334C}"/>
              </a:ext>
            </a:extLst>
          </p:cNvPr>
          <p:cNvSpPr txBox="1">
            <a:spLocks noChangeArrowheads="1"/>
          </p:cNvSpPr>
          <p:nvPr/>
        </p:nvSpPr>
        <p:spPr bwMode="auto">
          <a:xfrm>
            <a:off x="3757" y="6286767"/>
            <a:ext cx="38527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sz="1000" i="1" noProof="0" dirty="0">
                <a:solidFill>
                  <a:srgbClr val="595959"/>
                </a:solidFill>
                <a:latin typeface="+mn-lt"/>
              </a:rPr>
              <a:t>*iki 2025 m. klausimo formuluotė: „Ar žinote, kokia institucija konsultuoja teisinio reguliavimo teritorijų planavimo ir statybos srityse klausimais?"</a:t>
            </a:r>
          </a:p>
        </p:txBody>
      </p:sp>
    </p:spTree>
    <p:extLst>
      <p:ext uri="{BB962C8B-B14F-4D97-AF65-F5344CB8AC3E}">
        <p14:creationId xmlns:p14="http://schemas.microsoft.com/office/powerpoint/2010/main" val="464414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7BAE8619-170F-A3FC-E21E-307B0D4E4ED7}"/>
              </a:ext>
            </a:extLst>
          </p:cNvPr>
          <p:cNvSpPr>
            <a:spLocks noGrp="1"/>
          </p:cNvSpPr>
          <p:nvPr>
            <p:ph sz="half" idx="1"/>
          </p:nvPr>
        </p:nvSpPr>
        <p:spPr/>
        <p:txBody>
          <a:bodyPr/>
          <a:lstStyle/>
          <a:p>
            <a:r>
              <a:rPr lang="lt-LT" noProof="0" dirty="0"/>
              <a:t>Ar Jums yra tekę girdėti apie Valstybinę teritorijų planavimo ir statybos inspekciją (toliau – Statybos inspekcija)? </a:t>
            </a:r>
          </a:p>
        </p:txBody>
      </p:sp>
      <p:sp>
        <p:nvSpPr>
          <p:cNvPr id="3" name="Title 2">
            <a:extLst>
              <a:ext uri="{FF2B5EF4-FFF2-40B4-BE49-F238E27FC236}">
                <a16:creationId xmlns:a16="http://schemas.microsoft.com/office/drawing/2014/main" id="{23249BE3-4BD1-8143-1F52-2261F5F89833}"/>
              </a:ext>
            </a:extLst>
          </p:cNvPr>
          <p:cNvSpPr>
            <a:spLocks noGrp="1"/>
          </p:cNvSpPr>
          <p:nvPr>
            <p:ph type="title"/>
          </p:nvPr>
        </p:nvSpPr>
        <p:spPr>
          <a:xfrm>
            <a:off x="1221178" y="507012"/>
            <a:ext cx="10408702" cy="867930"/>
          </a:xfrm>
        </p:spPr>
        <p:txBody>
          <a:bodyPr/>
          <a:lstStyle/>
          <a:p>
            <a:r>
              <a:rPr lang="lt-LT" sz="2800" noProof="0" dirty="0">
                <a:solidFill>
                  <a:schemeClr val="accent2">
                    <a:lumMod val="75000"/>
                  </a:schemeClr>
                </a:solidFill>
              </a:rPr>
              <a:t>VALSTYBINĖS TERITORIJŲ PLANAVIMO IR STATYBOS INSPEKCIJOS ŽINOMUMAS (PROC.)</a:t>
            </a:r>
            <a:endParaRPr lang="lt-LT" noProof="0" dirty="0"/>
          </a:p>
        </p:txBody>
      </p:sp>
      <p:graphicFrame>
        <p:nvGraphicFramePr>
          <p:cNvPr id="7" name="Content Placeholder 8">
            <a:extLst>
              <a:ext uri="{FF2B5EF4-FFF2-40B4-BE49-F238E27FC236}">
                <a16:creationId xmlns:a16="http://schemas.microsoft.com/office/drawing/2014/main" id="{D4674223-1813-5AA7-D190-4C4A752A6EBE}"/>
              </a:ext>
            </a:extLst>
          </p:cNvPr>
          <p:cNvGraphicFramePr>
            <a:graphicFrameLocks/>
          </p:cNvGraphicFramePr>
          <p:nvPr>
            <p:extLst>
              <p:ext uri="{D42A27DB-BD31-4B8C-83A1-F6EECF244321}">
                <p14:modId xmlns:p14="http://schemas.microsoft.com/office/powerpoint/2010/main" val="3966453188"/>
              </p:ext>
            </p:extLst>
          </p:nvPr>
        </p:nvGraphicFramePr>
        <p:xfrm>
          <a:off x="904480" y="1945320"/>
          <a:ext cx="7792479" cy="4099880"/>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EF02E6A3-6BCF-7E6A-701F-E3D17662472B}"/>
              </a:ext>
            </a:extLst>
          </p:cNvPr>
          <p:cNvSpPr>
            <a:spLocks noGrp="1"/>
          </p:cNvSpPr>
          <p:nvPr>
            <p:ph sz="half" idx="10"/>
          </p:nvPr>
        </p:nvSpPr>
        <p:spPr>
          <a:xfrm>
            <a:off x="8804130" y="2248136"/>
            <a:ext cx="2819709" cy="600164"/>
          </a:xfrm>
        </p:spPr>
        <p:txBody>
          <a:bodyPr/>
          <a:lstStyle/>
          <a:p>
            <a:r>
              <a:rPr lang="lt-LT" noProof="0" dirty="0"/>
              <a:t>Girdėję apie Statybos inspekcijos instituciją dažniau teigia aukštesnio išsimokslinimo apklaustieji.</a:t>
            </a:r>
          </a:p>
        </p:txBody>
      </p:sp>
    </p:spTree>
    <p:extLst>
      <p:ext uri="{BB962C8B-B14F-4D97-AF65-F5344CB8AC3E}">
        <p14:creationId xmlns:p14="http://schemas.microsoft.com/office/powerpoint/2010/main" val="755405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3E49DFD6-3E6E-928A-2D84-4BDC8D8488E0}"/>
              </a:ext>
            </a:extLst>
          </p:cNvPr>
          <p:cNvSpPr>
            <a:spLocks noGrp="1"/>
          </p:cNvSpPr>
          <p:nvPr>
            <p:ph sz="half" idx="1"/>
          </p:nvPr>
        </p:nvSpPr>
        <p:spPr/>
        <p:txBody>
          <a:bodyPr/>
          <a:lstStyle/>
          <a:p>
            <a:r>
              <a:rPr lang="lt-LT" noProof="0" dirty="0"/>
              <a:t>Ar Jums arba Jūsų artimiesiems teko kada nors kreiptis į Statybos inspekciją?</a:t>
            </a:r>
          </a:p>
        </p:txBody>
      </p:sp>
      <p:sp>
        <p:nvSpPr>
          <p:cNvPr id="6" name="Title 2">
            <a:extLst>
              <a:ext uri="{FF2B5EF4-FFF2-40B4-BE49-F238E27FC236}">
                <a16:creationId xmlns:a16="http://schemas.microsoft.com/office/drawing/2014/main" id="{39867AE5-B3ED-A4FC-9402-8FE12872FAFB}"/>
              </a:ext>
            </a:extLst>
          </p:cNvPr>
          <p:cNvSpPr>
            <a:spLocks noGrp="1"/>
          </p:cNvSpPr>
          <p:nvPr>
            <p:ph type="title"/>
          </p:nvPr>
        </p:nvSpPr>
        <p:spPr>
          <a:xfrm>
            <a:off x="1220788" y="457200"/>
            <a:ext cx="10409237" cy="857339"/>
          </a:xfrm>
        </p:spPr>
        <p:txBody>
          <a:bodyPr>
            <a:normAutofit/>
          </a:bodyPr>
          <a:lstStyle/>
          <a:p>
            <a:r>
              <a:rPr lang="lt-LT" sz="3200" noProof="0" dirty="0">
                <a:solidFill>
                  <a:schemeClr val="accent2">
                    <a:lumMod val="75000"/>
                  </a:schemeClr>
                </a:solidFill>
              </a:rPr>
              <a:t>KREIPIMASIS Į STATYBOS INSPEKCIJĄ (PROC.)</a:t>
            </a:r>
          </a:p>
        </p:txBody>
      </p:sp>
      <p:sp>
        <p:nvSpPr>
          <p:cNvPr id="8" name="Content Placeholder 16">
            <a:extLst>
              <a:ext uri="{FF2B5EF4-FFF2-40B4-BE49-F238E27FC236}">
                <a16:creationId xmlns:a16="http://schemas.microsoft.com/office/drawing/2014/main" id="{06DA7F31-4B8A-578A-8BA2-35273CB722C8}"/>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*žinantys / girdėję apie VTPSI</a:t>
            </a:r>
          </a:p>
        </p:txBody>
      </p:sp>
      <p:graphicFrame>
        <p:nvGraphicFramePr>
          <p:cNvPr id="9" name="Content Placeholder 8">
            <a:extLst>
              <a:ext uri="{FF2B5EF4-FFF2-40B4-BE49-F238E27FC236}">
                <a16:creationId xmlns:a16="http://schemas.microsoft.com/office/drawing/2014/main" id="{D6F8C3FC-4AA2-F7C3-7627-6D9777E17CC8}"/>
              </a:ext>
            </a:extLst>
          </p:cNvPr>
          <p:cNvGraphicFramePr>
            <a:graphicFrameLocks/>
          </p:cNvGraphicFramePr>
          <p:nvPr>
            <p:extLst>
              <p:ext uri="{D42A27DB-BD31-4B8C-83A1-F6EECF244321}">
                <p14:modId xmlns:p14="http://schemas.microsoft.com/office/powerpoint/2010/main" val="175388274"/>
              </p:ext>
            </p:extLst>
          </p:nvPr>
        </p:nvGraphicFramePr>
        <p:xfrm>
          <a:off x="1607126" y="1899517"/>
          <a:ext cx="8417193" cy="3975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806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84E1DD-5667-1B9F-D9EC-4952AC87C50C}"/>
              </a:ext>
            </a:extLst>
          </p:cNvPr>
          <p:cNvSpPr>
            <a:spLocks noGrp="1"/>
          </p:cNvSpPr>
          <p:nvPr>
            <p:ph sz="half" idx="1"/>
          </p:nvPr>
        </p:nvSpPr>
        <p:spPr/>
        <p:txBody>
          <a:bodyPr/>
          <a:lstStyle/>
          <a:p>
            <a:r>
              <a:rPr lang="lt-LT" noProof="0" dirty="0">
                <a:solidFill>
                  <a:schemeClr val="accent4">
                    <a:lumMod val="50000"/>
                  </a:schemeClr>
                </a:solidFill>
              </a:rPr>
              <a:t>Kokiu būdu kreipėtės į Statybos inspekciją?</a:t>
            </a:r>
          </a:p>
        </p:txBody>
      </p:sp>
      <p:sp>
        <p:nvSpPr>
          <p:cNvPr id="3" name="Title 2">
            <a:extLst>
              <a:ext uri="{FF2B5EF4-FFF2-40B4-BE49-F238E27FC236}">
                <a16:creationId xmlns:a16="http://schemas.microsoft.com/office/drawing/2014/main" id="{F130C95A-F31A-B362-8ED7-96F03439E293}"/>
              </a:ext>
            </a:extLst>
          </p:cNvPr>
          <p:cNvSpPr>
            <a:spLocks noGrp="1"/>
          </p:cNvSpPr>
          <p:nvPr>
            <p:ph type="title"/>
          </p:nvPr>
        </p:nvSpPr>
        <p:spPr/>
        <p:txBody>
          <a:bodyPr>
            <a:normAutofit/>
          </a:bodyPr>
          <a:lstStyle/>
          <a:p>
            <a:r>
              <a:rPr lang="lt-LT" noProof="0" dirty="0">
                <a:solidFill>
                  <a:schemeClr val="accent2">
                    <a:lumMod val="75000"/>
                  </a:schemeClr>
                </a:solidFill>
              </a:rPr>
              <a:t>KREIPIMOSI Į STATYBOS INSPEKCIJĄ KANALAI (PROC.)</a:t>
            </a:r>
          </a:p>
        </p:txBody>
      </p:sp>
      <p:sp>
        <p:nvSpPr>
          <p:cNvPr id="4" name="Content Placeholder 3">
            <a:extLst>
              <a:ext uri="{FF2B5EF4-FFF2-40B4-BE49-F238E27FC236}">
                <a16:creationId xmlns:a16="http://schemas.microsoft.com/office/drawing/2014/main" id="{C429023F-F7D8-2F17-EE39-BBAEAB5FDB06}"/>
              </a:ext>
            </a:extLst>
          </p:cNvPr>
          <p:cNvSpPr>
            <a:spLocks noGrp="1"/>
          </p:cNvSpPr>
          <p:nvPr>
            <p:ph sz="half" idx="10"/>
          </p:nvPr>
        </p:nvSpPr>
        <p:spPr>
          <a:xfrm>
            <a:off x="8560573" y="2038786"/>
            <a:ext cx="2819709" cy="836548"/>
          </a:xfrm>
        </p:spPr>
        <p:txBody>
          <a:bodyPr/>
          <a:lstStyle/>
          <a:p>
            <a:r>
              <a:rPr lang="lt-LT" noProof="0" dirty="0"/>
              <a:t>Kad kreipėsi per elektroninės paslaugos portalą, dažniau nurodo moterys, 401–500 </a:t>
            </a:r>
            <a:r>
              <a:rPr lang="lt-LT" noProof="0" dirty="0" err="1"/>
              <a:t>eur</a:t>
            </a:r>
            <a:r>
              <a:rPr lang="lt-LT" noProof="0" dirty="0"/>
              <a:t>. pajamų ir kaimo vietovių gyventojai.</a:t>
            </a:r>
          </a:p>
        </p:txBody>
      </p:sp>
      <p:graphicFrame>
        <p:nvGraphicFramePr>
          <p:cNvPr id="6" name="Content Placeholder 6">
            <a:extLst>
              <a:ext uri="{FF2B5EF4-FFF2-40B4-BE49-F238E27FC236}">
                <a16:creationId xmlns:a16="http://schemas.microsoft.com/office/drawing/2014/main" id="{59851D0F-7F75-78B2-4B22-36E0FD03A05C}"/>
              </a:ext>
            </a:extLst>
          </p:cNvPr>
          <p:cNvGraphicFramePr>
            <a:graphicFrameLocks/>
          </p:cNvGraphicFramePr>
          <p:nvPr>
            <p:extLst>
              <p:ext uri="{D42A27DB-BD31-4B8C-83A1-F6EECF244321}">
                <p14:modId xmlns:p14="http://schemas.microsoft.com/office/powerpoint/2010/main" val="2373402803"/>
              </p:ext>
            </p:extLst>
          </p:nvPr>
        </p:nvGraphicFramePr>
        <p:xfrm>
          <a:off x="1969637" y="2457060"/>
          <a:ext cx="6036028" cy="350267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D90CD9C4-2A40-4953-E471-B69B3175E9E2}"/>
              </a:ext>
            </a:extLst>
          </p:cNvPr>
          <p:cNvSpPr txBox="1">
            <a:spLocks noChangeArrowheads="1"/>
          </p:cNvSpPr>
          <p:nvPr/>
        </p:nvSpPr>
        <p:spPr bwMode="auto">
          <a:xfrm>
            <a:off x="172107" y="6407201"/>
            <a:ext cx="3223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sz="1000" i="1" noProof="0" dirty="0">
                <a:solidFill>
                  <a:srgbClr val="595959"/>
                </a:solidFill>
                <a:latin typeface="+mn-lt"/>
              </a:rPr>
              <a:t>*Galimi keli atsakymai; suma viršija 100 proc.</a:t>
            </a:r>
          </a:p>
        </p:txBody>
      </p:sp>
      <p:sp>
        <p:nvSpPr>
          <p:cNvPr id="8" name="Content Placeholder 16">
            <a:extLst>
              <a:ext uri="{FF2B5EF4-FFF2-40B4-BE49-F238E27FC236}">
                <a16:creationId xmlns:a16="http://schemas.microsoft.com/office/drawing/2014/main" id="{D9161129-AC48-7F95-8BCF-8CF75A45F6D9}"/>
              </a:ext>
            </a:extLst>
          </p:cNvPr>
          <p:cNvSpPr txBox="1">
            <a:spLocks noGrp="1"/>
          </p:cNvSpPr>
          <p:nvPr>
            <p:ph sz="half" idx="11"/>
          </p:nvPr>
        </p:nvSpPr>
        <p:spPr>
          <a:xfrm>
            <a:off x="1238249" y="1806575"/>
            <a:ext cx="3028951" cy="293688"/>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noProof="0" dirty="0">
                <a:solidFill>
                  <a:schemeClr val="tx1">
                    <a:lumMod val="65000"/>
                    <a:lumOff val="35000"/>
                  </a:schemeClr>
                </a:solidFill>
              </a:rPr>
              <a:t>N=152*</a:t>
            </a:r>
          </a:p>
          <a:p>
            <a:pPr algn="l"/>
            <a:r>
              <a:rPr lang="lt-LT" noProof="0" dirty="0">
                <a:solidFill>
                  <a:schemeClr val="tx1">
                    <a:lumMod val="65000"/>
                    <a:lumOff val="35000"/>
                  </a:schemeClr>
                </a:solidFill>
              </a:rPr>
              <a:t>*patys ar jų artimieji yra kreipęsi į VTPSI</a:t>
            </a:r>
          </a:p>
        </p:txBody>
      </p:sp>
    </p:spTree>
    <p:extLst>
      <p:ext uri="{BB962C8B-B14F-4D97-AF65-F5344CB8AC3E}">
        <p14:creationId xmlns:p14="http://schemas.microsoft.com/office/powerpoint/2010/main" val="333437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399CA-DF7F-AB5C-A851-8F0F1CF9F622}"/>
              </a:ext>
            </a:extLst>
          </p:cNvPr>
          <p:cNvSpPr>
            <a:spLocks noGrp="1"/>
          </p:cNvSpPr>
          <p:nvPr>
            <p:ph sz="half" idx="1"/>
          </p:nvPr>
        </p:nvSpPr>
        <p:spPr/>
        <p:txBody>
          <a:bodyPr/>
          <a:lstStyle/>
          <a:p>
            <a:r>
              <a:rPr lang="lt-LT" noProof="0" dirty="0"/>
              <a:t>Ar Statybos inspekcijos darbuotojų Jums suteikta informacija ar paslauga buvo aiški ir tiksli?</a:t>
            </a:r>
          </a:p>
        </p:txBody>
      </p:sp>
      <p:sp>
        <p:nvSpPr>
          <p:cNvPr id="3" name="Title 2">
            <a:extLst>
              <a:ext uri="{FF2B5EF4-FFF2-40B4-BE49-F238E27FC236}">
                <a16:creationId xmlns:a16="http://schemas.microsoft.com/office/drawing/2014/main" id="{79A42B76-9DD5-032C-71EE-040403283412}"/>
              </a:ext>
            </a:extLst>
          </p:cNvPr>
          <p:cNvSpPr>
            <a:spLocks noGrp="1"/>
          </p:cNvSpPr>
          <p:nvPr>
            <p:ph type="title"/>
          </p:nvPr>
        </p:nvSpPr>
        <p:spPr/>
        <p:txBody>
          <a:bodyPr/>
          <a:lstStyle/>
          <a:p>
            <a:r>
              <a:rPr lang="lt-LT" noProof="0" dirty="0">
                <a:solidFill>
                  <a:schemeClr val="accent2">
                    <a:lumMod val="75000"/>
                  </a:schemeClr>
                </a:solidFill>
              </a:rPr>
              <a:t>SUTEIKTOS INFORMACIJOS AIŠKUMAS IR TIKSLUMAS (PROC.)</a:t>
            </a:r>
          </a:p>
        </p:txBody>
      </p:sp>
      <p:sp>
        <p:nvSpPr>
          <p:cNvPr id="6" name="Content Placeholder 16">
            <a:extLst>
              <a:ext uri="{FF2B5EF4-FFF2-40B4-BE49-F238E27FC236}">
                <a16:creationId xmlns:a16="http://schemas.microsoft.com/office/drawing/2014/main" id="{7A5B330E-7542-A751-2785-5047F01D29BC}"/>
              </a:ext>
            </a:extLst>
          </p:cNvPr>
          <p:cNvSpPr txBox="1">
            <a:spLocks noGrp="1"/>
          </p:cNvSpPr>
          <p:nvPr>
            <p:ph sz="half" idx="11"/>
          </p:nvPr>
        </p:nvSpPr>
        <p:spPr>
          <a:xfrm>
            <a:off x="1238249" y="1806575"/>
            <a:ext cx="3342715" cy="293688"/>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noProof="0" dirty="0">
                <a:solidFill>
                  <a:schemeClr val="tx1">
                    <a:lumMod val="65000"/>
                    <a:lumOff val="35000"/>
                  </a:schemeClr>
                </a:solidFill>
              </a:rPr>
              <a:t>N=152*</a:t>
            </a:r>
          </a:p>
          <a:p>
            <a:pPr algn="l"/>
            <a:r>
              <a:rPr lang="lt-LT" noProof="0" dirty="0">
                <a:solidFill>
                  <a:schemeClr val="tx1">
                    <a:lumMod val="65000"/>
                    <a:lumOff val="35000"/>
                  </a:schemeClr>
                </a:solidFill>
              </a:rPr>
              <a:t>*patys ar jų artimieji yra kreipęsi į VTPSI</a:t>
            </a:r>
          </a:p>
        </p:txBody>
      </p:sp>
      <p:graphicFrame>
        <p:nvGraphicFramePr>
          <p:cNvPr id="7" name="Content Placeholder 13">
            <a:extLst>
              <a:ext uri="{FF2B5EF4-FFF2-40B4-BE49-F238E27FC236}">
                <a16:creationId xmlns:a16="http://schemas.microsoft.com/office/drawing/2014/main" id="{C49B1015-0118-B792-D479-28E42D7630F7}"/>
              </a:ext>
            </a:extLst>
          </p:cNvPr>
          <p:cNvGraphicFramePr>
            <a:graphicFrameLocks/>
          </p:cNvGraphicFramePr>
          <p:nvPr>
            <p:extLst>
              <p:ext uri="{D42A27DB-BD31-4B8C-83A1-F6EECF244321}">
                <p14:modId xmlns:p14="http://schemas.microsoft.com/office/powerpoint/2010/main" val="1219606045"/>
              </p:ext>
            </p:extLst>
          </p:nvPr>
        </p:nvGraphicFramePr>
        <p:xfrm>
          <a:off x="1949908" y="1953419"/>
          <a:ext cx="7734929" cy="3904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087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5DC91C-A895-D958-49F7-716F61CA35E4}"/>
              </a:ext>
            </a:extLst>
          </p:cNvPr>
          <p:cNvSpPr>
            <a:spLocks noGrp="1"/>
          </p:cNvSpPr>
          <p:nvPr>
            <p:ph sz="half" idx="1"/>
          </p:nvPr>
        </p:nvSpPr>
        <p:spPr/>
        <p:txBody>
          <a:bodyPr/>
          <a:lstStyle/>
          <a:p>
            <a:r>
              <a:rPr lang="lt-LT" noProof="0" dirty="0"/>
              <a:t>Ar suteikta informacija, konsultacijos buvo naudingos, padėjo suprasti teisės aktų reikalavimus?</a:t>
            </a:r>
          </a:p>
        </p:txBody>
      </p:sp>
      <p:sp>
        <p:nvSpPr>
          <p:cNvPr id="3" name="Title 2">
            <a:extLst>
              <a:ext uri="{FF2B5EF4-FFF2-40B4-BE49-F238E27FC236}">
                <a16:creationId xmlns:a16="http://schemas.microsoft.com/office/drawing/2014/main" id="{5976026A-89FE-3FB1-D462-10E4155FF96B}"/>
              </a:ext>
            </a:extLst>
          </p:cNvPr>
          <p:cNvSpPr>
            <a:spLocks noGrp="1"/>
          </p:cNvSpPr>
          <p:nvPr>
            <p:ph type="title"/>
          </p:nvPr>
        </p:nvSpPr>
        <p:spPr/>
        <p:txBody>
          <a:bodyPr/>
          <a:lstStyle/>
          <a:p>
            <a:r>
              <a:rPr lang="lt-LT" noProof="0" dirty="0">
                <a:solidFill>
                  <a:schemeClr val="accent2">
                    <a:lumMod val="75000"/>
                  </a:schemeClr>
                </a:solidFill>
              </a:rPr>
              <a:t>SUTEIKTOS KONSULTACIJOS NAUDINGUMAS (PROC.)</a:t>
            </a:r>
          </a:p>
        </p:txBody>
      </p:sp>
      <p:sp>
        <p:nvSpPr>
          <p:cNvPr id="6" name="Content Placeholder 16">
            <a:extLst>
              <a:ext uri="{FF2B5EF4-FFF2-40B4-BE49-F238E27FC236}">
                <a16:creationId xmlns:a16="http://schemas.microsoft.com/office/drawing/2014/main" id="{6E1B2E77-D134-AC2E-6FC4-63787B78C92A}"/>
              </a:ext>
            </a:extLst>
          </p:cNvPr>
          <p:cNvSpPr txBox="1">
            <a:spLocks noGrp="1"/>
          </p:cNvSpPr>
          <p:nvPr>
            <p:ph sz="half" idx="11"/>
          </p:nvPr>
        </p:nvSpPr>
        <p:spPr>
          <a:xfrm>
            <a:off x="1238249" y="1806575"/>
            <a:ext cx="3253069" cy="293688"/>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noProof="0" dirty="0">
                <a:solidFill>
                  <a:schemeClr val="tx1">
                    <a:lumMod val="65000"/>
                    <a:lumOff val="35000"/>
                  </a:schemeClr>
                </a:solidFill>
              </a:rPr>
              <a:t>N=152*</a:t>
            </a:r>
          </a:p>
          <a:p>
            <a:pPr algn="l"/>
            <a:r>
              <a:rPr lang="lt-LT" noProof="0" dirty="0">
                <a:solidFill>
                  <a:schemeClr val="tx1">
                    <a:lumMod val="65000"/>
                    <a:lumOff val="35000"/>
                  </a:schemeClr>
                </a:solidFill>
              </a:rPr>
              <a:t>*patys ar jų artimieji yra kreipęsi į VTPSI</a:t>
            </a:r>
          </a:p>
        </p:txBody>
      </p:sp>
      <p:graphicFrame>
        <p:nvGraphicFramePr>
          <p:cNvPr id="7" name="Content Placeholder 6">
            <a:extLst>
              <a:ext uri="{FF2B5EF4-FFF2-40B4-BE49-F238E27FC236}">
                <a16:creationId xmlns:a16="http://schemas.microsoft.com/office/drawing/2014/main" id="{D9AA5664-82C8-AD0C-A129-0D0384DBCF10}"/>
              </a:ext>
            </a:extLst>
          </p:cNvPr>
          <p:cNvGraphicFramePr>
            <a:graphicFrameLocks/>
          </p:cNvGraphicFramePr>
          <p:nvPr>
            <p:extLst>
              <p:ext uri="{D42A27DB-BD31-4B8C-83A1-F6EECF244321}">
                <p14:modId xmlns:p14="http://schemas.microsoft.com/office/powerpoint/2010/main" val="1968065982"/>
              </p:ext>
            </p:extLst>
          </p:nvPr>
        </p:nvGraphicFramePr>
        <p:xfrm>
          <a:off x="1770094" y="2481943"/>
          <a:ext cx="7019343" cy="33478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9551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A3F43448-91E8-E7D7-420A-BC99A3675B64}"/>
              </a:ext>
            </a:extLst>
          </p:cNvPr>
          <p:cNvSpPr>
            <a:spLocks noGrp="1"/>
          </p:cNvSpPr>
          <p:nvPr>
            <p:ph sz="half" idx="1"/>
          </p:nvPr>
        </p:nvSpPr>
        <p:spPr>
          <a:xfrm>
            <a:off x="1227931" y="1219292"/>
            <a:ext cx="9736138" cy="276225"/>
          </a:xfrm>
        </p:spPr>
        <p:txBody>
          <a:bodyPr/>
          <a:lstStyle/>
          <a:p>
            <a:r>
              <a:rPr lang="lt-LT" noProof="0" dirty="0"/>
              <a:t>Kaip bendrai įvertintumėte Statybos inspekcijos veiklą?</a:t>
            </a:r>
          </a:p>
        </p:txBody>
      </p:sp>
      <p:sp>
        <p:nvSpPr>
          <p:cNvPr id="6" name="Title 2">
            <a:extLst>
              <a:ext uri="{FF2B5EF4-FFF2-40B4-BE49-F238E27FC236}">
                <a16:creationId xmlns:a16="http://schemas.microsoft.com/office/drawing/2014/main" id="{4CE12B63-30C8-8DE9-8060-78B44A52BF97}"/>
              </a:ext>
            </a:extLst>
          </p:cNvPr>
          <p:cNvSpPr>
            <a:spLocks noGrp="1"/>
          </p:cNvSpPr>
          <p:nvPr>
            <p:ph type="title"/>
          </p:nvPr>
        </p:nvSpPr>
        <p:spPr/>
        <p:txBody>
          <a:bodyPr>
            <a:noAutofit/>
          </a:bodyPr>
          <a:lstStyle/>
          <a:p>
            <a:r>
              <a:rPr lang="lt-LT" sz="2900" noProof="0" dirty="0">
                <a:solidFill>
                  <a:schemeClr val="accent2">
                    <a:lumMod val="75000"/>
                  </a:schemeClr>
                </a:solidFill>
              </a:rPr>
              <a:t>STATYBOS INSPEKCIJOS VEIKLOS VERTINIMAS (PROC.)</a:t>
            </a:r>
          </a:p>
        </p:txBody>
      </p:sp>
      <p:graphicFrame>
        <p:nvGraphicFramePr>
          <p:cNvPr id="8" name="Content Placeholder 7">
            <a:extLst>
              <a:ext uri="{FF2B5EF4-FFF2-40B4-BE49-F238E27FC236}">
                <a16:creationId xmlns:a16="http://schemas.microsoft.com/office/drawing/2014/main" id="{C6B1C87D-DF01-CFA6-ABE1-759F825498D2}"/>
              </a:ext>
            </a:extLst>
          </p:cNvPr>
          <p:cNvGraphicFramePr>
            <a:graphicFrameLocks/>
          </p:cNvGraphicFramePr>
          <p:nvPr>
            <p:extLst>
              <p:ext uri="{D42A27DB-BD31-4B8C-83A1-F6EECF244321}">
                <p14:modId xmlns:p14="http://schemas.microsoft.com/office/powerpoint/2010/main" val="1039746878"/>
              </p:ext>
            </p:extLst>
          </p:nvPr>
        </p:nvGraphicFramePr>
        <p:xfrm>
          <a:off x="1052043" y="2619436"/>
          <a:ext cx="8621782" cy="321208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Box 11">
            <a:extLst>
              <a:ext uri="{FF2B5EF4-FFF2-40B4-BE49-F238E27FC236}">
                <a16:creationId xmlns:a16="http://schemas.microsoft.com/office/drawing/2014/main" id="{89E78C2A-0F3F-EF72-7692-1308F6AED678}"/>
              </a:ext>
            </a:extLst>
          </p:cNvPr>
          <p:cNvSpPr txBox="1">
            <a:spLocks noChangeArrowheads="1"/>
          </p:cNvSpPr>
          <p:nvPr/>
        </p:nvSpPr>
        <p:spPr bwMode="auto">
          <a:xfrm>
            <a:off x="5506503" y="2355561"/>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chemeClr val="tx1">
                    <a:lumMod val="65000"/>
                    <a:lumOff val="35000"/>
                  </a:schemeClr>
                </a:solidFill>
                <a:latin typeface="+mn-lt"/>
              </a:rPr>
              <a:t>2022 m.</a:t>
            </a:r>
          </a:p>
        </p:txBody>
      </p:sp>
      <p:sp>
        <p:nvSpPr>
          <p:cNvPr id="12" name="TextBox 11">
            <a:extLst>
              <a:ext uri="{FF2B5EF4-FFF2-40B4-BE49-F238E27FC236}">
                <a16:creationId xmlns:a16="http://schemas.microsoft.com/office/drawing/2014/main" id="{72819DBB-C3A4-4490-1EFD-0B4EDDE9E531}"/>
              </a:ext>
            </a:extLst>
          </p:cNvPr>
          <p:cNvSpPr txBox="1"/>
          <p:nvPr/>
        </p:nvSpPr>
        <p:spPr>
          <a:xfrm>
            <a:off x="6626895" y="573199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N=1217*</a:t>
            </a:r>
          </a:p>
        </p:txBody>
      </p:sp>
      <p:sp>
        <p:nvSpPr>
          <p:cNvPr id="16" name="Text Box 11">
            <a:extLst>
              <a:ext uri="{FF2B5EF4-FFF2-40B4-BE49-F238E27FC236}">
                <a16:creationId xmlns:a16="http://schemas.microsoft.com/office/drawing/2014/main" id="{EA467E80-5812-61FB-0A6F-431BA3F80B8C}"/>
              </a:ext>
            </a:extLst>
          </p:cNvPr>
          <p:cNvSpPr txBox="1">
            <a:spLocks noChangeArrowheads="1"/>
          </p:cNvSpPr>
          <p:nvPr/>
        </p:nvSpPr>
        <p:spPr bwMode="auto">
          <a:xfrm>
            <a:off x="6478968" y="2355561"/>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chemeClr val="tx1">
                    <a:lumMod val="65000"/>
                    <a:lumOff val="35000"/>
                  </a:schemeClr>
                </a:solidFill>
                <a:latin typeface="+mn-lt"/>
              </a:rPr>
              <a:t>2021 m.</a:t>
            </a:r>
          </a:p>
        </p:txBody>
      </p:sp>
      <p:sp>
        <p:nvSpPr>
          <p:cNvPr id="17" name="TextBox 16">
            <a:extLst>
              <a:ext uri="{FF2B5EF4-FFF2-40B4-BE49-F238E27FC236}">
                <a16:creationId xmlns:a16="http://schemas.microsoft.com/office/drawing/2014/main" id="{115EC467-EE2D-B167-05D2-41A04EE6909C}"/>
              </a:ext>
            </a:extLst>
          </p:cNvPr>
          <p:cNvSpPr txBox="1"/>
          <p:nvPr/>
        </p:nvSpPr>
        <p:spPr>
          <a:xfrm>
            <a:off x="7610922" y="573199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N=1429*</a:t>
            </a:r>
          </a:p>
        </p:txBody>
      </p:sp>
      <p:sp>
        <p:nvSpPr>
          <p:cNvPr id="18" name="Text Box 11">
            <a:extLst>
              <a:ext uri="{FF2B5EF4-FFF2-40B4-BE49-F238E27FC236}">
                <a16:creationId xmlns:a16="http://schemas.microsoft.com/office/drawing/2014/main" id="{8378954C-7218-865A-25AA-77AC6A2F40BC}"/>
              </a:ext>
            </a:extLst>
          </p:cNvPr>
          <p:cNvSpPr txBox="1">
            <a:spLocks noChangeArrowheads="1"/>
          </p:cNvSpPr>
          <p:nvPr/>
        </p:nvSpPr>
        <p:spPr bwMode="auto">
          <a:xfrm>
            <a:off x="8423897" y="2355561"/>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chemeClr val="tx1">
                    <a:lumMod val="65000"/>
                    <a:lumOff val="35000"/>
                  </a:schemeClr>
                </a:solidFill>
                <a:latin typeface="+mn-lt"/>
              </a:rPr>
              <a:t>2019 m.</a:t>
            </a:r>
          </a:p>
        </p:txBody>
      </p:sp>
      <p:sp>
        <p:nvSpPr>
          <p:cNvPr id="19" name="TextBox 18">
            <a:extLst>
              <a:ext uri="{FF2B5EF4-FFF2-40B4-BE49-F238E27FC236}">
                <a16:creationId xmlns:a16="http://schemas.microsoft.com/office/drawing/2014/main" id="{C3C057D7-1A93-BED3-DAB9-DB19BD2DB470}"/>
              </a:ext>
            </a:extLst>
          </p:cNvPr>
          <p:cNvSpPr txBox="1"/>
          <p:nvPr/>
        </p:nvSpPr>
        <p:spPr>
          <a:xfrm>
            <a:off x="8594951" y="573199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N=1381*</a:t>
            </a:r>
          </a:p>
        </p:txBody>
      </p:sp>
      <p:sp>
        <p:nvSpPr>
          <p:cNvPr id="23" name="Text Box 11">
            <a:extLst>
              <a:ext uri="{FF2B5EF4-FFF2-40B4-BE49-F238E27FC236}">
                <a16:creationId xmlns:a16="http://schemas.microsoft.com/office/drawing/2014/main" id="{B649A60F-2457-D5C6-1012-3199BEC5F18C}"/>
              </a:ext>
            </a:extLst>
          </p:cNvPr>
          <p:cNvSpPr txBox="1">
            <a:spLocks noChangeArrowheads="1"/>
          </p:cNvSpPr>
          <p:nvPr/>
        </p:nvSpPr>
        <p:spPr bwMode="auto">
          <a:xfrm>
            <a:off x="4534038" y="2355561"/>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chemeClr val="tx1">
                    <a:lumMod val="65000"/>
                    <a:lumOff val="35000"/>
                  </a:schemeClr>
                </a:solidFill>
                <a:latin typeface="+mn-lt"/>
              </a:rPr>
              <a:t>2023 m.</a:t>
            </a:r>
          </a:p>
        </p:txBody>
      </p:sp>
      <p:sp>
        <p:nvSpPr>
          <p:cNvPr id="24" name="TextBox 23">
            <a:extLst>
              <a:ext uri="{FF2B5EF4-FFF2-40B4-BE49-F238E27FC236}">
                <a16:creationId xmlns:a16="http://schemas.microsoft.com/office/drawing/2014/main" id="{F8F5E7E1-B9AA-EAB1-29BF-7BBCB91B4308}"/>
              </a:ext>
            </a:extLst>
          </p:cNvPr>
          <p:cNvSpPr txBox="1"/>
          <p:nvPr/>
        </p:nvSpPr>
        <p:spPr>
          <a:xfrm>
            <a:off x="5642868" y="573199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N=1568*</a:t>
            </a:r>
          </a:p>
        </p:txBody>
      </p:sp>
      <p:sp>
        <p:nvSpPr>
          <p:cNvPr id="3" name="Text Box 11">
            <a:extLst>
              <a:ext uri="{FF2B5EF4-FFF2-40B4-BE49-F238E27FC236}">
                <a16:creationId xmlns:a16="http://schemas.microsoft.com/office/drawing/2014/main" id="{50C16D77-4198-A601-3E50-06D7A4132C19}"/>
              </a:ext>
            </a:extLst>
          </p:cNvPr>
          <p:cNvSpPr txBox="1">
            <a:spLocks noChangeArrowheads="1"/>
          </p:cNvSpPr>
          <p:nvPr/>
        </p:nvSpPr>
        <p:spPr bwMode="auto">
          <a:xfrm>
            <a:off x="7451433" y="2355561"/>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chemeClr val="tx1">
                    <a:lumMod val="65000"/>
                    <a:lumOff val="35000"/>
                  </a:schemeClr>
                </a:solidFill>
                <a:latin typeface="+mn-lt"/>
              </a:rPr>
              <a:t>2020 m.</a:t>
            </a:r>
          </a:p>
        </p:txBody>
      </p:sp>
      <p:sp>
        <p:nvSpPr>
          <p:cNvPr id="4" name="TextBox 3">
            <a:extLst>
              <a:ext uri="{FF2B5EF4-FFF2-40B4-BE49-F238E27FC236}">
                <a16:creationId xmlns:a16="http://schemas.microsoft.com/office/drawing/2014/main" id="{1A5325A3-175E-668D-6C4F-9F3121978840}"/>
              </a:ext>
            </a:extLst>
          </p:cNvPr>
          <p:cNvSpPr txBox="1"/>
          <p:nvPr/>
        </p:nvSpPr>
        <p:spPr>
          <a:xfrm>
            <a:off x="4658841" y="573199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N=1586*</a:t>
            </a:r>
          </a:p>
        </p:txBody>
      </p:sp>
      <p:sp>
        <p:nvSpPr>
          <p:cNvPr id="21" name="Content Placeholder 16">
            <a:extLst>
              <a:ext uri="{FF2B5EF4-FFF2-40B4-BE49-F238E27FC236}">
                <a16:creationId xmlns:a16="http://schemas.microsoft.com/office/drawing/2014/main" id="{C666F65B-4CC3-B02F-7084-D9A5D3B61970}"/>
              </a:ext>
            </a:extLst>
          </p:cNvPr>
          <p:cNvSpPr txBox="1">
            <a:spLocks/>
          </p:cNvSpPr>
          <p:nvPr/>
        </p:nvSpPr>
        <p:spPr>
          <a:xfrm>
            <a:off x="1238007" y="1474203"/>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*žinantys / girdėję apie VTPSI</a:t>
            </a:r>
          </a:p>
        </p:txBody>
      </p:sp>
      <p:sp>
        <p:nvSpPr>
          <p:cNvPr id="27" name="Text Box 11">
            <a:extLst>
              <a:ext uri="{FF2B5EF4-FFF2-40B4-BE49-F238E27FC236}">
                <a16:creationId xmlns:a16="http://schemas.microsoft.com/office/drawing/2014/main" id="{267B1BE0-6630-C0C9-670F-0C59AB40A8E6}"/>
              </a:ext>
            </a:extLst>
          </p:cNvPr>
          <p:cNvSpPr txBox="1">
            <a:spLocks noChangeArrowheads="1"/>
          </p:cNvSpPr>
          <p:nvPr/>
        </p:nvSpPr>
        <p:spPr bwMode="auto">
          <a:xfrm>
            <a:off x="3561573" y="2326550"/>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chemeClr val="tx1">
                    <a:lumMod val="65000"/>
                    <a:lumOff val="35000"/>
                  </a:schemeClr>
                </a:solidFill>
                <a:latin typeface="+mn-lt"/>
              </a:rPr>
              <a:t>2024 m.</a:t>
            </a:r>
          </a:p>
        </p:txBody>
      </p:sp>
      <p:sp>
        <p:nvSpPr>
          <p:cNvPr id="28" name="TextBox 27">
            <a:extLst>
              <a:ext uri="{FF2B5EF4-FFF2-40B4-BE49-F238E27FC236}">
                <a16:creationId xmlns:a16="http://schemas.microsoft.com/office/drawing/2014/main" id="{18CF41E4-5EC5-BA02-D58C-9C8B3C4F266E}"/>
              </a:ext>
            </a:extLst>
          </p:cNvPr>
          <p:cNvSpPr txBox="1"/>
          <p:nvPr/>
        </p:nvSpPr>
        <p:spPr>
          <a:xfrm>
            <a:off x="3674814" y="573199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N=815*</a:t>
            </a:r>
          </a:p>
        </p:txBody>
      </p:sp>
      <p:sp>
        <p:nvSpPr>
          <p:cNvPr id="2" name="Text Box 11">
            <a:extLst>
              <a:ext uri="{FF2B5EF4-FFF2-40B4-BE49-F238E27FC236}">
                <a16:creationId xmlns:a16="http://schemas.microsoft.com/office/drawing/2014/main" id="{E7A821D6-DD44-4396-CAEB-ECA26EE6AA75}"/>
              </a:ext>
            </a:extLst>
          </p:cNvPr>
          <p:cNvSpPr txBox="1">
            <a:spLocks noChangeArrowheads="1"/>
          </p:cNvSpPr>
          <p:nvPr/>
        </p:nvSpPr>
        <p:spPr bwMode="auto">
          <a:xfrm>
            <a:off x="2589108" y="2331166"/>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chemeClr val="tx1">
                    <a:lumMod val="65000"/>
                    <a:lumOff val="35000"/>
                  </a:schemeClr>
                </a:solidFill>
                <a:latin typeface="+mn-lt"/>
              </a:rPr>
              <a:t>2025 m.</a:t>
            </a:r>
          </a:p>
        </p:txBody>
      </p:sp>
      <p:sp>
        <p:nvSpPr>
          <p:cNvPr id="5" name="TextBox 4">
            <a:extLst>
              <a:ext uri="{FF2B5EF4-FFF2-40B4-BE49-F238E27FC236}">
                <a16:creationId xmlns:a16="http://schemas.microsoft.com/office/drawing/2014/main" id="{D0D65114-ADF4-DEC3-E8EB-89AA4C668D1B}"/>
              </a:ext>
            </a:extLst>
          </p:cNvPr>
          <p:cNvSpPr txBox="1"/>
          <p:nvPr/>
        </p:nvSpPr>
        <p:spPr>
          <a:xfrm>
            <a:off x="2690787" y="573199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N=815*</a:t>
            </a:r>
          </a:p>
        </p:txBody>
      </p:sp>
      <p:cxnSp>
        <p:nvCxnSpPr>
          <p:cNvPr id="9" name="Straight Arrow Connector 8">
            <a:extLst>
              <a:ext uri="{FF2B5EF4-FFF2-40B4-BE49-F238E27FC236}">
                <a16:creationId xmlns:a16="http://schemas.microsoft.com/office/drawing/2014/main" id="{AC16368A-C374-F2C6-802D-821F7E205597}"/>
              </a:ext>
            </a:extLst>
          </p:cNvPr>
          <p:cNvCxnSpPr/>
          <p:nvPr/>
        </p:nvCxnSpPr>
        <p:spPr>
          <a:xfrm>
            <a:off x="3179749" y="3309594"/>
            <a:ext cx="0" cy="197963"/>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07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572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4721D1A7-9DF5-36AA-F1FC-B917F52504CB}"/>
              </a:ext>
            </a:extLst>
          </p:cNvPr>
          <p:cNvSpPr>
            <a:spLocks noGrp="1"/>
          </p:cNvSpPr>
          <p:nvPr>
            <p:ph sz="half" idx="1"/>
          </p:nvPr>
        </p:nvSpPr>
        <p:spPr/>
        <p:txBody>
          <a:bodyPr/>
          <a:lstStyle/>
          <a:p>
            <a:r>
              <a:rPr lang="lt-LT" noProof="0" dirty="0"/>
              <a:t>Kas lėmė tokį Jūsų įvertinimą? </a:t>
            </a:r>
          </a:p>
        </p:txBody>
      </p:sp>
      <p:sp>
        <p:nvSpPr>
          <p:cNvPr id="6" name="Title 2">
            <a:extLst>
              <a:ext uri="{FF2B5EF4-FFF2-40B4-BE49-F238E27FC236}">
                <a16:creationId xmlns:a16="http://schemas.microsoft.com/office/drawing/2014/main" id="{C96B72E8-FA1E-4BD8-FF14-CB2E262B2D60}"/>
              </a:ext>
            </a:extLst>
          </p:cNvPr>
          <p:cNvSpPr>
            <a:spLocks noGrp="1"/>
          </p:cNvSpPr>
          <p:nvPr>
            <p:ph type="title"/>
          </p:nvPr>
        </p:nvSpPr>
        <p:spPr/>
        <p:txBody>
          <a:bodyPr>
            <a:noAutofit/>
          </a:bodyPr>
          <a:lstStyle/>
          <a:p>
            <a:r>
              <a:rPr lang="lt-LT" sz="2900" noProof="0" dirty="0">
                <a:solidFill>
                  <a:schemeClr val="accent2">
                    <a:lumMod val="75000"/>
                  </a:schemeClr>
                </a:solidFill>
              </a:rPr>
              <a:t>VERTINIMO PRIEŽASTYS (PROC.) </a:t>
            </a:r>
            <a:br>
              <a:rPr lang="lt-LT" sz="2900" noProof="0" dirty="0"/>
            </a:br>
            <a:r>
              <a:rPr lang="lt-LT" sz="2900" i="1" noProof="0" dirty="0">
                <a:solidFill>
                  <a:schemeClr val="accent2">
                    <a:lumMod val="75000"/>
                  </a:schemeClr>
                </a:solidFill>
              </a:rPr>
              <a:t>palyginimai su ankstesniais metais</a:t>
            </a:r>
          </a:p>
        </p:txBody>
      </p:sp>
      <p:sp>
        <p:nvSpPr>
          <p:cNvPr id="10" name="Content Placeholder 16">
            <a:extLst>
              <a:ext uri="{FF2B5EF4-FFF2-40B4-BE49-F238E27FC236}">
                <a16:creationId xmlns:a16="http://schemas.microsoft.com/office/drawing/2014/main" id="{C9F9874D-4FAA-3819-57FA-C6CC8490ACD7}"/>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*žinantys / girdėję apie VTPSI</a:t>
            </a:r>
          </a:p>
        </p:txBody>
      </p:sp>
      <p:sp>
        <p:nvSpPr>
          <p:cNvPr id="11" name="Text Box 11">
            <a:extLst>
              <a:ext uri="{FF2B5EF4-FFF2-40B4-BE49-F238E27FC236}">
                <a16:creationId xmlns:a16="http://schemas.microsoft.com/office/drawing/2014/main" id="{EF7FF60D-B8F8-66F0-0B9E-D3446772BAEB}"/>
              </a:ext>
            </a:extLst>
          </p:cNvPr>
          <p:cNvSpPr txBox="1">
            <a:spLocks noChangeArrowheads="1"/>
          </p:cNvSpPr>
          <p:nvPr/>
        </p:nvSpPr>
        <p:spPr bwMode="auto">
          <a:xfrm>
            <a:off x="396481" y="6270052"/>
            <a:ext cx="3365943" cy="2616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graphicFrame>
        <p:nvGraphicFramePr>
          <p:cNvPr id="12" name="Content Placeholder 7">
            <a:extLst>
              <a:ext uri="{FF2B5EF4-FFF2-40B4-BE49-F238E27FC236}">
                <a16:creationId xmlns:a16="http://schemas.microsoft.com/office/drawing/2014/main" id="{F04B0783-A62B-F799-3D2A-477DEA4D4CFD}"/>
              </a:ext>
            </a:extLst>
          </p:cNvPr>
          <p:cNvGraphicFramePr>
            <a:graphicFrameLocks/>
          </p:cNvGraphicFramePr>
          <p:nvPr>
            <p:extLst>
              <p:ext uri="{D42A27DB-BD31-4B8C-83A1-F6EECF244321}">
                <p14:modId xmlns:p14="http://schemas.microsoft.com/office/powerpoint/2010/main" val="2990761301"/>
              </p:ext>
            </p:extLst>
          </p:nvPr>
        </p:nvGraphicFramePr>
        <p:xfrm>
          <a:off x="527901" y="2535810"/>
          <a:ext cx="8682087" cy="3186839"/>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Box 11">
            <a:extLst>
              <a:ext uri="{FF2B5EF4-FFF2-40B4-BE49-F238E27FC236}">
                <a16:creationId xmlns:a16="http://schemas.microsoft.com/office/drawing/2014/main" id="{8F7CF31C-AC2F-C955-D83D-3BBC0D2ADC4C}"/>
              </a:ext>
            </a:extLst>
          </p:cNvPr>
          <p:cNvSpPr txBox="1">
            <a:spLocks noChangeArrowheads="1"/>
          </p:cNvSpPr>
          <p:nvPr/>
        </p:nvSpPr>
        <p:spPr bwMode="auto">
          <a:xfrm>
            <a:off x="6959843"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2021 m.</a:t>
            </a:r>
          </a:p>
        </p:txBody>
      </p:sp>
      <p:sp>
        <p:nvSpPr>
          <p:cNvPr id="14" name="Text Box 11">
            <a:extLst>
              <a:ext uri="{FF2B5EF4-FFF2-40B4-BE49-F238E27FC236}">
                <a16:creationId xmlns:a16="http://schemas.microsoft.com/office/drawing/2014/main" id="{199A56D2-467C-B7A0-D210-1DF5C3C00AC3}"/>
              </a:ext>
            </a:extLst>
          </p:cNvPr>
          <p:cNvSpPr txBox="1">
            <a:spLocks noChangeArrowheads="1"/>
          </p:cNvSpPr>
          <p:nvPr/>
        </p:nvSpPr>
        <p:spPr bwMode="auto">
          <a:xfrm>
            <a:off x="7684422" y="2194227"/>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2020 m.</a:t>
            </a:r>
          </a:p>
        </p:txBody>
      </p:sp>
      <p:sp>
        <p:nvSpPr>
          <p:cNvPr id="15" name="Text Box 11">
            <a:extLst>
              <a:ext uri="{FF2B5EF4-FFF2-40B4-BE49-F238E27FC236}">
                <a16:creationId xmlns:a16="http://schemas.microsoft.com/office/drawing/2014/main" id="{6A5CE3B8-EED4-D61E-B9F0-4C86291FF9C9}"/>
              </a:ext>
            </a:extLst>
          </p:cNvPr>
          <p:cNvSpPr txBox="1">
            <a:spLocks noChangeArrowheads="1"/>
          </p:cNvSpPr>
          <p:nvPr/>
        </p:nvSpPr>
        <p:spPr bwMode="auto">
          <a:xfrm>
            <a:off x="8408998" y="2194227"/>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2019 m.</a:t>
            </a:r>
          </a:p>
        </p:txBody>
      </p:sp>
      <p:sp>
        <p:nvSpPr>
          <p:cNvPr id="16" name="TextBox 15">
            <a:extLst>
              <a:ext uri="{FF2B5EF4-FFF2-40B4-BE49-F238E27FC236}">
                <a16:creationId xmlns:a16="http://schemas.microsoft.com/office/drawing/2014/main" id="{81403CA2-ED7E-3A18-B53D-E63E4B09B990}"/>
              </a:ext>
            </a:extLst>
          </p:cNvPr>
          <p:cNvSpPr txBox="1"/>
          <p:nvPr/>
        </p:nvSpPr>
        <p:spPr>
          <a:xfrm>
            <a:off x="8408998" y="5583163"/>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N=1381*</a:t>
            </a:r>
          </a:p>
        </p:txBody>
      </p:sp>
      <p:sp>
        <p:nvSpPr>
          <p:cNvPr id="17" name="TextBox 16">
            <a:extLst>
              <a:ext uri="{FF2B5EF4-FFF2-40B4-BE49-F238E27FC236}">
                <a16:creationId xmlns:a16="http://schemas.microsoft.com/office/drawing/2014/main" id="{E29DBA44-243C-3B4D-2B2D-2CF3B9CA3D3F}"/>
              </a:ext>
            </a:extLst>
          </p:cNvPr>
          <p:cNvSpPr txBox="1"/>
          <p:nvPr/>
        </p:nvSpPr>
        <p:spPr>
          <a:xfrm>
            <a:off x="6929178" y="5583163"/>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N=1502*</a:t>
            </a:r>
          </a:p>
        </p:txBody>
      </p:sp>
      <p:sp>
        <p:nvSpPr>
          <p:cNvPr id="18" name="TextBox 17">
            <a:extLst>
              <a:ext uri="{FF2B5EF4-FFF2-40B4-BE49-F238E27FC236}">
                <a16:creationId xmlns:a16="http://schemas.microsoft.com/office/drawing/2014/main" id="{7C0CBFC1-40C2-22D9-8512-236E21F308D7}"/>
              </a:ext>
            </a:extLst>
          </p:cNvPr>
          <p:cNvSpPr txBox="1"/>
          <p:nvPr/>
        </p:nvSpPr>
        <p:spPr>
          <a:xfrm>
            <a:off x="7669089" y="5583163"/>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N=1429*</a:t>
            </a:r>
          </a:p>
        </p:txBody>
      </p:sp>
      <p:sp>
        <p:nvSpPr>
          <p:cNvPr id="24" name="Text Box 11">
            <a:extLst>
              <a:ext uri="{FF2B5EF4-FFF2-40B4-BE49-F238E27FC236}">
                <a16:creationId xmlns:a16="http://schemas.microsoft.com/office/drawing/2014/main" id="{AD0F36C5-1769-332F-DBD2-608E2DC4F07F}"/>
              </a:ext>
            </a:extLst>
          </p:cNvPr>
          <p:cNvSpPr txBox="1">
            <a:spLocks noChangeArrowheads="1"/>
          </p:cNvSpPr>
          <p:nvPr/>
        </p:nvSpPr>
        <p:spPr bwMode="auto">
          <a:xfrm>
            <a:off x="6235264"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2022 m.</a:t>
            </a:r>
          </a:p>
        </p:txBody>
      </p:sp>
      <p:sp>
        <p:nvSpPr>
          <p:cNvPr id="25" name="TextBox 24">
            <a:extLst>
              <a:ext uri="{FF2B5EF4-FFF2-40B4-BE49-F238E27FC236}">
                <a16:creationId xmlns:a16="http://schemas.microsoft.com/office/drawing/2014/main" id="{491FD79A-FA21-329F-3A43-3C42E3C6174C}"/>
              </a:ext>
            </a:extLst>
          </p:cNvPr>
          <p:cNvSpPr txBox="1"/>
          <p:nvPr/>
        </p:nvSpPr>
        <p:spPr>
          <a:xfrm>
            <a:off x="6189267" y="5583163"/>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N=1568*</a:t>
            </a:r>
          </a:p>
        </p:txBody>
      </p:sp>
      <p:sp>
        <p:nvSpPr>
          <p:cNvPr id="2" name="Text Box 11">
            <a:extLst>
              <a:ext uri="{FF2B5EF4-FFF2-40B4-BE49-F238E27FC236}">
                <a16:creationId xmlns:a16="http://schemas.microsoft.com/office/drawing/2014/main" id="{84A6269B-B665-C0C6-4426-AB0093A42D0A}"/>
              </a:ext>
            </a:extLst>
          </p:cNvPr>
          <p:cNvSpPr txBox="1">
            <a:spLocks noChangeArrowheads="1"/>
          </p:cNvSpPr>
          <p:nvPr/>
        </p:nvSpPr>
        <p:spPr bwMode="auto">
          <a:xfrm>
            <a:off x="5510685"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2023 m.</a:t>
            </a:r>
          </a:p>
        </p:txBody>
      </p:sp>
      <p:sp>
        <p:nvSpPr>
          <p:cNvPr id="4" name="TextBox 3">
            <a:extLst>
              <a:ext uri="{FF2B5EF4-FFF2-40B4-BE49-F238E27FC236}">
                <a16:creationId xmlns:a16="http://schemas.microsoft.com/office/drawing/2014/main" id="{B1C55AEF-FE90-B2CA-0300-F6A03A116BB7}"/>
              </a:ext>
            </a:extLst>
          </p:cNvPr>
          <p:cNvSpPr txBox="1"/>
          <p:nvPr/>
        </p:nvSpPr>
        <p:spPr>
          <a:xfrm>
            <a:off x="5449356" y="5583163"/>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N=1586*</a:t>
            </a:r>
          </a:p>
        </p:txBody>
      </p:sp>
      <p:sp>
        <p:nvSpPr>
          <p:cNvPr id="9" name="TextBox 8">
            <a:extLst>
              <a:ext uri="{FF2B5EF4-FFF2-40B4-BE49-F238E27FC236}">
                <a16:creationId xmlns:a16="http://schemas.microsoft.com/office/drawing/2014/main" id="{0511611C-302E-205B-BF83-CBED5CD6D60E}"/>
              </a:ext>
            </a:extLst>
          </p:cNvPr>
          <p:cNvSpPr txBox="1"/>
          <p:nvPr/>
        </p:nvSpPr>
        <p:spPr>
          <a:xfrm>
            <a:off x="4709445" y="5583163"/>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N=815*</a:t>
            </a:r>
          </a:p>
        </p:txBody>
      </p:sp>
      <p:sp>
        <p:nvSpPr>
          <p:cNvPr id="20" name="Text Box 11">
            <a:extLst>
              <a:ext uri="{FF2B5EF4-FFF2-40B4-BE49-F238E27FC236}">
                <a16:creationId xmlns:a16="http://schemas.microsoft.com/office/drawing/2014/main" id="{C1986B20-FE8D-F9E2-8DD7-025392389788}"/>
              </a:ext>
            </a:extLst>
          </p:cNvPr>
          <p:cNvSpPr txBox="1">
            <a:spLocks noChangeArrowheads="1"/>
          </p:cNvSpPr>
          <p:nvPr/>
        </p:nvSpPr>
        <p:spPr bwMode="auto">
          <a:xfrm>
            <a:off x="4786106"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2024 m.</a:t>
            </a:r>
          </a:p>
        </p:txBody>
      </p:sp>
      <p:sp>
        <p:nvSpPr>
          <p:cNvPr id="27" name="Content Placeholder 2">
            <a:extLst>
              <a:ext uri="{FF2B5EF4-FFF2-40B4-BE49-F238E27FC236}">
                <a16:creationId xmlns:a16="http://schemas.microsoft.com/office/drawing/2014/main" id="{D1AA2419-B191-2A24-970C-95A581F1EE4E}"/>
              </a:ext>
            </a:extLst>
          </p:cNvPr>
          <p:cNvSpPr>
            <a:spLocks noGrp="1"/>
          </p:cNvSpPr>
          <p:nvPr>
            <p:ph sz="half" idx="10"/>
          </p:nvPr>
        </p:nvSpPr>
        <p:spPr>
          <a:xfrm>
            <a:off x="9624826" y="2245354"/>
            <a:ext cx="2404871" cy="600164"/>
          </a:xfrm>
        </p:spPr>
        <p:txBody>
          <a:bodyPr/>
          <a:lstStyle/>
          <a:p>
            <a:r>
              <a:rPr lang="lt-LT" noProof="0" dirty="0"/>
              <a:t>Institucijos įvaizdis viešojoje erdvėje dažniau lėmė vyrų vertinimą.</a:t>
            </a:r>
            <a:endParaRPr lang="lt-LT" strike="sngStrike" noProof="0" dirty="0"/>
          </a:p>
        </p:txBody>
      </p:sp>
      <p:sp>
        <p:nvSpPr>
          <p:cNvPr id="8" name="TextBox 7">
            <a:extLst>
              <a:ext uri="{FF2B5EF4-FFF2-40B4-BE49-F238E27FC236}">
                <a16:creationId xmlns:a16="http://schemas.microsoft.com/office/drawing/2014/main" id="{89978ED9-78AD-D730-410A-59AB9298C5E5}"/>
              </a:ext>
            </a:extLst>
          </p:cNvPr>
          <p:cNvSpPr txBox="1"/>
          <p:nvPr/>
        </p:nvSpPr>
        <p:spPr>
          <a:xfrm>
            <a:off x="3969534" y="5583163"/>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N=815*</a:t>
            </a:r>
          </a:p>
        </p:txBody>
      </p:sp>
      <p:sp>
        <p:nvSpPr>
          <p:cNvPr id="21" name="Text Box 11">
            <a:extLst>
              <a:ext uri="{FF2B5EF4-FFF2-40B4-BE49-F238E27FC236}">
                <a16:creationId xmlns:a16="http://schemas.microsoft.com/office/drawing/2014/main" id="{3486C8AE-53DD-7B47-D9FC-D2F8A1CE5E0F}"/>
              </a:ext>
            </a:extLst>
          </p:cNvPr>
          <p:cNvSpPr txBox="1">
            <a:spLocks noChangeArrowheads="1"/>
          </p:cNvSpPr>
          <p:nvPr/>
        </p:nvSpPr>
        <p:spPr bwMode="auto">
          <a:xfrm>
            <a:off x="4061527"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2025 m.</a:t>
            </a:r>
          </a:p>
        </p:txBody>
      </p:sp>
    </p:spTree>
    <p:extLst>
      <p:ext uri="{BB962C8B-B14F-4D97-AF65-F5344CB8AC3E}">
        <p14:creationId xmlns:p14="http://schemas.microsoft.com/office/powerpoint/2010/main" val="1736578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D1D297-FFA9-0645-0AA6-7DD94849A23C}"/>
              </a:ext>
            </a:extLst>
          </p:cNvPr>
          <p:cNvSpPr>
            <a:spLocks noGrp="1"/>
          </p:cNvSpPr>
          <p:nvPr>
            <p:ph sz="half" idx="1"/>
          </p:nvPr>
        </p:nvSpPr>
        <p:spPr/>
        <p:txBody>
          <a:bodyPr/>
          <a:lstStyle/>
          <a:p>
            <a:r>
              <a:rPr lang="lt-LT" noProof="0" dirty="0"/>
              <a:t>Kas lėmė tokį Jūsų įvertinimą? </a:t>
            </a:r>
          </a:p>
        </p:txBody>
      </p:sp>
      <p:sp>
        <p:nvSpPr>
          <p:cNvPr id="3" name="Title 2">
            <a:extLst>
              <a:ext uri="{FF2B5EF4-FFF2-40B4-BE49-F238E27FC236}">
                <a16:creationId xmlns:a16="http://schemas.microsoft.com/office/drawing/2014/main" id="{C923DF8C-F444-6978-3BD0-002E32993893}"/>
              </a:ext>
            </a:extLst>
          </p:cNvPr>
          <p:cNvSpPr>
            <a:spLocks noGrp="1"/>
          </p:cNvSpPr>
          <p:nvPr>
            <p:ph type="title"/>
          </p:nvPr>
        </p:nvSpPr>
        <p:spPr>
          <a:xfrm>
            <a:off x="1221178" y="700912"/>
            <a:ext cx="10408702" cy="480131"/>
          </a:xfrm>
        </p:spPr>
        <p:txBody>
          <a:bodyPr/>
          <a:lstStyle/>
          <a:p>
            <a:r>
              <a:rPr lang="lt-LT" sz="2800" noProof="0" dirty="0">
                <a:solidFill>
                  <a:schemeClr val="accent2">
                    <a:lumMod val="75000"/>
                  </a:schemeClr>
                </a:solidFill>
              </a:rPr>
              <a:t>VERTINIMO PRIEŽASTYS (PROC.)</a:t>
            </a:r>
            <a:endParaRPr lang="lt-LT" noProof="0" dirty="0"/>
          </a:p>
        </p:txBody>
      </p:sp>
      <p:graphicFrame>
        <p:nvGraphicFramePr>
          <p:cNvPr id="7" name="Content Placeholder 7">
            <a:extLst>
              <a:ext uri="{FF2B5EF4-FFF2-40B4-BE49-F238E27FC236}">
                <a16:creationId xmlns:a16="http://schemas.microsoft.com/office/drawing/2014/main" id="{F5AEFC2C-C5B7-36CF-BA31-D27B40FB6A4B}"/>
              </a:ext>
            </a:extLst>
          </p:cNvPr>
          <p:cNvGraphicFramePr>
            <a:graphicFrameLocks/>
          </p:cNvGraphicFramePr>
          <p:nvPr>
            <p:extLst>
              <p:ext uri="{D42A27DB-BD31-4B8C-83A1-F6EECF244321}">
                <p14:modId xmlns:p14="http://schemas.microsoft.com/office/powerpoint/2010/main" val="3411378138"/>
              </p:ext>
            </p:extLst>
          </p:nvPr>
        </p:nvGraphicFramePr>
        <p:xfrm>
          <a:off x="452487" y="2743200"/>
          <a:ext cx="9275975" cy="317428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9A192F7-5EAF-3487-0AC3-1F0E912855E6}"/>
              </a:ext>
            </a:extLst>
          </p:cNvPr>
          <p:cNvSpPr txBox="1"/>
          <p:nvPr/>
        </p:nvSpPr>
        <p:spPr>
          <a:xfrm>
            <a:off x="850428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N=40*</a:t>
            </a:r>
          </a:p>
        </p:txBody>
      </p:sp>
      <p:sp>
        <p:nvSpPr>
          <p:cNvPr id="9" name="TextBox 8">
            <a:extLst>
              <a:ext uri="{FF2B5EF4-FFF2-40B4-BE49-F238E27FC236}">
                <a16:creationId xmlns:a16="http://schemas.microsoft.com/office/drawing/2014/main" id="{DB62014A-32CC-D618-ACCE-3D982B132C46}"/>
              </a:ext>
            </a:extLst>
          </p:cNvPr>
          <p:cNvSpPr txBox="1"/>
          <p:nvPr/>
        </p:nvSpPr>
        <p:spPr>
          <a:xfrm>
            <a:off x="556076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N=175*</a:t>
            </a:r>
          </a:p>
        </p:txBody>
      </p:sp>
      <p:sp>
        <p:nvSpPr>
          <p:cNvPr id="10" name="TextBox 9">
            <a:extLst>
              <a:ext uri="{FF2B5EF4-FFF2-40B4-BE49-F238E27FC236}">
                <a16:creationId xmlns:a16="http://schemas.microsoft.com/office/drawing/2014/main" id="{3BA2E6A5-76EB-52FE-652C-5CBCBC20E660}"/>
              </a:ext>
            </a:extLst>
          </p:cNvPr>
          <p:cNvSpPr txBox="1"/>
          <p:nvPr/>
        </p:nvSpPr>
        <p:spPr>
          <a:xfrm>
            <a:off x="703252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N=195*</a:t>
            </a:r>
          </a:p>
        </p:txBody>
      </p:sp>
      <p:sp>
        <p:nvSpPr>
          <p:cNvPr id="11" name="Content Placeholder 16">
            <a:extLst>
              <a:ext uri="{FF2B5EF4-FFF2-40B4-BE49-F238E27FC236}">
                <a16:creationId xmlns:a16="http://schemas.microsoft.com/office/drawing/2014/main" id="{A6EC511C-D4F9-243A-F9C1-1F284F1CABD9}"/>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*žinantys / girdėję apie VTPSI</a:t>
            </a:r>
          </a:p>
        </p:txBody>
      </p:sp>
      <p:sp>
        <p:nvSpPr>
          <p:cNvPr id="12" name="TextBox 11">
            <a:extLst>
              <a:ext uri="{FF2B5EF4-FFF2-40B4-BE49-F238E27FC236}">
                <a16:creationId xmlns:a16="http://schemas.microsoft.com/office/drawing/2014/main" id="{F1939936-827A-1E8B-FB58-E7FD11011F70}"/>
              </a:ext>
            </a:extLst>
          </p:cNvPr>
          <p:cNvSpPr txBox="1"/>
          <p:nvPr/>
        </p:nvSpPr>
        <p:spPr>
          <a:xfrm>
            <a:off x="5509523" y="1973802"/>
            <a:ext cx="3926708" cy="261610"/>
          </a:xfrm>
          <a:prstGeom prst="rect">
            <a:avLst/>
          </a:prstGeom>
          <a:solidFill>
            <a:schemeClr val="bg1">
              <a:lumMod val="95000"/>
            </a:schemeClr>
          </a:solidFill>
        </p:spPr>
        <p:txBody>
          <a:bodyPr wrap="square" rtlCol="0">
            <a:spAutoFit/>
          </a:bodyPr>
          <a:lstStyle/>
          <a:p>
            <a:pPr algn="ctr"/>
            <a:r>
              <a:rPr lang="lt-LT" sz="1100" b="1" noProof="0" dirty="0">
                <a:solidFill>
                  <a:schemeClr val="accent1"/>
                </a:solidFill>
              </a:rPr>
              <a:t>Kaip bendrai įvertintumėte Inspekcijos veiklą?</a:t>
            </a:r>
          </a:p>
        </p:txBody>
      </p:sp>
      <p:sp>
        <p:nvSpPr>
          <p:cNvPr id="14" name="Text Box 11">
            <a:extLst>
              <a:ext uri="{FF2B5EF4-FFF2-40B4-BE49-F238E27FC236}">
                <a16:creationId xmlns:a16="http://schemas.microsoft.com/office/drawing/2014/main" id="{C70FDBDF-E78D-07EA-98D3-44F47EF191F6}"/>
              </a:ext>
            </a:extLst>
          </p:cNvPr>
          <p:cNvSpPr txBox="1">
            <a:spLocks noChangeArrowheads="1"/>
          </p:cNvSpPr>
          <p:nvPr/>
        </p:nvSpPr>
        <p:spPr bwMode="auto">
          <a:xfrm>
            <a:off x="396481" y="6270052"/>
            <a:ext cx="3365943" cy="2616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sp>
        <p:nvSpPr>
          <p:cNvPr id="18" name="Text Box 11">
            <a:extLst>
              <a:ext uri="{FF2B5EF4-FFF2-40B4-BE49-F238E27FC236}">
                <a16:creationId xmlns:a16="http://schemas.microsoft.com/office/drawing/2014/main" id="{4F4369D1-8711-514B-08CB-6DED5820E412}"/>
              </a:ext>
            </a:extLst>
          </p:cNvPr>
          <p:cNvSpPr txBox="1">
            <a:spLocks noChangeArrowheads="1"/>
          </p:cNvSpPr>
          <p:nvPr/>
        </p:nvSpPr>
        <p:spPr bwMode="auto">
          <a:xfrm>
            <a:off x="4019989" y="2278519"/>
            <a:ext cx="101317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rgbClr val="00565B"/>
                </a:solidFill>
                <a:latin typeface="+mn-lt"/>
              </a:rPr>
              <a:t>Visi respondentai</a:t>
            </a:r>
          </a:p>
        </p:txBody>
      </p:sp>
      <p:sp>
        <p:nvSpPr>
          <p:cNvPr id="19" name="Text Box 11">
            <a:extLst>
              <a:ext uri="{FF2B5EF4-FFF2-40B4-BE49-F238E27FC236}">
                <a16:creationId xmlns:a16="http://schemas.microsoft.com/office/drawing/2014/main" id="{B40ADDFD-4400-56E1-1653-006E8416C269}"/>
              </a:ext>
            </a:extLst>
          </p:cNvPr>
          <p:cNvSpPr txBox="1">
            <a:spLocks noChangeArrowheads="1"/>
          </p:cNvSpPr>
          <p:nvPr/>
        </p:nvSpPr>
        <p:spPr bwMode="auto">
          <a:xfrm>
            <a:off x="5468195" y="2278519"/>
            <a:ext cx="9902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rgbClr val="00565B"/>
                </a:solidFill>
                <a:latin typeface="+mn-lt"/>
              </a:rPr>
              <a:t>Labai gerai / gerai</a:t>
            </a:r>
          </a:p>
        </p:txBody>
      </p:sp>
      <p:sp>
        <p:nvSpPr>
          <p:cNvPr id="20" name="Text Box 11">
            <a:extLst>
              <a:ext uri="{FF2B5EF4-FFF2-40B4-BE49-F238E27FC236}">
                <a16:creationId xmlns:a16="http://schemas.microsoft.com/office/drawing/2014/main" id="{6D186DD0-A392-AB50-89AE-78975430898B}"/>
              </a:ext>
            </a:extLst>
          </p:cNvPr>
          <p:cNvSpPr txBox="1">
            <a:spLocks noChangeArrowheads="1"/>
          </p:cNvSpPr>
          <p:nvPr/>
        </p:nvSpPr>
        <p:spPr bwMode="auto">
          <a:xfrm>
            <a:off x="6893450" y="2363157"/>
            <a:ext cx="9902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rgbClr val="00565B"/>
                </a:solidFill>
                <a:latin typeface="+mn-lt"/>
              </a:rPr>
              <a:t>Vidutiniškai</a:t>
            </a:r>
          </a:p>
        </p:txBody>
      </p:sp>
      <p:sp>
        <p:nvSpPr>
          <p:cNvPr id="21" name="Text Box 11">
            <a:extLst>
              <a:ext uri="{FF2B5EF4-FFF2-40B4-BE49-F238E27FC236}">
                <a16:creationId xmlns:a16="http://schemas.microsoft.com/office/drawing/2014/main" id="{E9AC8DD7-19D0-F6A4-38E2-78C0DCB83857}"/>
              </a:ext>
            </a:extLst>
          </p:cNvPr>
          <p:cNvSpPr txBox="1">
            <a:spLocks noChangeArrowheads="1"/>
          </p:cNvSpPr>
          <p:nvPr/>
        </p:nvSpPr>
        <p:spPr bwMode="auto">
          <a:xfrm>
            <a:off x="8318705" y="2278519"/>
            <a:ext cx="12349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noProof="0" dirty="0">
                <a:solidFill>
                  <a:srgbClr val="00565B"/>
                </a:solidFill>
                <a:latin typeface="+mn-lt"/>
              </a:rPr>
              <a:t>Labai blogai / blogai</a:t>
            </a:r>
          </a:p>
        </p:txBody>
      </p:sp>
      <p:sp>
        <p:nvSpPr>
          <p:cNvPr id="4" name="TextBox 3">
            <a:extLst>
              <a:ext uri="{FF2B5EF4-FFF2-40B4-BE49-F238E27FC236}">
                <a16:creationId xmlns:a16="http://schemas.microsoft.com/office/drawing/2014/main" id="{7660FD39-FAD6-8607-2541-1643F24A87F7}"/>
              </a:ext>
            </a:extLst>
          </p:cNvPr>
          <p:cNvSpPr txBox="1"/>
          <p:nvPr/>
        </p:nvSpPr>
        <p:spPr>
          <a:xfrm>
            <a:off x="408900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N=815*</a:t>
            </a:r>
          </a:p>
        </p:txBody>
      </p:sp>
    </p:spTree>
    <p:extLst>
      <p:ext uri="{BB962C8B-B14F-4D97-AF65-F5344CB8AC3E}">
        <p14:creationId xmlns:p14="http://schemas.microsoft.com/office/powerpoint/2010/main" val="199493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15A013B-CEF5-F2FB-4266-DCFF1BD05A40}"/>
              </a:ext>
            </a:extLst>
          </p:cNvPr>
          <p:cNvSpPr>
            <a:spLocks noGrp="1"/>
          </p:cNvSpPr>
          <p:nvPr>
            <p:ph sz="half" idx="1"/>
          </p:nvPr>
        </p:nvSpPr>
        <p:spPr>
          <a:xfrm>
            <a:off x="1225550" y="1370013"/>
            <a:ext cx="9736138" cy="276225"/>
          </a:xfrm>
        </p:spPr>
        <p:txBody>
          <a:bodyPr/>
          <a:lstStyle/>
          <a:p>
            <a:r>
              <a:rPr lang="lt-LT" noProof="0" dirty="0"/>
              <a:t>Ar pastebite Statybos inspekcijos veiklos pagerėjimą (teigiamų pokyčių)?</a:t>
            </a:r>
          </a:p>
        </p:txBody>
      </p:sp>
      <p:sp>
        <p:nvSpPr>
          <p:cNvPr id="6" name="Title 2">
            <a:extLst>
              <a:ext uri="{FF2B5EF4-FFF2-40B4-BE49-F238E27FC236}">
                <a16:creationId xmlns:a16="http://schemas.microsoft.com/office/drawing/2014/main" id="{97DF997D-BFA2-0086-5A8B-36862E256163}"/>
              </a:ext>
            </a:extLst>
          </p:cNvPr>
          <p:cNvSpPr>
            <a:spLocks noGrp="1"/>
          </p:cNvSpPr>
          <p:nvPr>
            <p:ph type="title"/>
          </p:nvPr>
        </p:nvSpPr>
        <p:spPr/>
        <p:txBody>
          <a:bodyPr>
            <a:normAutofit/>
          </a:bodyPr>
          <a:lstStyle/>
          <a:p>
            <a:r>
              <a:rPr lang="lt-LT" sz="3200" noProof="0" dirty="0">
                <a:solidFill>
                  <a:schemeClr val="accent2">
                    <a:lumMod val="75000"/>
                  </a:schemeClr>
                </a:solidFill>
              </a:rPr>
              <a:t>NUOMONĖ DĖL STATYBOS INSPEKCIJOS VEIKLOS PAGERĖJIMO (PROC.)</a:t>
            </a:r>
          </a:p>
        </p:txBody>
      </p:sp>
      <p:sp>
        <p:nvSpPr>
          <p:cNvPr id="8" name="Content Placeholder 16">
            <a:extLst>
              <a:ext uri="{FF2B5EF4-FFF2-40B4-BE49-F238E27FC236}">
                <a16:creationId xmlns:a16="http://schemas.microsoft.com/office/drawing/2014/main" id="{49A46A7E-34A8-25D6-62DA-CECF7C7CF2A2}"/>
              </a:ext>
            </a:extLst>
          </p:cNvPr>
          <p:cNvSpPr txBox="1">
            <a:spLocks/>
          </p:cNvSpPr>
          <p:nvPr/>
        </p:nvSpPr>
        <p:spPr>
          <a:xfrm>
            <a:off x="1238007" y="1745865"/>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*žinantys / girdėję apie VTPSI</a:t>
            </a:r>
          </a:p>
        </p:txBody>
      </p:sp>
      <p:graphicFrame>
        <p:nvGraphicFramePr>
          <p:cNvPr id="9" name="Content Placeholder 8">
            <a:extLst>
              <a:ext uri="{FF2B5EF4-FFF2-40B4-BE49-F238E27FC236}">
                <a16:creationId xmlns:a16="http://schemas.microsoft.com/office/drawing/2014/main" id="{98D516FF-535E-B0F5-6D7F-8AF6A65647A4}"/>
              </a:ext>
            </a:extLst>
          </p:cNvPr>
          <p:cNvGraphicFramePr>
            <a:graphicFrameLocks/>
          </p:cNvGraphicFramePr>
          <p:nvPr>
            <p:extLst>
              <p:ext uri="{D42A27DB-BD31-4B8C-83A1-F6EECF244321}">
                <p14:modId xmlns:p14="http://schemas.microsoft.com/office/powerpoint/2010/main" val="2241796498"/>
              </p:ext>
            </p:extLst>
          </p:nvPr>
        </p:nvGraphicFramePr>
        <p:xfrm>
          <a:off x="1414021" y="2028447"/>
          <a:ext cx="7673418" cy="3975467"/>
        </p:xfrm>
        <a:graphic>
          <a:graphicData uri="http://schemas.openxmlformats.org/drawingml/2006/chart">
            <c:chart xmlns:c="http://schemas.openxmlformats.org/drawingml/2006/chart" xmlns:r="http://schemas.openxmlformats.org/officeDocument/2006/relationships" r:id="rId2"/>
          </a:graphicData>
        </a:graphic>
      </p:graphicFrame>
      <p:cxnSp>
        <p:nvCxnSpPr>
          <p:cNvPr id="14" name="Straight Arrow Connector 13">
            <a:extLst>
              <a:ext uri="{FF2B5EF4-FFF2-40B4-BE49-F238E27FC236}">
                <a16:creationId xmlns:a16="http://schemas.microsoft.com/office/drawing/2014/main" id="{1AB1C587-F37D-C8BE-51BA-4045B211D4BA}"/>
              </a:ext>
            </a:extLst>
          </p:cNvPr>
          <p:cNvCxnSpPr>
            <a:cxnSpLocks/>
          </p:cNvCxnSpPr>
          <p:nvPr/>
        </p:nvCxnSpPr>
        <p:spPr>
          <a:xfrm flipV="1">
            <a:off x="3409511" y="3130550"/>
            <a:ext cx="0" cy="1682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8085F9E-DE7A-B35C-D1B3-45E26049522C}"/>
              </a:ext>
            </a:extLst>
          </p:cNvPr>
          <p:cNvSpPr>
            <a:spLocks noGrp="1"/>
          </p:cNvSpPr>
          <p:nvPr>
            <p:ph sz="half" idx="10"/>
          </p:nvPr>
        </p:nvSpPr>
        <p:spPr>
          <a:xfrm>
            <a:off x="9393919" y="2245354"/>
            <a:ext cx="2404871" cy="656466"/>
          </a:xfrm>
        </p:spPr>
        <p:txBody>
          <a:bodyPr/>
          <a:lstStyle/>
          <a:p>
            <a:r>
              <a:rPr lang="lt-LT" noProof="0" dirty="0"/>
              <a:t>Statybos inspekcijos veiklos pagerėjimą dažniau pastebi 25–40 m. amžiaus apklaustieji.</a:t>
            </a:r>
          </a:p>
        </p:txBody>
      </p:sp>
    </p:spTree>
    <p:extLst>
      <p:ext uri="{BB962C8B-B14F-4D97-AF65-F5344CB8AC3E}">
        <p14:creationId xmlns:p14="http://schemas.microsoft.com/office/powerpoint/2010/main" val="1051946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D9C826C-9580-AF37-821B-A862477916F9}"/>
              </a:ext>
            </a:extLst>
          </p:cNvPr>
          <p:cNvSpPr>
            <a:spLocks noGrp="1"/>
          </p:cNvSpPr>
          <p:nvPr>
            <p:ph sz="half" idx="1"/>
          </p:nvPr>
        </p:nvSpPr>
        <p:spPr>
          <a:xfrm>
            <a:off x="1225461" y="1513645"/>
            <a:ext cx="10156913" cy="293639"/>
          </a:xfrm>
        </p:spPr>
        <p:txBody>
          <a:bodyPr/>
          <a:lstStyle/>
          <a:p>
            <a:r>
              <a:rPr lang="lt-LT" noProof="0" dirty="0"/>
              <a:t>Kur  norėtumėte rasti daugiau informacijos apie teritorijų planavimo, statybos bei žemės naudojimo procesus bei kitą Statybos inspekcijos veiklą?</a:t>
            </a:r>
          </a:p>
        </p:txBody>
      </p:sp>
      <p:sp>
        <p:nvSpPr>
          <p:cNvPr id="3" name="Title 2">
            <a:extLst>
              <a:ext uri="{FF2B5EF4-FFF2-40B4-BE49-F238E27FC236}">
                <a16:creationId xmlns:a16="http://schemas.microsoft.com/office/drawing/2014/main" id="{B2F5F7B2-B9B9-D163-A931-B6C75945922C}"/>
              </a:ext>
            </a:extLst>
          </p:cNvPr>
          <p:cNvSpPr>
            <a:spLocks noGrp="1"/>
          </p:cNvSpPr>
          <p:nvPr>
            <p:ph type="title"/>
          </p:nvPr>
        </p:nvSpPr>
        <p:spPr>
          <a:xfrm>
            <a:off x="1221178" y="313113"/>
            <a:ext cx="10408702" cy="1255728"/>
          </a:xfrm>
        </p:spPr>
        <p:txBody>
          <a:bodyPr/>
          <a:lstStyle/>
          <a:p>
            <a:r>
              <a:rPr lang="lt-LT" sz="2800" noProof="0" dirty="0">
                <a:solidFill>
                  <a:schemeClr val="accent2">
                    <a:lumMod val="75000"/>
                  </a:schemeClr>
                </a:solidFill>
              </a:rPr>
              <a:t>KANALAI, KURIUOSE PAGEIDAUJAMA RASTI DAUGIAU INFORMACIJOS APIE TERITORIJŲ PLANAVIMO IR STATYBOS PROCESUS, STATYBOS INSPEKCIJOS VEIKLĄ (PROC.)</a:t>
            </a:r>
            <a:endParaRPr lang="lt-LT" noProof="0" dirty="0">
              <a:solidFill>
                <a:schemeClr val="accent2">
                  <a:lumMod val="75000"/>
                </a:schemeClr>
              </a:solidFill>
            </a:endParaRPr>
          </a:p>
        </p:txBody>
      </p:sp>
      <p:sp>
        <p:nvSpPr>
          <p:cNvPr id="7" name="Content Placeholder 2">
            <a:extLst>
              <a:ext uri="{FF2B5EF4-FFF2-40B4-BE49-F238E27FC236}">
                <a16:creationId xmlns:a16="http://schemas.microsoft.com/office/drawing/2014/main" id="{776193FA-6842-2EF5-4010-E0B2E8174914}"/>
              </a:ext>
            </a:extLst>
          </p:cNvPr>
          <p:cNvSpPr>
            <a:spLocks noGrp="1"/>
          </p:cNvSpPr>
          <p:nvPr>
            <p:ph sz="half" idx="10"/>
          </p:nvPr>
        </p:nvSpPr>
        <p:spPr>
          <a:xfrm>
            <a:off x="8879545" y="2201002"/>
            <a:ext cx="2819709" cy="1277273"/>
          </a:xfrm>
        </p:spPr>
        <p:txBody>
          <a:bodyPr/>
          <a:lstStyle/>
          <a:p>
            <a:r>
              <a:rPr lang="lt-LT" noProof="0" dirty="0"/>
              <a:t>Valstybinėje spaudoje daugiau informacijos apie Statybos inspekcijos veiklą norinčios rasti dažniau nurodo moterys.</a:t>
            </a:r>
          </a:p>
        </p:txBody>
      </p:sp>
      <p:sp>
        <p:nvSpPr>
          <p:cNvPr id="8" name="Content Placeholder 16">
            <a:extLst>
              <a:ext uri="{FF2B5EF4-FFF2-40B4-BE49-F238E27FC236}">
                <a16:creationId xmlns:a16="http://schemas.microsoft.com/office/drawing/2014/main" id="{BB2AA063-F260-ED51-9CA6-807A86539142}"/>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*žinantys / girdėję apie VTPSI</a:t>
            </a:r>
          </a:p>
        </p:txBody>
      </p:sp>
      <p:sp>
        <p:nvSpPr>
          <p:cNvPr id="9" name="Text Box 11">
            <a:extLst>
              <a:ext uri="{FF2B5EF4-FFF2-40B4-BE49-F238E27FC236}">
                <a16:creationId xmlns:a16="http://schemas.microsoft.com/office/drawing/2014/main" id="{CE9C2910-85F1-A071-F639-11F2963E6197}"/>
              </a:ext>
            </a:extLst>
          </p:cNvPr>
          <p:cNvSpPr txBox="1">
            <a:spLocks noChangeArrowheads="1"/>
          </p:cNvSpPr>
          <p:nvPr/>
        </p:nvSpPr>
        <p:spPr bwMode="auto">
          <a:xfrm>
            <a:off x="152267" y="5863685"/>
            <a:ext cx="7113132" cy="938719"/>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**2019 ir 2020 m. naudotas atsakymo variantas „Nacionalinėje spaudoje“</a:t>
            </a:r>
          </a:p>
          <a:p>
            <a:pPr>
              <a:spcBef>
                <a:spcPct val="0"/>
              </a:spcBef>
              <a:defRPr/>
            </a:pPr>
            <a:r>
              <a:rPr lang="lt-LT" sz="1100" b="0" i="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a:p>
            <a:pPr>
              <a:spcBef>
                <a:spcPct val="0"/>
              </a:spcBef>
              <a:defRPr/>
            </a:pPr>
            <a:r>
              <a:rPr lang="lt-LT" sz="1100" b="0" i="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****iki 2025 m. klausimo formuluotė: „Vertinant bendrai, ar Jums pakanka viešai prieinamos informacijos apie teritorijų planavimo ir statybos procedūras?“ </a:t>
            </a:r>
          </a:p>
          <a:p>
            <a:pPr>
              <a:spcBef>
                <a:spcPct val="0"/>
              </a:spcBef>
              <a:defRPr/>
            </a:pPr>
            <a:endParaRPr lang="lt-LT" sz="1100" b="0" i="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endParaRPr>
          </a:p>
        </p:txBody>
      </p:sp>
      <p:graphicFrame>
        <p:nvGraphicFramePr>
          <p:cNvPr id="10" name="Content Placeholder 7">
            <a:extLst>
              <a:ext uri="{FF2B5EF4-FFF2-40B4-BE49-F238E27FC236}">
                <a16:creationId xmlns:a16="http://schemas.microsoft.com/office/drawing/2014/main" id="{A6D792FE-9A96-F08B-315A-EB94589E9380}"/>
              </a:ext>
            </a:extLst>
          </p:cNvPr>
          <p:cNvGraphicFramePr>
            <a:graphicFrameLocks/>
          </p:cNvGraphicFramePr>
          <p:nvPr>
            <p:extLst>
              <p:ext uri="{D42A27DB-BD31-4B8C-83A1-F6EECF244321}">
                <p14:modId xmlns:p14="http://schemas.microsoft.com/office/powerpoint/2010/main" val="2194377613"/>
              </p:ext>
            </p:extLst>
          </p:nvPr>
        </p:nvGraphicFramePr>
        <p:xfrm>
          <a:off x="367645" y="2686639"/>
          <a:ext cx="8102199" cy="296001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11">
            <a:extLst>
              <a:ext uri="{FF2B5EF4-FFF2-40B4-BE49-F238E27FC236}">
                <a16:creationId xmlns:a16="http://schemas.microsoft.com/office/drawing/2014/main" id="{31D37009-8FAC-4D25-BC4A-C843F38BAEFD}"/>
              </a:ext>
            </a:extLst>
          </p:cNvPr>
          <p:cNvSpPr txBox="1">
            <a:spLocks noChangeArrowheads="1"/>
          </p:cNvSpPr>
          <p:nvPr/>
        </p:nvSpPr>
        <p:spPr bwMode="auto">
          <a:xfrm>
            <a:off x="6135831"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2021 m.</a:t>
            </a:r>
          </a:p>
        </p:txBody>
      </p:sp>
      <p:sp>
        <p:nvSpPr>
          <p:cNvPr id="12" name="Text Box 11">
            <a:extLst>
              <a:ext uri="{FF2B5EF4-FFF2-40B4-BE49-F238E27FC236}">
                <a16:creationId xmlns:a16="http://schemas.microsoft.com/office/drawing/2014/main" id="{835FE8A7-F38C-E5E6-C5CD-AA9E4993C793}"/>
              </a:ext>
            </a:extLst>
          </p:cNvPr>
          <p:cNvSpPr txBox="1">
            <a:spLocks noChangeArrowheads="1"/>
          </p:cNvSpPr>
          <p:nvPr/>
        </p:nvSpPr>
        <p:spPr bwMode="auto">
          <a:xfrm>
            <a:off x="6892990" y="2262621"/>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2020 m.</a:t>
            </a:r>
          </a:p>
        </p:txBody>
      </p:sp>
      <p:sp>
        <p:nvSpPr>
          <p:cNvPr id="13" name="Text Box 11">
            <a:extLst>
              <a:ext uri="{FF2B5EF4-FFF2-40B4-BE49-F238E27FC236}">
                <a16:creationId xmlns:a16="http://schemas.microsoft.com/office/drawing/2014/main" id="{FD95C717-84B5-49E7-267A-21F9E1F89826}"/>
              </a:ext>
            </a:extLst>
          </p:cNvPr>
          <p:cNvSpPr txBox="1">
            <a:spLocks noChangeArrowheads="1"/>
          </p:cNvSpPr>
          <p:nvPr/>
        </p:nvSpPr>
        <p:spPr bwMode="auto">
          <a:xfrm>
            <a:off x="7650150" y="2262621"/>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2019 m.</a:t>
            </a:r>
          </a:p>
        </p:txBody>
      </p:sp>
      <p:sp>
        <p:nvSpPr>
          <p:cNvPr id="14" name="TextBox 13">
            <a:extLst>
              <a:ext uri="{FF2B5EF4-FFF2-40B4-BE49-F238E27FC236}">
                <a16:creationId xmlns:a16="http://schemas.microsoft.com/office/drawing/2014/main" id="{F21BF06E-133C-D977-9418-941DDA728408}"/>
              </a:ext>
            </a:extLst>
          </p:cNvPr>
          <p:cNvSpPr txBox="1"/>
          <p:nvPr/>
        </p:nvSpPr>
        <p:spPr>
          <a:xfrm>
            <a:off x="7579648" y="5546908"/>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N=1381*</a:t>
            </a:r>
          </a:p>
        </p:txBody>
      </p:sp>
      <p:sp>
        <p:nvSpPr>
          <p:cNvPr id="15" name="TextBox 14">
            <a:extLst>
              <a:ext uri="{FF2B5EF4-FFF2-40B4-BE49-F238E27FC236}">
                <a16:creationId xmlns:a16="http://schemas.microsoft.com/office/drawing/2014/main" id="{A9B1309C-30F7-F557-5C3D-A57DB0DA804A}"/>
              </a:ext>
            </a:extLst>
          </p:cNvPr>
          <p:cNvSpPr txBox="1"/>
          <p:nvPr/>
        </p:nvSpPr>
        <p:spPr>
          <a:xfrm>
            <a:off x="6054002" y="5546908"/>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N=1502*</a:t>
            </a:r>
          </a:p>
        </p:txBody>
      </p:sp>
      <p:sp>
        <p:nvSpPr>
          <p:cNvPr id="16" name="TextBox 15">
            <a:extLst>
              <a:ext uri="{FF2B5EF4-FFF2-40B4-BE49-F238E27FC236}">
                <a16:creationId xmlns:a16="http://schemas.microsoft.com/office/drawing/2014/main" id="{529ED81D-1CC7-7CE6-B680-152A787E8E99}"/>
              </a:ext>
            </a:extLst>
          </p:cNvPr>
          <p:cNvSpPr txBox="1"/>
          <p:nvPr/>
        </p:nvSpPr>
        <p:spPr>
          <a:xfrm>
            <a:off x="6816826" y="5546908"/>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N=1429*</a:t>
            </a:r>
          </a:p>
        </p:txBody>
      </p:sp>
      <p:sp>
        <p:nvSpPr>
          <p:cNvPr id="21" name="Text Box 11">
            <a:extLst>
              <a:ext uri="{FF2B5EF4-FFF2-40B4-BE49-F238E27FC236}">
                <a16:creationId xmlns:a16="http://schemas.microsoft.com/office/drawing/2014/main" id="{21D078BF-CF27-560D-E0A0-DE82D7F5A586}"/>
              </a:ext>
            </a:extLst>
          </p:cNvPr>
          <p:cNvSpPr txBox="1">
            <a:spLocks noChangeArrowheads="1"/>
          </p:cNvSpPr>
          <p:nvPr/>
        </p:nvSpPr>
        <p:spPr bwMode="auto">
          <a:xfrm>
            <a:off x="5378672"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2022 m.</a:t>
            </a:r>
          </a:p>
        </p:txBody>
      </p:sp>
      <p:sp>
        <p:nvSpPr>
          <p:cNvPr id="22" name="TextBox 21">
            <a:extLst>
              <a:ext uri="{FF2B5EF4-FFF2-40B4-BE49-F238E27FC236}">
                <a16:creationId xmlns:a16="http://schemas.microsoft.com/office/drawing/2014/main" id="{A55CDC25-54A6-4C9E-65D0-BEB99D8B1E52}"/>
              </a:ext>
            </a:extLst>
          </p:cNvPr>
          <p:cNvSpPr txBox="1"/>
          <p:nvPr/>
        </p:nvSpPr>
        <p:spPr>
          <a:xfrm>
            <a:off x="5291178" y="5546908"/>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N=1568*</a:t>
            </a:r>
          </a:p>
        </p:txBody>
      </p:sp>
      <p:sp>
        <p:nvSpPr>
          <p:cNvPr id="2" name="Text Box 11">
            <a:extLst>
              <a:ext uri="{FF2B5EF4-FFF2-40B4-BE49-F238E27FC236}">
                <a16:creationId xmlns:a16="http://schemas.microsoft.com/office/drawing/2014/main" id="{D3BBE439-D2AA-7287-D304-57CC524B0E34}"/>
              </a:ext>
            </a:extLst>
          </p:cNvPr>
          <p:cNvSpPr txBox="1">
            <a:spLocks noChangeArrowheads="1"/>
          </p:cNvSpPr>
          <p:nvPr/>
        </p:nvSpPr>
        <p:spPr bwMode="auto">
          <a:xfrm>
            <a:off x="4621513"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2023 m.</a:t>
            </a:r>
          </a:p>
        </p:txBody>
      </p:sp>
      <p:sp>
        <p:nvSpPr>
          <p:cNvPr id="4" name="TextBox 3">
            <a:extLst>
              <a:ext uri="{FF2B5EF4-FFF2-40B4-BE49-F238E27FC236}">
                <a16:creationId xmlns:a16="http://schemas.microsoft.com/office/drawing/2014/main" id="{91DDE43A-AABC-CEBB-AFC9-D94B69ED0C5E}"/>
              </a:ext>
            </a:extLst>
          </p:cNvPr>
          <p:cNvSpPr txBox="1"/>
          <p:nvPr/>
        </p:nvSpPr>
        <p:spPr>
          <a:xfrm>
            <a:off x="4528354" y="5546908"/>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N=1586*</a:t>
            </a:r>
          </a:p>
        </p:txBody>
      </p:sp>
      <p:cxnSp>
        <p:nvCxnSpPr>
          <p:cNvPr id="5" name="Straight Arrow Connector 4">
            <a:extLst>
              <a:ext uri="{FF2B5EF4-FFF2-40B4-BE49-F238E27FC236}">
                <a16:creationId xmlns:a16="http://schemas.microsoft.com/office/drawing/2014/main" id="{90E72929-AA81-71F4-AFE8-83F4C8ADD902}"/>
              </a:ext>
            </a:extLst>
          </p:cNvPr>
          <p:cNvCxnSpPr/>
          <p:nvPr/>
        </p:nvCxnSpPr>
        <p:spPr>
          <a:xfrm>
            <a:off x="3451279" y="3207224"/>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 Box 11">
            <a:extLst>
              <a:ext uri="{FF2B5EF4-FFF2-40B4-BE49-F238E27FC236}">
                <a16:creationId xmlns:a16="http://schemas.microsoft.com/office/drawing/2014/main" id="{20CF9E34-ECEF-F3A5-CC3C-F3B795048E84}"/>
              </a:ext>
            </a:extLst>
          </p:cNvPr>
          <p:cNvSpPr txBox="1">
            <a:spLocks noChangeArrowheads="1"/>
          </p:cNvSpPr>
          <p:nvPr/>
        </p:nvSpPr>
        <p:spPr bwMode="auto">
          <a:xfrm>
            <a:off x="3864354"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2024 m.</a:t>
            </a:r>
          </a:p>
        </p:txBody>
      </p:sp>
      <p:sp>
        <p:nvSpPr>
          <p:cNvPr id="19" name="TextBox 18">
            <a:extLst>
              <a:ext uri="{FF2B5EF4-FFF2-40B4-BE49-F238E27FC236}">
                <a16:creationId xmlns:a16="http://schemas.microsoft.com/office/drawing/2014/main" id="{BD39E7FA-BCB9-8E6E-DFCB-2123A34D8392}"/>
              </a:ext>
            </a:extLst>
          </p:cNvPr>
          <p:cNvSpPr txBox="1"/>
          <p:nvPr/>
        </p:nvSpPr>
        <p:spPr>
          <a:xfrm>
            <a:off x="3765530" y="5546908"/>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N=815*</a:t>
            </a:r>
          </a:p>
        </p:txBody>
      </p:sp>
      <p:sp>
        <p:nvSpPr>
          <p:cNvPr id="20" name="Text Box 11">
            <a:extLst>
              <a:ext uri="{FF2B5EF4-FFF2-40B4-BE49-F238E27FC236}">
                <a16:creationId xmlns:a16="http://schemas.microsoft.com/office/drawing/2014/main" id="{3FDAB627-AF36-0960-4EB7-B6FDD2A45646}"/>
              </a:ext>
            </a:extLst>
          </p:cNvPr>
          <p:cNvSpPr txBox="1">
            <a:spLocks noChangeArrowheads="1"/>
          </p:cNvSpPr>
          <p:nvPr/>
        </p:nvSpPr>
        <p:spPr bwMode="auto">
          <a:xfrm>
            <a:off x="3107195"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2025 m.</a:t>
            </a:r>
          </a:p>
        </p:txBody>
      </p:sp>
      <p:sp>
        <p:nvSpPr>
          <p:cNvPr id="23" name="TextBox 22">
            <a:extLst>
              <a:ext uri="{FF2B5EF4-FFF2-40B4-BE49-F238E27FC236}">
                <a16:creationId xmlns:a16="http://schemas.microsoft.com/office/drawing/2014/main" id="{DE907011-DFCF-A7C0-EC98-B8A733A84281}"/>
              </a:ext>
            </a:extLst>
          </p:cNvPr>
          <p:cNvSpPr txBox="1"/>
          <p:nvPr/>
        </p:nvSpPr>
        <p:spPr>
          <a:xfrm>
            <a:off x="3002706" y="5546908"/>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N=815*</a:t>
            </a:r>
          </a:p>
        </p:txBody>
      </p:sp>
    </p:spTree>
    <p:extLst>
      <p:ext uri="{BB962C8B-B14F-4D97-AF65-F5344CB8AC3E}">
        <p14:creationId xmlns:p14="http://schemas.microsoft.com/office/powerpoint/2010/main" val="359792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19BA8E-753B-8D76-B18C-93528B53FA6A}"/>
              </a:ext>
            </a:extLst>
          </p:cNvPr>
          <p:cNvSpPr>
            <a:spLocks noGrp="1"/>
          </p:cNvSpPr>
          <p:nvPr>
            <p:ph sz="half" idx="1"/>
          </p:nvPr>
        </p:nvSpPr>
        <p:spPr/>
        <p:txBody>
          <a:bodyPr/>
          <a:lstStyle/>
          <a:p>
            <a:r>
              <a:rPr lang="lt-LT" noProof="0" dirty="0"/>
              <a:t>Ar Statybos inspekcijos internetinėje svetainėje pakanka informacijos apie teikiamas paslaugas, ar ji lengvai surandama?</a:t>
            </a:r>
          </a:p>
        </p:txBody>
      </p:sp>
      <p:sp>
        <p:nvSpPr>
          <p:cNvPr id="3" name="Title 2">
            <a:extLst>
              <a:ext uri="{FF2B5EF4-FFF2-40B4-BE49-F238E27FC236}">
                <a16:creationId xmlns:a16="http://schemas.microsoft.com/office/drawing/2014/main" id="{683F9E12-F24F-EF06-BA86-4E00999747B0}"/>
              </a:ext>
            </a:extLst>
          </p:cNvPr>
          <p:cNvSpPr>
            <a:spLocks noGrp="1"/>
          </p:cNvSpPr>
          <p:nvPr>
            <p:ph type="title"/>
          </p:nvPr>
        </p:nvSpPr>
        <p:spPr/>
        <p:txBody>
          <a:bodyPr/>
          <a:lstStyle/>
          <a:p>
            <a:r>
              <a:rPr lang="lt-LT" noProof="0" dirty="0">
                <a:solidFill>
                  <a:schemeClr val="accent2">
                    <a:lumMod val="75000"/>
                  </a:schemeClr>
                </a:solidFill>
              </a:rPr>
              <a:t>INFORMACIJOS PAKANKAMUMAS IR PRIEINAMUMAS STATYBOS INSPEKCIJOS SVETAINĖJE (PROC.)</a:t>
            </a:r>
          </a:p>
        </p:txBody>
      </p:sp>
      <p:sp>
        <p:nvSpPr>
          <p:cNvPr id="4" name="Content Placeholder 3">
            <a:extLst>
              <a:ext uri="{FF2B5EF4-FFF2-40B4-BE49-F238E27FC236}">
                <a16:creationId xmlns:a16="http://schemas.microsoft.com/office/drawing/2014/main" id="{DE5C8CDB-DFB5-64E9-7BFC-CC9FC1178874}"/>
              </a:ext>
            </a:extLst>
          </p:cNvPr>
          <p:cNvSpPr>
            <a:spLocks noGrp="1"/>
          </p:cNvSpPr>
          <p:nvPr>
            <p:ph sz="half" idx="10"/>
          </p:nvPr>
        </p:nvSpPr>
        <p:spPr>
          <a:xfrm>
            <a:off x="8625887" y="2502998"/>
            <a:ext cx="2819709" cy="591671"/>
          </a:xfrm>
        </p:spPr>
        <p:txBody>
          <a:bodyPr/>
          <a:lstStyle/>
          <a:p>
            <a:r>
              <a:rPr lang="lt-LT" noProof="0" dirty="0"/>
              <a:t>Informacijos nepakankamumą ir sunkų jos radimą dažniau nurodo vyriausio amžiaus tyrimo dalyviai.</a:t>
            </a:r>
          </a:p>
        </p:txBody>
      </p:sp>
      <p:sp>
        <p:nvSpPr>
          <p:cNvPr id="6" name="Content Placeholder 16">
            <a:extLst>
              <a:ext uri="{FF2B5EF4-FFF2-40B4-BE49-F238E27FC236}">
                <a16:creationId xmlns:a16="http://schemas.microsoft.com/office/drawing/2014/main" id="{FE657954-FF12-C755-A0D4-82122EE37D10}"/>
              </a:ext>
            </a:extLst>
          </p:cNvPr>
          <p:cNvSpPr txBox="1">
            <a:spLocks noGrp="1"/>
          </p:cNvSpPr>
          <p:nvPr>
            <p:ph sz="half" idx="11"/>
          </p:nvPr>
        </p:nvSpPr>
        <p:spPr>
          <a:xfrm>
            <a:off x="1238249" y="1806575"/>
            <a:ext cx="2482103" cy="293688"/>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N=815*</a:t>
            </a:r>
          </a:p>
          <a:p>
            <a:r>
              <a:rPr lang="lt-LT" noProof="0" dirty="0">
                <a:solidFill>
                  <a:schemeClr val="tx1">
                    <a:lumMod val="65000"/>
                    <a:lumOff val="35000"/>
                  </a:schemeClr>
                </a:solidFill>
              </a:rPr>
              <a:t>*žinantys / girdėję apie VTPSI</a:t>
            </a:r>
          </a:p>
        </p:txBody>
      </p:sp>
      <p:graphicFrame>
        <p:nvGraphicFramePr>
          <p:cNvPr id="7" name="Content Placeholder 6">
            <a:extLst>
              <a:ext uri="{FF2B5EF4-FFF2-40B4-BE49-F238E27FC236}">
                <a16:creationId xmlns:a16="http://schemas.microsoft.com/office/drawing/2014/main" id="{3238E334-4023-2FAE-783F-CC85BF2890C4}"/>
              </a:ext>
            </a:extLst>
          </p:cNvPr>
          <p:cNvGraphicFramePr>
            <a:graphicFrameLocks/>
          </p:cNvGraphicFramePr>
          <p:nvPr>
            <p:extLst>
              <p:ext uri="{D42A27DB-BD31-4B8C-83A1-F6EECF244321}">
                <p14:modId xmlns:p14="http://schemas.microsoft.com/office/powerpoint/2010/main" val="512051769"/>
              </p:ext>
            </p:extLst>
          </p:nvPr>
        </p:nvGraphicFramePr>
        <p:xfrm>
          <a:off x="1754155" y="2665348"/>
          <a:ext cx="6955707" cy="316628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11">
            <a:extLst>
              <a:ext uri="{FF2B5EF4-FFF2-40B4-BE49-F238E27FC236}">
                <a16:creationId xmlns:a16="http://schemas.microsoft.com/office/drawing/2014/main" id="{C2DE455E-B841-4589-D862-BF02160B0AE4}"/>
              </a:ext>
            </a:extLst>
          </p:cNvPr>
          <p:cNvSpPr txBox="1">
            <a:spLocks noChangeArrowheads="1"/>
          </p:cNvSpPr>
          <p:nvPr/>
        </p:nvSpPr>
        <p:spPr bwMode="auto">
          <a:xfrm>
            <a:off x="4853936" y="2364498"/>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2025 m.</a:t>
            </a:r>
          </a:p>
        </p:txBody>
      </p:sp>
    </p:spTree>
    <p:extLst>
      <p:ext uri="{BB962C8B-B14F-4D97-AF65-F5344CB8AC3E}">
        <p14:creationId xmlns:p14="http://schemas.microsoft.com/office/powerpoint/2010/main" val="1428673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26D48B-FFE9-D89B-5218-56D48273D7E4}"/>
              </a:ext>
            </a:extLst>
          </p:cNvPr>
          <p:cNvSpPr>
            <a:spLocks noGrp="1"/>
          </p:cNvSpPr>
          <p:nvPr>
            <p:ph sz="half" idx="1"/>
          </p:nvPr>
        </p:nvSpPr>
        <p:spPr/>
        <p:txBody>
          <a:bodyPr/>
          <a:lstStyle/>
          <a:p>
            <a:r>
              <a:rPr lang="lt-LT" noProof="0" dirty="0"/>
              <a:t>Ar teko susidurti su korupcijos apraiškomis sprendžiant klausimus Statybos inspekcijoje?</a:t>
            </a:r>
          </a:p>
        </p:txBody>
      </p:sp>
      <p:sp>
        <p:nvSpPr>
          <p:cNvPr id="3" name="Title 2">
            <a:extLst>
              <a:ext uri="{FF2B5EF4-FFF2-40B4-BE49-F238E27FC236}">
                <a16:creationId xmlns:a16="http://schemas.microsoft.com/office/drawing/2014/main" id="{ABD57C94-85F0-3D40-1DB8-5FDF56870253}"/>
              </a:ext>
            </a:extLst>
          </p:cNvPr>
          <p:cNvSpPr>
            <a:spLocks noGrp="1"/>
          </p:cNvSpPr>
          <p:nvPr>
            <p:ph type="title"/>
          </p:nvPr>
        </p:nvSpPr>
        <p:spPr/>
        <p:txBody>
          <a:bodyPr/>
          <a:lstStyle/>
          <a:p>
            <a:r>
              <a:rPr lang="lt-LT" noProof="0" dirty="0">
                <a:solidFill>
                  <a:schemeClr val="accent2">
                    <a:lumMod val="75000"/>
                  </a:schemeClr>
                </a:solidFill>
              </a:rPr>
              <a:t>SUSIDURIMAI SU KORUPCIJOS APRAIŠKOMIS SPRENDŽIANT KLAUSIMU STATYBOS INSPEKCIJOJE (PROC.)</a:t>
            </a:r>
          </a:p>
        </p:txBody>
      </p:sp>
      <p:sp>
        <p:nvSpPr>
          <p:cNvPr id="6" name="Content Placeholder 16">
            <a:extLst>
              <a:ext uri="{FF2B5EF4-FFF2-40B4-BE49-F238E27FC236}">
                <a16:creationId xmlns:a16="http://schemas.microsoft.com/office/drawing/2014/main" id="{0C528229-A945-C0DB-8877-62FE423719B7}"/>
              </a:ext>
            </a:extLst>
          </p:cNvPr>
          <p:cNvSpPr txBox="1">
            <a:spLocks noGrp="1"/>
          </p:cNvSpPr>
          <p:nvPr>
            <p:ph sz="half" idx="11"/>
          </p:nvPr>
        </p:nvSpPr>
        <p:spPr>
          <a:xfrm>
            <a:off x="1238249" y="1806575"/>
            <a:ext cx="2428315" cy="293688"/>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noProof="0" dirty="0">
                <a:solidFill>
                  <a:schemeClr val="tx1">
                    <a:lumMod val="65000"/>
                    <a:lumOff val="35000"/>
                  </a:schemeClr>
                </a:solidFill>
              </a:rPr>
              <a:t>N=152*</a:t>
            </a:r>
          </a:p>
          <a:p>
            <a:pPr algn="l"/>
            <a:r>
              <a:rPr lang="lt-LT" noProof="0" dirty="0">
                <a:solidFill>
                  <a:schemeClr val="tx1">
                    <a:lumMod val="65000"/>
                    <a:lumOff val="35000"/>
                  </a:schemeClr>
                </a:solidFill>
              </a:rPr>
              <a:t>*patys ar jų artimieji yra kreipęsi į VTPSI</a:t>
            </a:r>
          </a:p>
        </p:txBody>
      </p:sp>
      <p:graphicFrame>
        <p:nvGraphicFramePr>
          <p:cNvPr id="7" name="Content Placeholder 13">
            <a:extLst>
              <a:ext uri="{FF2B5EF4-FFF2-40B4-BE49-F238E27FC236}">
                <a16:creationId xmlns:a16="http://schemas.microsoft.com/office/drawing/2014/main" id="{28736D28-DEA1-817B-D246-A26C1F936197}"/>
              </a:ext>
            </a:extLst>
          </p:cNvPr>
          <p:cNvGraphicFramePr>
            <a:graphicFrameLocks/>
          </p:cNvGraphicFramePr>
          <p:nvPr>
            <p:extLst>
              <p:ext uri="{D42A27DB-BD31-4B8C-83A1-F6EECF244321}">
                <p14:modId xmlns:p14="http://schemas.microsoft.com/office/powerpoint/2010/main" val="3875445953"/>
              </p:ext>
            </p:extLst>
          </p:nvPr>
        </p:nvGraphicFramePr>
        <p:xfrm>
          <a:off x="930475" y="2097031"/>
          <a:ext cx="8292183" cy="3862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321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6F40D-9590-F452-6799-113335D7C7D9}"/>
            </a:ext>
          </a:extLst>
        </p:cNvPr>
        <p:cNvGrpSpPr/>
        <p:nvPr/>
      </p:nvGrpSpPr>
      <p:grpSpPr>
        <a:xfrm>
          <a:off x="0" y="0"/>
          <a:ext cx="0" cy="0"/>
          <a:chOff x="0" y="0"/>
          <a:chExt cx="0" cy="0"/>
        </a:xfrm>
      </p:grpSpPr>
      <p:graphicFrame>
        <p:nvGraphicFramePr>
          <p:cNvPr id="3" name="Content Placeholder 6">
            <a:extLst>
              <a:ext uri="{FF2B5EF4-FFF2-40B4-BE49-F238E27FC236}">
                <a16:creationId xmlns:a16="http://schemas.microsoft.com/office/drawing/2014/main" id="{B18DCB69-60CC-CD80-0890-482DD0E25B8A}"/>
              </a:ext>
            </a:extLst>
          </p:cNvPr>
          <p:cNvGraphicFramePr>
            <a:graphicFrameLocks/>
          </p:cNvGraphicFramePr>
          <p:nvPr>
            <p:extLst>
              <p:ext uri="{D42A27DB-BD31-4B8C-83A1-F6EECF244321}">
                <p14:modId xmlns:p14="http://schemas.microsoft.com/office/powerpoint/2010/main" val="480488233"/>
              </p:ext>
            </p:extLst>
          </p:nvPr>
        </p:nvGraphicFramePr>
        <p:xfrm>
          <a:off x="3046917" y="3109864"/>
          <a:ext cx="5469458" cy="248232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2">
            <a:extLst>
              <a:ext uri="{FF2B5EF4-FFF2-40B4-BE49-F238E27FC236}">
                <a16:creationId xmlns:a16="http://schemas.microsoft.com/office/drawing/2014/main" id="{B64672EF-DA6D-26A0-DF20-E2CE344F3CBD}"/>
              </a:ext>
            </a:extLst>
          </p:cNvPr>
          <p:cNvSpPr>
            <a:spLocks noGrp="1"/>
          </p:cNvSpPr>
          <p:nvPr>
            <p:ph type="title"/>
          </p:nvPr>
        </p:nvSpPr>
        <p:spPr/>
        <p:txBody>
          <a:bodyPr>
            <a:noAutofit/>
          </a:bodyPr>
          <a:lstStyle/>
          <a:p>
            <a:r>
              <a:rPr lang="lt-LT" sz="3200" noProof="0" dirty="0">
                <a:solidFill>
                  <a:schemeClr val="accent2">
                    <a:lumMod val="75000"/>
                  </a:schemeClr>
                </a:solidFill>
              </a:rPr>
              <a:t>KORUPCIJOS APRAIŠKOS PAGAL INSPEKCIJOS VEIKLOS SRITĮ (PROC.)</a:t>
            </a:r>
          </a:p>
        </p:txBody>
      </p:sp>
      <p:sp>
        <p:nvSpPr>
          <p:cNvPr id="9" name="Text Box 11">
            <a:extLst>
              <a:ext uri="{FF2B5EF4-FFF2-40B4-BE49-F238E27FC236}">
                <a16:creationId xmlns:a16="http://schemas.microsoft.com/office/drawing/2014/main" id="{0291C95E-BEA1-B50D-CEA0-FA37247467B3}"/>
              </a:ext>
            </a:extLst>
          </p:cNvPr>
          <p:cNvSpPr txBox="1">
            <a:spLocks noChangeArrowheads="1"/>
          </p:cNvSpPr>
          <p:nvPr/>
        </p:nvSpPr>
        <p:spPr bwMode="auto">
          <a:xfrm>
            <a:off x="396481" y="6498652"/>
            <a:ext cx="3365943" cy="2616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sp>
        <p:nvSpPr>
          <p:cNvPr id="17" name="Content Placeholder 16">
            <a:extLst>
              <a:ext uri="{FF2B5EF4-FFF2-40B4-BE49-F238E27FC236}">
                <a16:creationId xmlns:a16="http://schemas.microsoft.com/office/drawing/2014/main" id="{B9B1D63F-F5A5-2675-ED0A-EAC42005A706}"/>
              </a:ext>
            </a:extLst>
          </p:cNvPr>
          <p:cNvSpPr txBox="1">
            <a:spLocks/>
          </p:cNvSpPr>
          <p:nvPr/>
        </p:nvSpPr>
        <p:spPr>
          <a:xfrm>
            <a:off x="1238007" y="1489423"/>
            <a:ext cx="4857993" cy="440522"/>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solidFill>
                  <a:schemeClr val="tx1">
                    <a:lumMod val="65000"/>
                    <a:lumOff val="35000"/>
                  </a:schemeClr>
                </a:solidFill>
              </a:rPr>
              <a:t>*žinantys / girdėję apie VTPSI</a:t>
            </a:r>
          </a:p>
          <a:p>
            <a:r>
              <a:rPr lang="lt-LT" noProof="0" dirty="0">
                <a:solidFill>
                  <a:schemeClr val="tx1">
                    <a:lumMod val="65000"/>
                    <a:lumOff val="35000"/>
                  </a:schemeClr>
                </a:solidFill>
              </a:rPr>
              <a:t>**susidūrę su korupcijos apraiškomis, sprendžiant klausimus Statybos inspekcijoje</a:t>
            </a:r>
          </a:p>
        </p:txBody>
      </p:sp>
      <p:sp>
        <p:nvSpPr>
          <p:cNvPr id="4" name="Text Box 11">
            <a:extLst>
              <a:ext uri="{FF2B5EF4-FFF2-40B4-BE49-F238E27FC236}">
                <a16:creationId xmlns:a16="http://schemas.microsoft.com/office/drawing/2014/main" id="{97108C0E-B834-790B-C946-D023E794749D}"/>
              </a:ext>
            </a:extLst>
          </p:cNvPr>
          <p:cNvSpPr txBox="1">
            <a:spLocks noChangeArrowheads="1"/>
          </p:cNvSpPr>
          <p:nvPr/>
        </p:nvSpPr>
        <p:spPr bwMode="auto">
          <a:xfrm>
            <a:off x="5627127" y="2939965"/>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2025 m.</a:t>
            </a:r>
          </a:p>
        </p:txBody>
      </p:sp>
      <p:sp>
        <p:nvSpPr>
          <p:cNvPr id="11" name="TextBox 10">
            <a:extLst>
              <a:ext uri="{FF2B5EF4-FFF2-40B4-BE49-F238E27FC236}">
                <a16:creationId xmlns:a16="http://schemas.microsoft.com/office/drawing/2014/main" id="{503F23DD-09D5-EA96-F763-3752508DD256}"/>
              </a:ext>
            </a:extLst>
          </p:cNvPr>
          <p:cNvSpPr txBox="1"/>
          <p:nvPr/>
        </p:nvSpPr>
        <p:spPr>
          <a:xfrm>
            <a:off x="5556625" y="570796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N=46**</a:t>
            </a:r>
          </a:p>
        </p:txBody>
      </p:sp>
      <p:sp>
        <p:nvSpPr>
          <p:cNvPr id="12" name="Content Placeholder 1">
            <a:extLst>
              <a:ext uri="{FF2B5EF4-FFF2-40B4-BE49-F238E27FC236}">
                <a16:creationId xmlns:a16="http://schemas.microsoft.com/office/drawing/2014/main" id="{BAF98E0D-C282-5751-4072-DE85E8E3EFAA}"/>
              </a:ext>
            </a:extLst>
          </p:cNvPr>
          <p:cNvSpPr txBox="1">
            <a:spLocks/>
          </p:cNvSpPr>
          <p:nvPr/>
        </p:nvSpPr>
        <p:spPr>
          <a:xfrm>
            <a:off x="714069" y="2438844"/>
            <a:ext cx="4665697" cy="293639"/>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200" i="1"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noProof="0" dirty="0"/>
              <a:t>Kurioje iš Inspekcijos veiklos sričių, teko susidurti su korupcija? </a:t>
            </a:r>
          </a:p>
        </p:txBody>
      </p:sp>
    </p:spTree>
    <p:extLst>
      <p:ext uri="{BB962C8B-B14F-4D97-AF65-F5344CB8AC3E}">
        <p14:creationId xmlns:p14="http://schemas.microsoft.com/office/powerpoint/2010/main" val="1500530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239DA6A3-6792-5DA0-D25D-46746B7A4984}"/>
              </a:ext>
            </a:extLst>
          </p:cNvPr>
          <p:cNvSpPr>
            <a:spLocks noGrp="1"/>
          </p:cNvSpPr>
          <p:nvPr>
            <p:ph sz="half" idx="1"/>
          </p:nvPr>
        </p:nvSpPr>
        <p:spPr>
          <a:xfrm>
            <a:off x="1225550" y="1341438"/>
            <a:ext cx="9736138" cy="276225"/>
          </a:xfrm>
        </p:spPr>
        <p:txBody>
          <a:bodyPr/>
          <a:lstStyle/>
          <a:p>
            <a:r>
              <a:rPr lang="lt-LT" noProof="0" dirty="0"/>
              <a:t>Ar per pastarųjų metų laikotarpį Jūs arba kas nors iš jūsų pažįstamų davė kyšį Statybos Inspekcijos darbuotojui?</a:t>
            </a:r>
          </a:p>
        </p:txBody>
      </p:sp>
      <p:sp>
        <p:nvSpPr>
          <p:cNvPr id="6" name="Title 2">
            <a:extLst>
              <a:ext uri="{FF2B5EF4-FFF2-40B4-BE49-F238E27FC236}">
                <a16:creationId xmlns:a16="http://schemas.microsoft.com/office/drawing/2014/main" id="{64E87F7C-B2F0-D771-8216-43232F44FD2E}"/>
              </a:ext>
            </a:extLst>
          </p:cNvPr>
          <p:cNvSpPr>
            <a:spLocks noGrp="1"/>
          </p:cNvSpPr>
          <p:nvPr>
            <p:ph type="title"/>
          </p:nvPr>
        </p:nvSpPr>
        <p:spPr/>
        <p:txBody>
          <a:bodyPr>
            <a:normAutofit/>
          </a:bodyPr>
          <a:lstStyle/>
          <a:p>
            <a:r>
              <a:rPr lang="lt-LT" sz="3200" noProof="0" dirty="0">
                <a:solidFill>
                  <a:schemeClr val="accent2">
                    <a:lumMod val="75000"/>
                  </a:schemeClr>
                </a:solidFill>
              </a:rPr>
              <a:t>KYŠIO DAVIMAS STATYBOS INSPEKCIJOS DARBUOTOJUI (PROC.)</a:t>
            </a:r>
          </a:p>
        </p:txBody>
      </p:sp>
      <p:graphicFrame>
        <p:nvGraphicFramePr>
          <p:cNvPr id="8" name="Content Placeholder 8">
            <a:extLst>
              <a:ext uri="{FF2B5EF4-FFF2-40B4-BE49-F238E27FC236}">
                <a16:creationId xmlns:a16="http://schemas.microsoft.com/office/drawing/2014/main" id="{923757BE-2CD2-EDC5-79F5-BC249A6A22BB}"/>
              </a:ext>
            </a:extLst>
          </p:cNvPr>
          <p:cNvGraphicFramePr>
            <a:graphicFrameLocks/>
          </p:cNvGraphicFramePr>
          <p:nvPr>
            <p:extLst>
              <p:ext uri="{D42A27DB-BD31-4B8C-83A1-F6EECF244321}">
                <p14:modId xmlns:p14="http://schemas.microsoft.com/office/powerpoint/2010/main" val="4073672768"/>
              </p:ext>
            </p:extLst>
          </p:nvPr>
        </p:nvGraphicFramePr>
        <p:xfrm>
          <a:off x="1255482" y="1947140"/>
          <a:ext cx="8110194" cy="3975467"/>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16">
            <a:extLst>
              <a:ext uri="{FF2B5EF4-FFF2-40B4-BE49-F238E27FC236}">
                <a16:creationId xmlns:a16="http://schemas.microsoft.com/office/drawing/2014/main" id="{D3ADC17C-A79E-6B52-0D03-BF65BE9313CF}"/>
              </a:ext>
            </a:extLst>
          </p:cNvPr>
          <p:cNvSpPr txBox="1">
            <a:spLocks/>
          </p:cNvSpPr>
          <p:nvPr/>
        </p:nvSpPr>
        <p:spPr>
          <a:xfrm>
            <a:off x="1238007" y="1572687"/>
            <a:ext cx="3527957" cy="24140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noProof="0" dirty="0">
                <a:solidFill>
                  <a:schemeClr val="tx1">
                    <a:lumMod val="65000"/>
                    <a:lumOff val="35000"/>
                  </a:schemeClr>
                </a:solidFill>
              </a:rPr>
              <a:t>*patys ar jų artimieji yra kreipęsi į VTPSI</a:t>
            </a:r>
          </a:p>
        </p:txBody>
      </p:sp>
    </p:spTree>
    <p:extLst>
      <p:ext uri="{BB962C8B-B14F-4D97-AF65-F5344CB8AC3E}">
        <p14:creationId xmlns:p14="http://schemas.microsoft.com/office/powerpoint/2010/main" val="314233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27130-B81B-C754-0F6F-B375C1C1F80B}"/>
            </a:ext>
          </a:extLst>
        </p:cNvPr>
        <p:cNvGrpSpPr/>
        <p:nvPr/>
      </p:nvGrpSpPr>
      <p:grpSpPr>
        <a:xfrm>
          <a:off x="0" y="0"/>
          <a:ext cx="0" cy="0"/>
          <a:chOff x="0" y="0"/>
          <a:chExt cx="0" cy="0"/>
        </a:xfrm>
      </p:grpSpPr>
      <p:sp>
        <p:nvSpPr>
          <p:cNvPr id="7" name="Content Placeholder 1">
            <a:extLst>
              <a:ext uri="{FF2B5EF4-FFF2-40B4-BE49-F238E27FC236}">
                <a16:creationId xmlns:a16="http://schemas.microsoft.com/office/drawing/2014/main" id="{FCFAE53B-81CF-A68D-A512-A2B98EBF68C9}"/>
              </a:ext>
            </a:extLst>
          </p:cNvPr>
          <p:cNvSpPr>
            <a:spLocks noGrp="1"/>
          </p:cNvSpPr>
          <p:nvPr>
            <p:ph sz="half" idx="1"/>
          </p:nvPr>
        </p:nvSpPr>
        <p:spPr/>
        <p:txBody>
          <a:bodyPr/>
          <a:lstStyle/>
          <a:p>
            <a:r>
              <a:rPr lang="lt-LT" noProof="0" dirty="0"/>
              <a:t>Kokių turite pasiūlymų dėl Inspekcijos veiklos gerinimo (pvz., dėl patogesnio informacijos pateikimo, optimalesnio konsultavimo ar pan.)?</a:t>
            </a:r>
          </a:p>
        </p:txBody>
      </p:sp>
      <p:sp>
        <p:nvSpPr>
          <p:cNvPr id="6" name="Title 2">
            <a:extLst>
              <a:ext uri="{FF2B5EF4-FFF2-40B4-BE49-F238E27FC236}">
                <a16:creationId xmlns:a16="http://schemas.microsoft.com/office/drawing/2014/main" id="{EC2A8552-7E4E-7356-C621-595BE637C232}"/>
              </a:ext>
            </a:extLst>
          </p:cNvPr>
          <p:cNvSpPr>
            <a:spLocks noGrp="1"/>
          </p:cNvSpPr>
          <p:nvPr>
            <p:ph type="title"/>
          </p:nvPr>
        </p:nvSpPr>
        <p:spPr/>
        <p:txBody>
          <a:bodyPr>
            <a:normAutofit/>
          </a:bodyPr>
          <a:lstStyle/>
          <a:p>
            <a:r>
              <a:rPr lang="lt-LT" sz="3200" dirty="0">
                <a:solidFill>
                  <a:schemeClr val="accent2">
                    <a:lumMod val="75000"/>
                  </a:schemeClr>
                </a:solidFill>
              </a:rPr>
              <a:t>PASIŪLYMAI DĖL INSPEKCIJOS VEIKLOS GERINIMO </a:t>
            </a:r>
            <a:r>
              <a:rPr lang="lt-LT" sz="3200" noProof="0" dirty="0">
                <a:solidFill>
                  <a:schemeClr val="accent2">
                    <a:lumMod val="75000"/>
                  </a:schemeClr>
                </a:solidFill>
              </a:rPr>
              <a:t>(PROC.)</a:t>
            </a:r>
          </a:p>
        </p:txBody>
      </p:sp>
      <p:sp>
        <p:nvSpPr>
          <p:cNvPr id="8" name="Content Placeholder 16">
            <a:extLst>
              <a:ext uri="{FF2B5EF4-FFF2-40B4-BE49-F238E27FC236}">
                <a16:creationId xmlns:a16="http://schemas.microsoft.com/office/drawing/2014/main" id="{EF202AFE-6096-2684-F708-1A6EB73B785C}"/>
              </a:ext>
            </a:extLst>
          </p:cNvPr>
          <p:cNvSpPr txBox="1">
            <a:spLocks/>
          </p:cNvSpPr>
          <p:nvPr/>
        </p:nvSpPr>
        <p:spPr>
          <a:xfrm>
            <a:off x="1238007" y="1794644"/>
            <a:ext cx="3527957" cy="24140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noProof="0" dirty="0">
                <a:solidFill>
                  <a:schemeClr val="tx1">
                    <a:lumMod val="65000"/>
                    <a:lumOff val="35000"/>
                  </a:schemeClr>
                </a:solidFill>
              </a:rPr>
              <a:t>N=152*</a:t>
            </a:r>
          </a:p>
          <a:p>
            <a:pPr algn="l"/>
            <a:r>
              <a:rPr lang="lt-LT" noProof="0" dirty="0">
                <a:solidFill>
                  <a:schemeClr val="tx1">
                    <a:lumMod val="65000"/>
                    <a:lumOff val="35000"/>
                  </a:schemeClr>
                </a:solidFill>
              </a:rPr>
              <a:t>*patys ar jų artimieji yra kreipęsi į VTPSI</a:t>
            </a:r>
          </a:p>
        </p:txBody>
      </p:sp>
      <p:graphicFrame>
        <p:nvGraphicFramePr>
          <p:cNvPr id="5" name="Content Placeholder 7">
            <a:extLst>
              <a:ext uri="{FF2B5EF4-FFF2-40B4-BE49-F238E27FC236}">
                <a16:creationId xmlns:a16="http://schemas.microsoft.com/office/drawing/2014/main" id="{DDE6F12E-B129-CD4B-B779-904C204F69F7}"/>
              </a:ext>
            </a:extLst>
          </p:cNvPr>
          <p:cNvGraphicFramePr>
            <a:graphicFrameLocks/>
          </p:cNvGraphicFramePr>
          <p:nvPr>
            <p:extLst>
              <p:ext uri="{D42A27DB-BD31-4B8C-83A1-F6EECF244321}">
                <p14:modId xmlns:p14="http://schemas.microsoft.com/office/powerpoint/2010/main" val="4200030448"/>
              </p:ext>
            </p:extLst>
          </p:nvPr>
        </p:nvGraphicFramePr>
        <p:xfrm>
          <a:off x="726141" y="2423890"/>
          <a:ext cx="8802317" cy="36900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9910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99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p:txBody>
          <a:bodyPr>
            <a:normAutofit/>
          </a:bodyPr>
          <a:lstStyle/>
          <a:p>
            <a:pPr algn="ctr"/>
            <a:r>
              <a:rPr lang="lt-LT" sz="3600" noProof="0" dirty="0">
                <a:solidFill>
                  <a:schemeClr val="accent2">
                    <a:lumMod val="75000"/>
                  </a:schemeClr>
                </a:solidFill>
              </a:rPr>
              <a:t>TYRIMO METODIKA</a:t>
            </a:r>
          </a:p>
        </p:txBody>
      </p:sp>
      <p:grpSp>
        <p:nvGrpSpPr>
          <p:cNvPr id="14" name="Group 13">
            <a:extLst>
              <a:ext uri="{FF2B5EF4-FFF2-40B4-BE49-F238E27FC236}">
                <a16:creationId xmlns:a16="http://schemas.microsoft.com/office/drawing/2014/main" id="{BD3035DC-E60F-446B-9CBA-29348F039A7C}"/>
              </a:ext>
            </a:extLst>
          </p:cNvPr>
          <p:cNvGrpSpPr/>
          <p:nvPr/>
        </p:nvGrpSpPr>
        <p:grpSpPr>
          <a:xfrm>
            <a:off x="471106" y="1396863"/>
            <a:ext cx="11155216" cy="4510009"/>
            <a:chOff x="471106" y="1376045"/>
            <a:chExt cx="11155216" cy="4510009"/>
          </a:xfrm>
        </p:grpSpPr>
        <p:grpSp>
          <p:nvGrpSpPr>
            <p:cNvPr id="2" name="Group 1">
              <a:extLst>
                <a:ext uri="{FF2B5EF4-FFF2-40B4-BE49-F238E27FC236}">
                  <a16:creationId xmlns:a16="http://schemas.microsoft.com/office/drawing/2014/main" id="{D9DE2CF1-C3F5-46F2-8F57-46D9E4D66616}"/>
                </a:ext>
              </a:extLst>
            </p:cNvPr>
            <p:cNvGrpSpPr/>
            <p:nvPr/>
          </p:nvGrpSpPr>
          <p:grpSpPr>
            <a:xfrm>
              <a:off x="471106" y="1376045"/>
              <a:ext cx="11155216" cy="2136437"/>
              <a:chOff x="402375" y="1461106"/>
              <a:chExt cx="11155216" cy="2136437"/>
            </a:xfrm>
          </p:grpSpPr>
          <p:sp>
            <p:nvSpPr>
              <p:cNvPr id="32" name="Rectangle: Rounded Corners 31">
                <a:extLst>
                  <a:ext uri="{FF2B5EF4-FFF2-40B4-BE49-F238E27FC236}">
                    <a16:creationId xmlns:a16="http://schemas.microsoft.com/office/drawing/2014/main" id="{9BF1CEF7-4B4F-4E58-A769-93FB13BC99C7}"/>
                  </a:ext>
                </a:extLst>
              </p:cNvPr>
              <p:cNvSpPr/>
              <p:nvPr/>
            </p:nvSpPr>
            <p:spPr>
              <a:xfrm>
                <a:off x="402375"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293311"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089674"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886037"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grpSp>
        <p:grpSp>
          <p:nvGrpSpPr>
            <p:cNvPr id="52" name="Group 51">
              <a:extLst>
                <a:ext uri="{FF2B5EF4-FFF2-40B4-BE49-F238E27FC236}">
                  <a16:creationId xmlns:a16="http://schemas.microsoft.com/office/drawing/2014/main" id="{BFE3F4EF-6621-46F9-A734-2E778A8EE54E}"/>
                </a:ext>
              </a:extLst>
            </p:cNvPr>
            <p:cNvGrpSpPr/>
            <p:nvPr/>
          </p:nvGrpSpPr>
          <p:grpSpPr>
            <a:xfrm>
              <a:off x="565677" y="3640779"/>
              <a:ext cx="11060643" cy="2245275"/>
              <a:chOff x="496948" y="1461106"/>
              <a:chExt cx="11060643" cy="2245275"/>
            </a:xfrm>
          </p:grpSpPr>
          <p:sp>
            <p:nvSpPr>
              <p:cNvPr id="55" name="Rectangle: Rounded Corners 54">
                <a:extLst>
                  <a:ext uri="{FF2B5EF4-FFF2-40B4-BE49-F238E27FC236}">
                    <a16:creationId xmlns:a16="http://schemas.microsoft.com/office/drawing/2014/main" id="{F4F38E79-2002-4375-94B9-BF34C3A9DC51}"/>
                  </a:ext>
                </a:extLst>
              </p:cNvPr>
              <p:cNvSpPr/>
              <p:nvPr/>
            </p:nvSpPr>
            <p:spPr>
              <a:xfrm>
                <a:off x="496948"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293311"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089674"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sp>
            <p:nvSpPr>
              <p:cNvPr id="64" name="Rectangle: Rounded Corners 63">
                <a:extLst>
                  <a:ext uri="{FF2B5EF4-FFF2-40B4-BE49-F238E27FC236}">
                    <a16:creationId xmlns:a16="http://schemas.microsoft.com/office/drawing/2014/main" id="{E35CAB93-3239-481F-9925-6B22E6EE7C16}"/>
                  </a:ext>
                </a:extLst>
              </p:cNvPr>
              <p:cNvSpPr/>
              <p:nvPr/>
            </p:nvSpPr>
            <p:spPr>
              <a:xfrm>
                <a:off x="8886037"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latin typeface="Arial" panose="020B0604020202020204" pitchFamily="34" charset="0"/>
                </a:endParaRPr>
              </a:p>
            </p:txBody>
          </p:sp>
        </p:grpSp>
        <p:grpSp>
          <p:nvGrpSpPr>
            <p:cNvPr id="70" name="Group 69">
              <a:extLst>
                <a:ext uri="{FF2B5EF4-FFF2-40B4-BE49-F238E27FC236}">
                  <a16:creationId xmlns:a16="http://schemas.microsoft.com/office/drawing/2014/main" id="{08A801D5-CC84-4862-A41D-E01D2E0A2E6D}"/>
                </a:ext>
              </a:extLst>
            </p:cNvPr>
            <p:cNvGrpSpPr/>
            <p:nvPr/>
          </p:nvGrpSpPr>
          <p:grpSpPr>
            <a:xfrm>
              <a:off x="1686718" y="1532384"/>
              <a:ext cx="460246" cy="460246"/>
              <a:chOff x="2107988" y="1326018"/>
              <a:chExt cx="714016" cy="714016"/>
            </a:xfrm>
          </p:grpSpPr>
          <p:pic>
            <p:nvPicPr>
              <p:cNvPr id="76" name="Graphic 75">
                <a:extLst>
                  <a:ext uri="{FF2B5EF4-FFF2-40B4-BE49-F238E27FC236}">
                    <a16:creationId xmlns:a16="http://schemas.microsoft.com/office/drawing/2014/main" id="{654183AE-03C9-4EB2-BA91-5013BA12D31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7404" y="1514665"/>
                <a:ext cx="353235" cy="353235"/>
              </a:xfrm>
              <a:prstGeom prst="rect">
                <a:avLst/>
              </a:prstGeom>
            </p:spPr>
          </p:pic>
          <p:sp>
            <p:nvSpPr>
              <p:cNvPr id="77" name="Oval 76">
                <a:extLst>
                  <a:ext uri="{FF2B5EF4-FFF2-40B4-BE49-F238E27FC236}">
                    <a16:creationId xmlns:a16="http://schemas.microsoft.com/office/drawing/2014/main" id="{D499E94E-41A9-49E4-8A71-F88B26945BEB}"/>
                  </a:ext>
                </a:extLst>
              </p:cNvPr>
              <p:cNvSpPr/>
              <p:nvPr/>
            </p:nvSpPr>
            <p:spPr>
              <a:xfrm>
                <a:off x="2107988" y="1326018"/>
                <a:ext cx="714016" cy="714016"/>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grpSp>
        <p:sp>
          <p:nvSpPr>
            <p:cNvPr id="78" name="TextBox 77">
              <a:extLst>
                <a:ext uri="{FF2B5EF4-FFF2-40B4-BE49-F238E27FC236}">
                  <a16:creationId xmlns:a16="http://schemas.microsoft.com/office/drawing/2014/main" id="{DCD6360B-88F3-4BA6-BA6F-0F74D7A831A4}"/>
                </a:ext>
              </a:extLst>
            </p:cNvPr>
            <p:cNvSpPr txBox="1"/>
            <p:nvPr/>
          </p:nvSpPr>
          <p:spPr>
            <a:xfrm>
              <a:off x="744277" y="2054622"/>
              <a:ext cx="2349795" cy="276999"/>
            </a:xfrm>
            <a:prstGeom prst="rect">
              <a:avLst/>
            </a:prstGeom>
            <a:noFill/>
          </p:spPr>
          <p:txBody>
            <a:bodyPr wrap="square">
              <a:spAutoFit/>
            </a:bodyPr>
            <a:lstStyle/>
            <a:p>
              <a:pPr algn="ctr"/>
              <a:r>
                <a:rPr lang="lt-LT" sz="1200" noProof="0" dirty="0">
                  <a:solidFill>
                    <a:srgbClr val="004B50"/>
                  </a:solidFill>
                </a:rPr>
                <a:t>LAIKAS</a:t>
              </a:r>
            </a:p>
          </p:txBody>
        </p:sp>
        <p:sp>
          <p:nvSpPr>
            <p:cNvPr id="79" name="TextBox 78">
              <a:extLst>
                <a:ext uri="{FF2B5EF4-FFF2-40B4-BE49-F238E27FC236}">
                  <a16:creationId xmlns:a16="http://schemas.microsoft.com/office/drawing/2014/main" id="{63A68C0B-3EA4-4BB9-A5EC-186C653D283A}"/>
                </a:ext>
              </a:extLst>
            </p:cNvPr>
            <p:cNvSpPr txBox="1"/>
            <p:nvPr/>
          </p:nvSpPr>
          <p:spPr>
            <a:xfrm>
              <a:off x="744278" y="2321531"/>
              <a:ext cx="2349795" cy="276999"/>
            </a:xfrm>
            <a:prstGeom prst="rect">
              <a:avLst/>
            </a:prstGeom>
            <a:noFill/>
          </p:spPr>
          <p:txBody>
            <a:bodyPr wrap="square">
              <a:spAutoFit/>
            </a:bodyPr>
            <a:lstStyle/>
            <a:p>
              <a:pPr algn="ctr"/>
              <a:r>
                <a:rPr lang="lt-LT" sz="1200" noProof="0" dirty="0">
                  <a:solidFill>
                    <a:srgbClr val="727272"/>
                  </a:solidFill>
                </a:rPr>
                <a:t>2025 11 10 – 11 2</a:t>
              </a:r>
              <a:r>
                <a:rPr lang="lt-LT" sz="1200" dirty="0">
                  <a:solidFill>
                    <a:srgbClr val="727272"/>
                  </a:solidFill>
                </a:rPr>
                <a:t>3</a:t>
              </a:r>
              <a:endParaRPr lang="lt-LT" sz="1200" noProof="0" dirty="0">
                <a:solidFill>
                  <a:srgbClr val="727272"/>
                </a:solidFill>
              </a:endParaRPr>
            </a:p>
          </p:txBody>
        </p:sp>
        <p:sp>
          <p:nvSpPr>
            <p:cNvPr id="82" name="Oval 81">
              <a:extLst>
                <a:ext uri="{FF2B5EF4-FFF2-40B4-BE49-F238E27FC236}">
                  <a16:creationId xmlns:a16="http://schemas.microsoft.com/office/drawing/2014/main" id="{89CCE8D7-A3BF-40ED-96BF-0DCA8A497490}"/>
                </a:ext>
              </a:extLst>
            </p:cNvPr>
            <p:cNvSpPr/>
            <p:nvPr/>
          </p:nvSpPr>
          <p:spPr>
            <a:xfrm>
              <a:off x="4467693" y="152636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pic>
          <p:nvPicPr>
            <p:cNvPr id="83" name="Graphic 82">
              <a:extLst>
                <a:ext uri="{FF2B5EF4-FFF2-40B4-BE49-F238E27FC236}">
                  <a16:creationId xmlns:a16="http://schemas.microsoft.com/office/drawing/2014/main" id="{660EFB3D-6D33-4040-B45A-C9989C94FE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5648" y="1629526"/>
              <a:ext cx="244336" cy="244336"/>
            </a:xfrm>
            <a:prstGeom prst="rect">
              <a:avLst/>
            </a:prstGeom>
          </p:spPr>
        </p:pic>
        <p:sp>
          <p:nvSpPr>
            <p:cNvPr id="84" name="TextBox 83">
              <a:extLst>
                <a:ext uri="{FF2B5EF4-FFF2-40B4-BE49-F238E27FC236}">
                  <a16:creationId xmlns:a16="http://schemas.microsoft.com/office/drawing/2014/main" id="{FB7192C7-6E95-4825-953E-83EA8F55323F}"/>
                </a:ext>
              </a:extLst>
            </p:cNvPr>
            <p:cNvSpPr txBox="1"/>
            <p:nvPr/>
          </p:nvSpPr>
          <p:spPr>
            <a:xfrm>
              <a:off x="3560132" y="2054621"/>
              <a:ext cx="2275368" cy="276999"/>
            </a:xfrm>
            <a:prstGeom prst="rect">
              <a:avLst/>
            </a:prstGeom>
            <a:noFill/>
          </p:spPr>
          <p:txBody>
            <a:bodyPr wrap="square">
              <a:spAutoFit/>
            </a:bodyPr>
            <a:lstStyle/>
            <a:p>
              <a:pPr algn="ctr"/>
              <a:r>
                <a:rPr lang="lt-LT" sz="1200" noProof="0" dirty="0">
                  <a:solidFill>
                    <a:srgbClr val="004B50"/>
                  </a:solidFill>
                </a:rPr>
                <a:t>TIKSLAS</a:t>
              </a:r>
            </a:p>
          </p:txBody>
        </p:sp>
        <p:sp>
          <p:nvSpPr>
            <p:cNvPr id="85" name="TextBox 84">
              <a:extLst>
                <a:ext uri="{FF2B5EF4-FFF2-40B4-BE49-F238E27FC236}">
                  <a16:creationId xmlns:a16="http://schemas.microsoft.com/office/drawing/2014/main" id="{822ABD5F-7092-48D8-B7DF-E840D8B62A9D}"/>
                </a:ext>
              </a:extLst>
            </p:cNvPr>
            <p:cNvSpPr txBox="1"/>
            <p:nvPr/>
          </p:nvSpPr>
          <p:spPr>
            <a:xfrm>
              <a:off x="3433618" y="2320356"/>
              <a:ext cx="2528396" cy="1015663"/>
            </a:xfrm>
            <a:prstGeom prst="rect">
              <a:avLst/>
            </a:prstGeom>
            <a:noFill/>
          </p:spPr>
          <p:txBody>
            <a:bodyPr wrap="square">
              <a:spAutoFit/>
            </a:bodyPr>
            <a:lstStyle>
              <a:defPPr>
                <a:defRPr lang="lt-LT"/>
              </a:defPPr>
              <a:lvl1pPr algn="ctr">
                <a:defRPr sz="1400"/>
              </a:lvl1pPr>
            </a:lstStyle>
            <a:p>
              <a:r>
                <a:rPr lang="lt-LT" sz="1200" noProof="0" dirty="0">
                  <a:solidFill>
                    <a:srgbClr val="727272"/>
                  </a:solidFill>
                </a:rPr>
                <a:t>Išsiaiškinti </a:t>
              </a:r>
              <a:r>
                <a:rPr lang="lt-LT" sz="1200" noProof="0" dirty="0">
                  <a:solidFill>
                    <a:srgbClr val="7F7F7F"/>
                  </a:solidFill>
                </a:rPr>
                <a:t>Valstybinės teritorijų planavimo ir statybos inspekcijos prie LR Aplinkos ministerijos žinomumą bei jos veiklos vertinimą</a:t>
              </a:r>
              <a:endParaRPr lang="lt-LT" sz="1200" noProof="0" dirty="0">
                <a:solidFill>
                  <a:srgbClr val="727272"/>
                </a:solidFill>
              </a:endParaRPr>
            </a:p>
          </p:txBody>
        </p:sp>
        <p:sp>
          <p:nvSpPr>
            <p:cNvPr id="86" name="Oval 85">
              <a:extLst>
                <a:ext uri="{FF2B5EF4-FFF2-40B4-BE49-F238E27FC236}">
                  <a16:creationId xmlns:a16="http://schemas.microsoft.com/office/drawing/2014/main" id="{9B0DD0EE-E695-45F1-B923-9F4A6FBA7E3A}"/>
                </a:ext>
              </a:extLst>
            </p:cNvPr>
            <p:cNvSpPr/>
            <p:nvPr/>
          </p:nvSpPr>
          <p:spPr>
            <a:xfrm>
              <a:off x="7264056" y="1523615"/>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87" name="Oval 86">
              <a:extLst>
                <a:ext uri="{FF2B5EF4-FFF2-40B4-BE49-F238E27FC236}">
                  <a16:creationId xmlns:a16="http://schemas.microsoft.com/office/drawing/2014/main" id="{C46EA566-C965-452C-9614-70402D2AFECF}"/>
                </a:ext>
              </a:extLst>
            </p:cNvPr>
            <p:cNvSpPr/>
            <p:nvPr/>
          </p:nvSpPr>
          <p:spPr>
            <a:xfrm>
              <a:off x="10060419" y="1522539"/>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88" name="Oval 87">
              <a:extLst>
                <a:ext uri="{FF2B5EF4-FFF2-40B4-BE49-F238E27FC236}">
                  <a16:creationId xmlns:a16="http://schemas.microsoft.com/office/drawing/2014/main" id="{F6401D51-3FFB-43E7-A1FD-059A2E09E1D5}"/>
                </a:ext>
              </a:extLst>
            </p:cNvPr>
            <p:cNvSpPr/>
            <p:nvPr/>
          </p:nvSpPr>
          <p:spPr>
            <a:xfrm>
              <a:off x="7264056" y="374027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89" name="Oval 88">
              <a:extLst>
                <a:ext uri="{FF2B5EF4-FFF2-40B4-BE49-F238E27FC236}">
                  <a16:creationId xmlns:a16="http://schemas.microsoft.com/office/drawing/2014/main" id="{AB696D6B-6F71-4CEB-8F59-B8925CDF5937}"/>
                </a:ext>
              </a:extLst>
            </p:cNvPr>
            <p:cNvSpPr/>
            <p:nvPr/>
          </p:nvSpPr>
          <p:spPr>
            <a:xfrm>
              <a:off x="10060419" y="3740247"/>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90" name="Oval 89">
              <a:extLst>
                <a:ext uri="{FF2B5EF4-FFF2-40B4-BE49-F238E27FC236}">
                  <a16:creationId xmlns:a16="http://schemas.microsoft.com/office/drawing/2014/main" id="{92369592-AC75-42A3-9977-28C260595BC6}"/>
                </a:ext>
              </a:extLst>
            </p:cNvPr>
            <p:cNvSpPr/>
            <p:nvPr/>
          </p:nvSpPr>
          <p:spPr>
            <a:xfrm>
              <a:off x="1671330" y="3739872"/>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91" name="Oval 90">
              <a:extLst>
                <a:ext uri="{FF2B5EF4-FFF2-40B4-BE49-F238E27FC236}">
                  <a16:creationId xmlns:a16="http://schemas.microsoft.com/office/drawing/2014/main" id="{F6DFD68D-8256-47AA-9227-DF27325C4D38}"/>
                </a:ext>
              </a:extLst>
            </p:cNvPr>
            <p:cNvSpPr/>
            <p:nvPr/>
          </p:nvSpPr>
          <p:spPr>
            <a:xfrm>
              <a:off x="4467693" y="3738796"/>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noProof="0" dirty="0"/>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54621"/>
              <a:ext cx="2232837" cy="276999"/>
            </a:xfrm>
            <a:prstGeom prst="rect">
              <a:avLst/>
            </a:prstGeom>
            <a:noFill/>
          </p:spPr>
          <p:txBody>
            <a:bodyPr wrap="square">
              <a:spAutoFit/>
            </a:bodyPr>
            <a:lstStyle/>
            <a:p>
              <a:pPr algn="ctr"/>
              <a:r>
                <a:rPr lang="lt-LT" sz="1200" noProof="0" dirty="0">
                  <a:solidFill>
                    <a:srgbClr val="004B50"/>
                  </a:solidFill>
                </a:rPr>
                <a:t>TIKSLINĖ GRUPĖ</a:t>
              </a:r>
            </a:p>
          </p:txBody>
        </p:sp>
        <p:pic>
          <p:nvPicPr>
            <p:cNvPr id="93" name="Graphic 92">
              <a:extLst>
                <a:ext uri="{FF2B5EF4-FFF2-40B4-BE49-F238E27FC236}">
                  <a16:creationId xmlns:a16="http://schemas.microsoft.com/office/drawing/2014/main" id="{BF1F5C8E-D5DF-4299-A73F-5AAB62D4B0D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75251" y="1645663"/>
              <a:ext cx="236014" cy="236014"/>
            </a:xfrm>
            <a:prstGeom prst="rect">
              <a:avLst/>
            </a:prstGeom>
          </p:spPr>
        </p:pic>
        <p:sp>
          <p:nvSpPr>
            <p:cNvPr id="94" name="TextBox 93">
              <a:extLst>
                <a:ext uri="{FF2B5EF4-FFF2-40B4-BE49-F238E27FC236}">
                  <a16:creationId xmlns:a16="http://schemas.microsoft.com/office/drawing/2014/main" id="{D139BCD5-D2C9-4208-B547-053180E345B5}"/>
                </a:ext>
              </a:extLst>
            </p:cNvPr>
            <p:cNvSpPr txBox="1"/>
            <p:nvPr/>
          </p:nvSpPr>
          <p:spPr>
            <a:xfrm>
              <a:off x="6377760" y="2331620"/>
              <a:ext cx="2309040" cy="461665"/>
            </a:xfrm>
            <a:prstGeom prst="rect">
              <a:avLst/>
            </a:prstGeom>
            <a:noFill/>
          </p:spPr>
          <p:txBody>
            <a:bodyPr wrap="square">
              <a:spAutoFit/>
            </a:bodyPr>
            <a:lstStyle/>
            <a:p>
              <a:pPr algn="ctr"/>
              <a:r>
                <a:rPr lang="lt-LT" sz="1200" noProof="0" dirty="0">
                  <a:solidFill>
                    <a:srgbClr val="727272"/>
                  </a:solidFill>
                </a:rPr>
                <a:t>25 m. amžiaus ir vyresni šalies gyventojai</a:t>
              </a:r>
            </a:p>
          </p:txBody>
        </p:sp>
        <p:sp>
          <p:nvSpPr>
            <p:cNvPr id="95" name="TextBox 94">
              <a:extLst>
                <a:ext uri="{FF2B5EF4-FFF2-40B4-BE49-F238E27FC236}">
                  <a16:creationId xmlns:a16="http://schemas.microsoft.com/office/drawing/2014/main" id="{E91B7E4B-9975-49A1-8CDE-DB473C8E3EE5}"/>
                </a:ext>
              </a:extLst>
            </p:cNvPr>
            <p:cNvSpPr txBox="1"/>
            <p:nvPr/>
          </p:nvSpPr>
          <p:spPr>
            <a:xfrm>
              <a:off x="9149191" y="2066268"/>
              <a:ext cx="2282702" cy="276999"/>
            </a:xfrm>
            <a:prstGeom prst="rect">
              <a:avLst/>
            </a:prstGeom>
            <a:noFill/>
          </p:spPr>
          <p:txBody>
            <a:bodyPr wrap="square">
              <a:spAutoFit/>
            </a:bodyPr>
            <a:lstStyle/>
            <a:p>
              <a:pPr algn="ctr"/>
              <a:r>
                <a:rPr lang="lt-LT" sz="1200" noProof="0" dirty="0">
                  <a:solidFill>
                    <a:srgbClr val="004B50"/>
                  </a:solidFill>
                </a:rPr>
                <a:t>APKLAUSOS METODAS</a:t>
              </a:r>
            </a:p>
          </p:txBody>
        </p:sp>
        <p:pic>
          <p:nvPicPr>
            <p:cNvPr id="96" name="Graphic 95">
              <a:extLst>
                <a:ext uri="{FF2B5EF4-FFF2-40B4-BE49-F238E27FC236}">
                  <a16:creationId xmlns:a16="http://schemas.microsoft.com/office/drawing/2014/main" id="{0F64D867-F8A9-4849-96AA-228B972C22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37233" y="1601151"/>
              <a:ext cx="313874" cy="313874"/>
            </a:xfrm>
            <a:prstGeom prst="rect">
              <a:avLst/>
            </a:prstGeom>
          </p:spPr>
        </p:pic>
        <p:sp>
          <p:nvSpPr>
            <p:cNvPr id="97" name="TextBox 96">
              <a:extLst>
                <a:ext uri="{FF2B5EF4-FFF2-40B4-BE49-F238E27FC236}">
                  <a16:creationId xmlns:a16="http://schemas.microsoft.com/office/drawing/2014/main" id="{13B3E82D-DD4F-44F0-9274-A82425D53086}"/>
                </a:ext>
              </a:extLst>
            </p:cNvPr>
            <p:cNvSpPr txBox="1"/>
            <p:nvPr/>
          </p:nvSpPr>
          <p:spPr>
            <a:xfrm>
              <a:off x="1354761" y="4299841"/>
              <a:ext cx="1093384" cy="276999"/>
            </a:xfrm>
            <a:prstGeom prst="rect">
              <a:avLst/>
            </a:prstGeom>
            <a:noFill/>
          </p:spPr>
          <p:txBody>
            <a:bodyPr wrap="square">
              <a:spAutoFit/>
            </a:bodyPr>
            <a:lstStyle/>
            <a:p>
              <a:pPr algn="ctr"/>
              <a:r>
                <a:rPr lang="lt-LT" sz="1200" noProof="0" dirty="0">
                  <a:solidFill>
                    <a:srgbClr val="004B50"/>
                  </a:solidFill>
                </a:rPr>
                <a:t>IMTIS</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297060"/>
              <a:ext cx="1840599" cy="276999"/>
            </a:xfrm>
            <a:prstGeom prst="rect">
              <a:avLst/>
            </a:prstGeom>
            <a:noFill/>
          </p:spPr>
          <p:txBody>
            <a:bodyPr wrap="square">
              <a:spAutoFit/>
            </a:bodyPr>
            <a:lstStyle/>
            <a:p>
              <a:pPr algn="ctr"/>
              <a:r>
                <a:rPr lang="lt-LT" sz="1200" noProof="0" dirty="0">
                  <a:solidFill>
                    <a:srgbClr val="004B50"/>
                  </a:solidFill>
                </a:rPr>
                <a:t>ATRANKA</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09725"/>
              <a:ext cx="2519153" cy="276999"/>
            </a:xfrm>
            <a:prstGeom prst="rect">
              <a:avLst/>
            </a:prstGeom>
            <a:noFill/>
          </p:spPr>
          <p:txBody>
            <a:bodyPr wrap="square">
              <a:spAutoFit/>
            </a:bodyPr>
            <a:lstStyle/>
            <a:p>
              <a:pPr algn="ctr"/>
              <a:r>
                <a:rPr lang="lt-LT" sz="1200" noProof="0" dirty="0">
                  <a:solidFill>
                    <a:srgbClr val="004B50"/>
                  </a:solidFill>
                </a:rPr>
                <a:t>LOKACIJA</a:t>
              </a:r>
            </a:p>
          </p:txBody>
        </p:sp>
        <p:pic>
          <p:nvPicPr>
            <p:cNvPr id="12" name="Graphic 11">
              <a:extLst>
                <a:ext uri="{FF2B5EF4-FFF2-40B4-BE49-F238E27FC236}">
                  <a16:creationId xmlns:a16="http://schemas.microsoft.com/office/drawing/2014/main" id="{42A2DCDA-670E-48AA-9798-CA12327AD52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75648" y="3821821"/>
              <a:ext cx="294198" cy="294198"/>
            </a:xfrm>
            <a:prstGeom prst="rect">
              <a:avLst/>
            </a:prstGeom>
          </p:spPr>
        </p:pic>
      </p:grpSp>
      <p:pic>
        <p:nvPicPr>
          <p:cNvPr id="16" name="Graphic 15">
            <a:extLst>
              <a:ext uri="{FF2B5EF4-FFF2-40B4-BE49-F238E27FC236}">
                <a16:creationId xmlns:a16="http://schemas.microsoft.com/office/drawing/2014/main" id="{B87C6AF8-CED8-4115-AF55-ECD9F20D6E4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78895" y="3882395"/>
            <a:ext cx="256940" cy="256940"/>
          </a:xfrm>
          <a:prstGeom prst="rect">
            <a:avLst/>
          </a:prstGeom>
        </p:spPr>
      </p:pic>
      <p:pic>
        <p:nvPicPr>
          <p:cNvPr id="18" name="Graphic 17">
            <a:extLst>
              <a:ext uri="{FF2B5EF4-FFF2-40B4-BE49-F238E27FC236}">
                <a16:creationId xmlns:a16="http://schemas.microsoft.com/office/drawing/2014/main" id="{A1CE720C-48CA-45CC-9555-485662FADA3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61197" y="3848001"/>
            <a:ext cx="279885" cy="279885"/>
          </a:xfrm>
          <a:prstGeom prst="rect">
            <a:avLst/>
          </a:prstGeom>
        </p:spPr>
      </p:pic>
      <p:sp>
        <p:nvSpPr>
          <p:cNvPr id="100" name="TextBox 99">
            <a:extLst>
              <a:ext uri="{FF2B5EF4-FFF2-40B4-BE49-F238E27FC236}">
                <a16:creationId xmlns:a16="http://schemas.microsoft.com/office/drawing/2014/main" id="{428F88D8-F9DA-4039-BF5F-EC28EB602AB5}"/>
              </a:ext>
            </a:extLst>
          </p:cNvPr>
          <p:cNvSpPr txBox="1"/>
          <p:nvPr/>
        </p:nvSpPr>
        <p:spPr>
          <a:xfrm>
            <a:off x="9149191" y="4317878"/>
            <a:ext cx="2282702" cy="276999"/>
          </a:xfrm>
          <a:prstGeom prst="rect">
            <a:avLst/>
          </a:prstGeom>
          <a:noFill/>
        </p:spPr>
        <p:txBody>
          <a:bodyPr wrap="square">
            <a:spAutoFit/>
          </a:bodyPr>
          <a:lstStyle/>
          <a:p>
            <a:pPr algn="ctr"/>
            <a:r>
              <a:rPr lang="lt-LT" sz="1200" noProof="0" dirty="0">
                <a:solidFill>
                  <a:srgbClr val="004B50"/>
                </a:solidFill>
              </a:rPr>
              <a:t>DUOMENŲ ANALIZĖ</a:t>
            </a:r>
          </a:p>
        </p:txBody>
      </p:sp>
      <p:sp>
        <p:nvSpPr>
          <p:cNvPr id="101" name="TextBox 100">
            <a:extLst>
              <a:ext uri="{FF2B5EF4-FFF2-40B4-BE49-F238E27FC236}">
                <a16:creationId xmlns:a16="http://schemas.microsoft.com/office/drawing/2014/main" id="{A3EB05B2-D2BE-4614-AD10-65E50C7FD13C}"/>
              </a:ext>
            </a:extLst>
          </p:cNvPr>
          <p:cNvSpPr txBox="1"/>
          <p:nvPr/>
        </p:nvSpPr>
        <p:spPr>
          <a:xfrm>
            <a:off x="726555" y="4610389"/>
            <a:ext cx="2349796" cy="461665"/>
          </a:xfrm>
          <a:prstGeom prst="rect">
            <a:avLst/>
          </a:prstGeom>
          <a:noFill/>
        </p:spPr>
        <p:txBody>
          <a:bodyPr wrap="square">
            <a:spAutoFit/>
          </a:bodyPr>
          <a:lstStyle>
            <a:defPPr>
              <a:defRPr lang="lt-LT"/>
            </a:defPPr>
            <a:lvl1pPr algn="ctr">
              <a:defRPr sz="1400"/>
            </a:lvl1pPr>
          </a:lstStyle>
          <a:p>
            <a:r>
              <a:rPr lang="lt-LT" sz="1200" noProof="0" dirty="0">
                <a:solidFill>
                  <a:srgbClr val="727272"/>
                </a:solidFill>
              </a:rPr>
              <a:t>Tyrimo metu buvo apklausta 1020 respondentų</a:t>
            </a:r>
          </a:p>
        </p:txBody>
      </p:sp>
      <p:sp>
        <p:nvSpPr>
          <p:cNvPr id="102" name="TextBox 101">
            <a:extLst>
              <a:ext uri="{FF2B5EF4-FFF2-40B4-BE49-F238E27FC236}">
                <a16:creationId xmlns:a16="http://schemas.microsoft.com/office/drawing/2014/main" id="{48D747F4-8606-40E8-8C79-A8C2976BAE5F}"/>
              </a:ext>
            </a:extLst>
          </p:cNvPr>
          <p:cNvSpPr txBox="1"/>
          <p:nvPr/>
        </p:nvSpPr>
        <p:spPr>
          <a:xfrm>
            <a:off x="9098867" y="2334507"/>
            <a:ext cx="2378920" cy="830997"/>
          </a:xfrm>
          <a:prstGeom prst="rect">
            <a:avLst/>
          </a:prstGeom>
          <a:noFill/>
        </p:spPr>
        <p:txBody>
          <a:bodyPr wrap="square">
            <a:spAutoFit/>
          </a:bodyPr>
          <a:lstStyle/>
          <a:p>
            <a:pPr algn="ctr"/>
            <a:r>
              <a:rPr lang="lt-LT" sz="1200" noProof="0" dirty="0">
                <a:solidFill>
                  <a:srgbClr val="727272"/>
                </a:solidFill>
              </a:rPr>
              <a:t>Kombinuotas metodas: CATI </a:t>
            </a:r>
            <a:r>
              <a:rPr lang="lt-LT" sz="1200" i="1" noProof="0" dirty="0">
                <a:solidFill>
                  <a:srgbClr val="727272"/>
                </a:solidFill>
              </a:rPr>
              <a:t>(Computer </a:t>
            </a:r>
            <a:r>
              <a:rPr lang="lt-LT" sz="1200" i="1" noProof="0" dirty="0" err="1">
                <a:solidFill>
                  <a:srgbClr val="727272"/>
                </a:solidFill>
              </a:rPr>
              <a:t>Assisted</a:t>
            </a:r>
            <a:r>
              <a:rPr lang="lt-LT" sz="1200" i="1" noProof="0" dirty="0">
                <a:solidFill>
                  <a:srgbClr val="727272"/>
                </a:solidFill>
              </a:rPr>
              <a:t> </a:t>
            </a:r>
            <a:r>
              <a:rPr lang="lt-LT" sz="1200" i="1" noProof="0" dirty="0" err="1">
                <a:solidFill>
                  <a:srgbClr val="727272"/>
                </a:solidFill>
              </a:rPr>
              <a:t>Telephone</a:t>
            </a:r>
            <a:r>
              <a:rPr lang="lt-LT" sz="1200" i="1" noProof="0" dirty="0">
                <a:solidFill>
                  <a:srgbClr val="727272"/>
                </a:solidFill>
              </a:rPr>
              <a:t> </a:t>
            </a:r>
            <a:r>
              <a:rPr lang="lt-LT" sz="1200" i="1" noProof="0" dirty="0" err="1">
                <a:solidFill>
                  <a:srgbClr val="727272"/>
                </a:solidFill>
              </a:rPr>
              <a:t>Interview</a:t>
            </a:r>
            <a:r>
              <a:rPr lang="lt-LT" sz="1200" i="1" noProof="0" dirty="0">
                <a:solidFill>
                  <a:srgbClr val="727272"/>
                </a:solidFill>
              </a:rPr>
              <a:t>) </a:t>
            </a:r>
            <a:r>
              <a:rPr lang="lt-LT" sz="1200" noProof="0" dirty="0">
                <a:solidFill>
                  <a:srgbClr val="727272"/>
                </a:solidFill>
              </a:rPr>
              <a:t>ir CAWI </a:t>
            </a:r>
            <a:r>
              <a:rPr lang="lt-LT" sz="1200" i="1" noProof="0" dirty="0">
                <a:solidFill>
                  <a:srgbClr val="727272"/>
                </a:solidFill>
              </a:rPr>
              <a:t>(Computer </a:t>
            </a:r>
            <a:r>
              <a:rPr lang="lt-LT" sz="1200" i="1" noProof="0" dirty="0" err="1">
                <a:solidFill>
                  <a:srgbClr val="727272"/>
                </a:solidFill>
              </a:rPr>
              <a:t>Assisted</a:t>
            </a:r>
            <a:r>
              <a:rPr lang="lt-LT" sz="1200" i="1" noProof="0" dirty="0">
                <a:solidFill>
                  <a:srgbClr val="727272"/>
                </a:solidFill>
              </a:rPr>
              <a:t> WEB </a:t>
            </a:r>
            <a:r>
              <a:rPr lang="lt-LT" sz="1200" i="1" noProof="0" dirty="0" err="1">
                <a:solidFill>
                  <a:srgbClr val="727272"/>
                </a:solidFill>
              </a:rPr>
              <a:t>Interview</a:t>
            </a:r>
            <a:r>
              <a:rPr lang="lt-LT" sz="1200" i="1" noProof="0" dirty="0">
                <a:solidFill>
                  <a:srgbClr val="727272"/>
                </a:solidFill>
              </a:rPr>
              <a:t>)</a:t>
            </a:r>
          </a:p>
        </p:txBody>
      </p:sp>
      <p:sp>
        <p:nvSpPr>
          <p:cNvPr id="103" name="TextBox 102">
            <a:extLst>
              <a:ext uri="{FF2B5EF4-FFF2-40B4-BE49-F238E27FC236}">
                <a16:creationId xmlns:a16="http://schemas.microsoft.com/office/drawing/2014/main" id="{03BC3E1C-F7D3-455B-AC55-3047387A7145}"/>
              </a:ext>
            </a:extLst>
          </p:cNvPr>
          <p:cNvSpPr txBox="1"/>
          <p:nvPr/>
        </p:nvSpPr>
        <p:spPr>
          <a:xfrm>
            <a:off x="3431656" y="4599628"/>
            <a:ext cx="2489161" cy="830997"/>
          </a:xfrm>
          <a:prstGeom prst="rect">
            <a:avLst/>
          </a:prstGeom>
          <a:noFill/>
        </p:spPr>
        <p:txBody>
          <a:bodyPr wrap="square">
            <a:spAutoFit/>
          </a:bodyPr>
          <a:lstStyle/>
          <a:p>
            <a:pPr algn="ctr"/>
            <a:r>
              <a:rPr lang="lt-LT" sz="1200" noProof="0" dirty="0">
                <a:solidFill>
                  <a:srgbClr val="727272"/>
                </a:solidFill>
              </a:rPr>
              <a:t>Tyrime naudotas kvotinės atrankos metodas taikant lyties, amžiaus, išsimokslinimo ir gyvenamosios vietos kvotas</a:t>
            </a:r>
          </a:p>
        </p:txBody>
      </p:sp>
      <p:pic>
        <p:nvPicPr>
          <p:cNvPr id="23" name="Graphic 22">
            <a:extLst>
              <a:ext uri="{FF2B5EF4-FFF2-40B4-BE49-F238E27FC236}">
                <a16:creationId xmlns:a16="http://schemas.microsoft.com/office/drawing/2014/main" id="{F1A8B9D3-95DE-425E-AD11-EECFBF5398C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42283" y="3848608"/>
            <a:ext cx="292088" cy="292088"/>
          </a:xfrm>
          <a:prstGeom prst="rect">
            <a:avLst/>
          </a:prstGeom>
        </p:spPr>
      </p:pic>
      <p:sp>
        <p:nvSpPr>
          <p:cNvPr id="104" name="TextBox 103">
            <a:extLst>
              <a:ext uri="{FF2B5EF4-FFF2-40B4-BE49-F238E27FC236}">
                <a16:creationId xmlns:a16="http://schemas.microsoft.com/office/drawing/2014/main" id="{7C45B785-C1FE-4B10-A872-4F665109F593}"/>
              </a:ext>
            </a:extLst>
          </p:cNvPr>
          <p:cNvSpPr txBox="1"/>
          <p:nvPr/>
        </p:nvSpPr>
        <p:spPr>
          <a:xfrm>
            <a:off x="6377761" y="4594231"/>
            <a:ext cx="2232836" cy="276999"/>
          </a:xfrm>
          <a:prstGeom prst="rect">
            <a:avLst/>
          </a:prstGeom>
          <a:noFill/>
        </p:spPr>
        <p:txBody>
          <a:bodyPr wrap="square">
            <a:spAutoFit/>
          </a:bodyPr>
          <a:lstStyle/>
          <a:p>
            <a:pPr algn="ctr"/>
            <a:r>
              <a:rPr lang="lt-LT" sz="1200" noProof="0" dirty="0">
                <a:solidFill>
                  <a:srgbClr val="727272"/>
                </a:solidFill>
              </a:rPr>
              <a:t>Visa šalies teritorija </a:t>
            </a:r>
          </a:p>
        </p:txBody>
      </p:sp>
      <p:sp>
        <p:nvSpPr>
          <p:cNvPr id="105" name="TextBox 104">
            <a:extLst>
              <a:ext uri="{FF2B5EF4-FFF2-40B4-BE49-F238E27FC236}">
                <a16:creationId xmlns:a16="http://schemas.microsoft.com/office/drawing/2014/main" id="{DF1ABB0A-515D-481D-8016-209EED765A90}"/>
              </a:ext>
            </a:extLst>
          </p:cNvPr>
          <p:cNvSpPr txBox="1"/>
          <p:nvPr/>
        </p:nvSpPr>
        <p:spPr>
          <a:xfrm>
            <a:off x="8896914" y="4609189"/>
            <a:ext cx="2796365" cy="1200329"/>
          </a:xfrm>
          <a:prstGeom prst="rect">
            <a:avLst/>
          </a:prstGeom>
          <a:noFill/>
        </p:spPr>
        <p:txBody>
          <a:bodyPr wrap="square">
            <a:spAutoFit/>
          </a:bodyPr>
          <a:lstStyle/>
          <a:p>
            <a:pPr algn="ctr"/>
            <a:r>
              <a:rPr lang="lt-LT" sz="1200" noProof="0" dirty="0">
                <a:solidFill>
                  <a:srgbClr val="727272"/>
                </a:solidFill>
              </a:rPr>
              <a:t>Analizė atlikta SPSS/PC programine įranga. Ataskaitoje pateikiami bendrieji atsakymų pasiskirstymai (procentai), ir pasiskirstymai pagal socialines-demografines charakteristikas (Žr. Priedus)</a:t>
            </a:r>
          </a:p>
        </p:txBody>
      </p:sp>
    </p:spTree>
    <p:extLst>
      <p:ext uri="{BB962C8B-B14F-4D97-AF65-F5344CB8AC3E}">
        <p14:creationId xmlns:p14="http://schemas.microsoft.com/office/powerpoint/2010/main" val="23443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474214" y="1279540"/>
            <a:ext cx="10578811" cy="5578459"/>
          </a:xfrm>
        </p:spPr>
        <p:txBody>
          <a:bodyPr/>
          <a:lstStyle/>
          <a:p>
            <a:pPr lvl="0"/>
            <a:r>
              <a:rPr lang="lt-LT" noProof="0" dirty="0"/>
              <a:t>28 proc. šalies gyventojų teigia žinantys, į kokią instituciją reikia kreiptis dėl statybą leidžiančių dokumentų išdavimo. Dažniausiai įvardintos institucijos </a:t>
            </a:r>
            <a:r>
              <a:rPr lang="lt-LT" dirty="0"/>
              <a:t>Institucijos žinomumas išlieka stabilus, tačiau neauga skaičius gyventojų, tiksliai žinančių, kur kreiptis dėl statybą leidžiančių dokumentų, planuojamų statybų kaimynystėje ar savavališkų statybų.</a:t>
            </a:r>
          </a:p>
          <a:p>
            <a:pPr lvl="0"/>
            <a:endParaRPr lang="en-GB" dirty="0"/>
          </a:p>
          <a:p>
            <a:pPr lvl="0"/>
            <a:r>
              <a:rPr lang="lt-LT" dirty="0"/>
              <a:t>Viešai prieinamos informacijos apie teritorijų planavimo ir statybos procedūras daliai gyventojų vis dar trūksta. Vis daugiau jų pirmiausia informacijos ieškotų internete ir informacinėse sistemose, tačiau daliai respondentų atrodo nepakankamai aiškios ir sunkiau naudojamos.</a:t>
            </a:r>
          </a:p>
          <a:p>
            <a:pPr lvl="0"/>
            <a:endParaRPr lang="en-GB" dirty="0"/>
          </a:p>
          <a:p>
            <a:pPr lvl="0"/>
            <a:r>
              <a:rPr lang="lt-LT" dirty="0"/>
              <a:t>Tiems, kurie kreipėsi, dažniausiai buvo suteikta aiški, tiksli ir naudinga informacija, padėjusi suprasti teisės aktų reikalavimus. Bendras institucijos veiklos vertinimas ir teigiamų pokyčių pastebėjimas auga.</a:t>
            </a:r>
          </a:p>
          <a:p>
            <a:pPr marL="0" lvl="0" indent="0">
              <a:buNone/>
            </a:pPr>
            <a:endParaRPr lang="en-GB" dirty="0"/>
          </a:p>
          <a:p>
            <a:pPr lvl="0"/>
            <a:r>
              <a:rPr lang="lt-LT" dirty="0"/>
              <a:t>Korupcijos apraiškos išlieka svarbi problema: penktadalis apklaustųjų nurodo susidūrę su korupcijos apraiškomis sprendžiant klausimus Statybos inspekcijoje.</a:t>
            </a:r>
          </a:p>
          <a:p>
            <a:pPr marL="0" lvl="0" indent="0">
              <a:buNone/>
            </a:pPr>
            <a:endParaRPr lang="en-GB" dirty="0"/>
          </a:p>
          <a:p>
            <a:pPr lvl="0"/>
            <a:r>
              <a:rPr lang="lt-LT" dirty="0"/>
              <a:t>Apklausoje dalyvaujančių gyventojų dalis, nurodžiusi susidūrusi su korupcijos apraiškomis sprendžiant klausimus Statybos inspekcijoje, išlieka panaši kaip ankstesniais metais.</a:t>
            </a:r>
            <a:endParaRPr lang="en-GB" dirty="0"/>
          </a:p>
          <a:p>
            <a:endParaRPr lang="lt-LT" sz="1200" noProof="0" dirty="0"/>
          </a:p>
        </p:txBody>
      </p:sp>
      <p:sp>
        <p:nvSpPr>
          <p:cNvPr id="3" name="Title 2"/>
          <p:cNvSpPr>
            <a:spLocks noGrp="1"/>
          </p:cNvSpPr>
          <p:nvPr>
            <p:ph type="title"/>
          </p:nvPr>
        </p:nvSpPr>
        <p:spPr>
          <a:xfrm>
            <a:off x="727364" y="503351"/>
            <a:ext cx="10203140" cy="666233"/>
          </a:xfrm>
        </p:spPr>
        <p:txBody>
          <a:bodyPr/>
          <a:lstStyle/>
          <a:p>
            <a:r>
              <a:rPr lang="lt-LT" dirty="0">
                <a:solidFill>
                  <a:schemeClr val="accent2">
                    <a:lumMod val="75000"/>
                  </a:schemeClr>
                </a:solidFill>
              </a:rPr>
              <a:t>IŠVADOS IR REKOMENDACIJOS</a:t>
            </a:r>
            <a:endParaRPr lang="lt-LT" noProof="0" dirty="0">
              <a:solidFill>
                <a:schemeClr val="accent2">
                  <a:lumMod val="75000"/>
                </a:schemeClr>
              </a:solidFill>
            </a:endParaRPr>
          </a:p>
        </p:txBody>
      </p:sp>
    </p:spTree>
    <p:extLst>
      <p:ext uri="{BB962C8B-B14F-4D97-AF65-F5344CB8AC3E}">
        <p14:creationId xmlns:p14="http://schemas.microsoft.com/office/powerpoint/2010/main" val="162717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447402" y="1068514"/>
            <a:ext cx="10578811" cy="5317201"/>
          </a:xfrm>
        </p:spPr>
        <p:txBody>
          <a:bodyPr/>
          <a:lstStyle/>
          <a:p>
            <a:pPr marL="0" indent="0">
              <a:buNone/>
            </a:pPr>
            <a:endParaRPr lang="lt-LT" sz="1200" dirty="0"/>
          </a:p>
          <a:p>
            <a:pPr marL="0" indent="0">
              <a:buNone/>
            </a:pPr>
            <a:endParaRPr lang="lt-LT" sz="1200" noProof="0" dirty="0"/>
          </a:p>
          <a:p>
            <a:pPr marL="0" indent="0">
              <a:buNone/>
            </a:pPr>
            <a:r>
              <a:rPr lang="lt-LT" noProof="0" dirty="0"/>
              <a:t>Svarbiausi prioritetai įvaizdžio gerinimui:</a:t>
            </a:r>
          </a:p>
          <a:p>
            <a:pPr marL="0" indent="0">
              <a:buNone/>
            </a:pPr>
            <a:endParaRPr lang="lt-LT" noProof="0" dirty="0"/>
          </a:p>
          <a:p>
            <a:r>
              <a:rPr lang="lt-LT" noProof="0" dirty="0"/>
              <a:t>Antikorupcinė politika ir praktika išlieka svarbiausiu prioritetu gerinant VTPSI įvaizdį. Ne tik turėti, bet ir aktyviai rodyti antikorupcines priemones: skaidrius procesus, patogius pranešimo kanalus, aiškiai komunikuojamus rezultatus ten, kur korupcijos patirtys dažniausios.</a:t>
            </a:r>
          </a:p>
          <a:p>
            <a:pPr marL="0" indent="0">
              <a:buNone/>
            </a:pPr>
            <a:endParaRPr lang="lt-LT" noProof="0" dirty="0"/>
          </a:p>
          <a:p>
            <a:r>
              <a:rPr lang="lt-LT" noProof="0" dirty="0"/>
              <a:t>Labiau akcentuoti, kuriais klausimais atsakinga Statybos inspekcija, o kuriais - savivaldybė, seniūnija ar kitos institucijos, ypač kalbant apie leidimus, planuojamas statybas, savavališkas statybas ir konsultavimą teisinio reguliavimo klausimais.</a:t>
            </a:r>
          </a:p>
          <a:p>
            <a:pPr marL="0" indent="0">
              <a:buNone/>
            </a:pPr>
            <a:endParaRPr lang="lt-LT" noProof="0" dirty="0"/>
          </a:p>
          <a:p>
            <a:r>
              <a:rPr lang="lt-LT" noProof="0" dirty="0"/>
              <a:t>Peržiūrėti svetainės ir informacinių sistemų struktūrą iš vartotojo pozicijos: mažiau „norminių“ formuluočių, daugiau aiškių žingsnių („kur kreiptis, kokius dokumentus turėti, kiek truks“), kad žmonės reikiamą informaciją rastų greitai ir savarankiškai.</a:t>
            </a:r>
          </a:p>
          <a:p>
            <a:pPr marL="0" indent="0">
              <a:buNone/>
            </a:pPr>
            <a:endParaRPr lang="lt-LT" noProof="0" dirty="0"/>
          </a:p>
          <a:p>
            <a:r>
              <a:rPr lang="lt-LT" noProof="0" dirty="0"/>
              <a:t>Toliau stiprinti visuomenės informavimą ir konsultavimą VTPSI kuruojamose srityse. Dauguma į instituciją besikreipusių gyventojų nurodo gavę aiškią ir naudingą informaciją, todėl verta plėtoti patogias konsultavimo formas: nuo informacinių sistemų ir nuotolinių kanalų iki tikslinių mokymų, taip sustiprinant jos, kaip patariančios ir padedančios, ne tik kontroliuojančios institucijos, vaidmenį. </a:t>
            </a:r>
          </a:p>
          <a:p>
            <a:pPr marL="0" indent="0">
              <a:buNone/>
            </a:pPr>
            <a:endParaRPr lang="lt-LT" noProof="0" dirty="0"/>
          </a:p>
          <a:p>
            <a:endParaRPr lang="lt-LT" sz="1200" noProof="0" dirty="0"/>
          </a:p>
        </p:txBody>
      </p:sp>
      <p:sp>
        <p:nvSpPr>
          <p:cNvPr id="3" name="Title 2"/>
          <p:cNvSpPr>
            <a:spLocks noGrp="1"/>
          </p:cNvSpPr>
          <p:nvPr>
            <p:ph type="title"/>
          </p:nvPr>
        </p:nvSpPr>
        <p:spPr>
          <a:xfrm>
            <a:off x="727364" y="503351"/>
            <a:ext cx="10203140" cy="666233"/>
          </a:xfrm>
        </p:spPr>
        <p:txBody>
          <a:bodyPr/>
          <a:lstStyle/>
          <a:p>
            <a:r>
              <a:rPr lang="lt-LT" dirty="0">
                <a:solidFill>
                  <a:schemeClr val="accent2">
                    <a:lumMod val="75000"/>
                  </a:schemeClr>
                </a:solidFill>
              </a:rPr>
              <a:t>IŠVADOS IR REKOMENDACIJOS</a:t>
            </a:r>
            <a:endParaRPr lang="lt-LT" noProof="0" dirty="0">
              <a:solidFill>
                <a:schemeClr val="accent2">
                  <a:lumMod val="75000"/>
                </a:schemeClr>
              </a:solidFill>
            </a:endParaRPr>
          </a:p>
        </p:txBody>
      </p:sp>
    </p:spTree>
    <p:extLst>
      <p:ext uri="{BB962C8B-B14F-4D97-AF65-F5344CB8AC3E}">
        <p14:creationId xmlns:p14="http://schemas.microsoft.com/office/powerpoint/2010/main" val="1774922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27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670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p:txBody>
          <a:bodyPr>
            <a:normAutofit fontScale="90000"/>
          </a:bodyPr>
          <a:lstStyle/>
          <a:p>
            <a:pPr algn="ctr"/>
            <a:r>
              <a:rPr lang="lt-LT" sz="3600" noProof="0" dirty="0">
                <a:solidFill>
                  <a:schemeClr val="accent2">
                    <a:lumMod val="75000"/>
                  </a:schemeClr>
                </a:solidFill>
              </a:rPr>
              <a:t>SOCIALINĖS-DEMOGRAFINĖS CHARAKTERISTIKOS</a:t>
            </a:r>
          </a:p>
        </p:txBody>
      </p:sp>
      <p:sp>
        <p:nvSpPr>
          <p:cNvPr id="32" name="Rectangle: Rounded Corners 31">
            <a:extLst>
              <a:ext uri="{FF2B5EF4-FFF2-40B4-BE49-F238E27FC236}">
                <a16:creationId xmlns:a16="http://schemas.microsoft.com/office/drawing/2014/main" id="{9BF1CEF7-4B4F-4E58-A769-93FB13BC99C7}"/>
              </a:ext>
            </a:extLst>
          </p:cNvPr>
          <p:cNvSpPr/>
          <p:nvPr/>
        </p:nvSpPr>
        <p:spPr>
          <a:xfrm>
            <a:off x="565679" y="1396863"/>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362042" y="1396863"/>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158405" y="1396863"/>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Rectangle: Rounded Corners 54">
            <a:extLst>
              <a:ext uri="{FF2B5EF4-FFF2-40B4-BE49-F238E27FC236}">
                <a16:creationId xmlns:a16="http://schemas.microsoft.com/office/drawing/2014/main" id="{F4F38E79-2002-4375-94B9-BF34C3A9DC51}"/>
              </a:ext>
            </a:extLst>
          </p:cNvPr>
          <p:cNvSpPr/>
          <p:nvPr/>
        </p:nvSpPr>
        <p:spPr>
          <a:xfrm>
            <a:off x="565677" y="3661597"/>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362040" y="3661597"/>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158403" y="3661597"/>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954768" y="1396862"/>
            <a:ext cx="2671554" cy="452768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8" name="TextBox 77">
            <a:extLst>
              <a:ext uri="{FF2B5EF4-FFF2-40B4-BE49-F238E27FC236}">
                <a16:creationId xmlns:a16="http://schemas.microsoft.com/office/drawing/2014/main" id="{DCD6360B-88F3-4BA6-BA6F-0F74D7A831A4}"/>
              </a:ext>
            </a:extLst>
          </p:cNvPr>
          <p:cNvSpPr txBox="1"/>
          <p:nvPr/>
        </p:nvSpPr>
        <p:spPr>
          <a:xfrm>
            <a:off x="744277" y="2113540"/>
            <a:ext cx="234979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4B50"/>
                </a:solidFill>
                <a:effectLst/>
                <a:uLnTx/>
                <a:uFillTx/>
                <a:latin typeface="Microsoft YaHei UI Light"/>
                <a:ea typeface="+mn-ea"/>
                <a:cs typeface="+mn-cs"/>
              </a:rPr>
              <a:t>LYTIS (%)</a:t>
            </a:r>
          </a:p>
        </p:txBody>
      </p:sp>
      <p:sp>
        <p:nvSpPr>
          <p:cNvPr id="84" name="TextBox 83">
            <a:extLst>
              <a:ext uri="{FF2B5EF4-FFF2-40B4-BE49-F238E27FC236}">
                <a16:creationId xmlns:a16="http://schemas.microsoft.com/office/drawing/2014/main" id="{FB7192C7-6E95-4825-953E-83EA8F55323F}"/>
              </a:ext>
            </a:extLst>
          </p:cNvPr>
          <p:cNvSpPr txBox="1"/>
          <p:nvPr/>
        </p:nvSpPr>
        <p:spPr>
          <a:xfrm>
            <a:off x="3560132" y="2075439"/>
            <a:ext cx="227536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4B50"/>
                </a:solidFill>
                <a:effectLst/>
                <a:uLnTx/>
                <a:uFillTx/>
                <a:latin typeface="Microsoft YaHei UI Light"/>
                <a:ea typeface="+mn-ea"/>
                <a:cs typeface="+mn-cs"/>
              </a:rPr>
              <a:t>AMŽIUS (%)</a:t>
            </a:r>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75439"/>
            <a:ext cx="223283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4B50"/>
                </a:solidFill>
                <a:effectLst/>
                <a:uLnTx/>
                <a:uFillTx/>
                <a:latin typeface="Microsoft YaHei UI Light"/>
                <a:ea typeface="+mn-ea"/>
                <a:cs typeface="+mn-cs"/>
              </a:rPr>
              <a:t>IŠSIMOKSLINIMAS (%)</a:t>
            </a:r>
          </a:p>
        </p:txBody>
      </p:sp>
      <p:sp>
        <p:nvSpPr>
          <p:cNvPr id="97" name="TextBox 96">
            <a:extLst>
              <a:ext uri="{FF2B5EF4-FFF2-40B4-BE49-F238E27FC236}">
                <a16:creationId xmlns:a16="http://schemas.microsoft.com/office/drawing/2014/main" id="{13B3E82D-DD4F-44F0-9274-A82425D53086}"/>
              </a:ext>
            </a:extLst>
          </p:cNvPr>
          <p:cNvSpPr txBox="1"/>
          <p:nvPr/>
        </p:nvSpPr>
        <p:spPr>
          <a:xfrm>
            <a:off x="942975" y="4273034"/>
            <a:ext cx="192405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4B50"/>
                </a:solidFill>
                <a:effectLst/>
                <a:uLnTx/>
                <a:uFillTx/>
                <a:latin typeface="Microsoft YaHei UI Light"/>
                <a:ea typeface="+mn-ea"/>
                <a:cs typeface="+mn-cs"/>
              </a:rPr>
              <a:t>PAJAMOS NAMŲ ŪKIO NARIUI PER MĖN. (%)</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317878"/>
            <a:ext cx="184059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4B50"/>
                </a:solidFill>
                <a:effectLst/>
                <a:uLnTx/>
                <a:uFillTx/>
                <a:latin typeface="Microsoft YaHei UI Light"/>
                <a:ea typeface="+mn-ea"/>
                <a:cs typeface="+mn-cs"/>
              </a:rPr>
              <a:t>ŠEIMINĖ PADĖTIS (%)</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30543"/>
            <a:ext cx="251915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4B50"/>
                </a:solidFill>
                <a:effectLst/>
                <a:uLnTx/>
                <a:uFillTx/>
                <a:latin typeface="Microsoft YaHei UI Light"/>
                <a:ea typeface="+mn-ea"/>
                <a:cs typeface="+mn-cs"/>
              </a:rPr>
              <a:t>GYVENAMOJI VIETA (%)</a:t>
            </a:r>
          </a:p>
        </p:txBody>
      </p:sp>
      <p:sp>
        <p:nvSpPr>
          <p:cNvPr id="95" name="TextBox 94">
            <a:extLst>
              <a:ext uri="{FF2B5EF4-FFF2-40B4-BE49-F238E27FC236}">
                <a16:creationId xmlns:a16="http://schemas.microsoft.com/office/drawing/2014/main" id="{E91B7E4B-9975-49A1-8CDE-DB473C8E3EE5}"/>
              </a:ext>
            </a:extLst>
          </p:cNvPr>
          <p:cNvSpPr txBox="1"/>
          <p:nvPr/>
        </p:nvSpPr>
        <p:spPr>
          <a:xfrm>
            <a:off x="9124950" y="2087086"/>
            <a:ext cx="236409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4B50"/>
                </a:solidFill>
                <a:effectLst/>
                <a:uLnTx/>
                <a:uFillTx/>
                <a:latin typeface="Microsoft YaHei UI Light"/>
                <a:ea typeface="+mn-ea"/>
                <a:cs typeface="+mn-cs"/>
              </a:rPr>
              <a:t>PAGRINDINIS UŽSIĖMIMAS (%)</a:t>
            </a:r>
          </a:p>
        </p:txBody>
      </p:sp>
      <p:graphicFrame>
        <p:nvGraphicFramePr>
          <p:cNvPr id="3" name="Table 2">
            <a:extLst>
              <a:ext uri="{FF2B5EF4-FFF2-40B4-BE49-F238E27FC236}">
                <a16:creationId xmlns:a16="http://schemas.microsoft.com/office/drawing/2014/main" id="{B209FF21-C236-EEB7-E8F8-B9DE6A2A9B51}"/>
              </a:ext>
            </a:extLst>
          </p:cNvPr>
          <p:cNvGraphicFramePr>
            <a:graphicFrameLocks noGrp="1"/>
          </p:cNvGraphicFramePr>
          <p:nvPr>
            <p:extLst>
              <p:ext uri="{D42A27DB-BD31-4B8C-83A1-F6EECF244321}">
                <p14:modId xmlns:p14="http://schemas.microsoft.com/office/powerpoint/2010/main" val="236251998"/>
              </p:ext>
            </p:extLst>
          </p:nvPr>
        </p:nvGraphicFramePr>
        <p:xfrm>
          <a:off x="3552825" y="2377016"/>
          <a:ext cx="1981199" cy="997780"/>
        </p:xfrm>
        <a:graphic>
          <a:graphicData uri="http://schemas.openxmlformats.org/drawingml/2006/table">
            <a:tbl>
              <a:tblPr firstRow="1" bandRow="1">
                <a:tableStyleId>{5C22544A-7EE6-4342-B048-85BDC9FD1C3A}</a:tableStyleId>
              </a:tblPr>
              <a:tblGrid>
                <a:gridCol w="1331805">
                  <a:extLst>
                    <a:ext uri="{9D8B030D-6E8A-4147-A177-3AD203B41FA5}">
                      <a16:colId xmlns:a16="http://schemas.microsoft.com/office/drawing/2014/main" val="3972464845"/>
                    </a:ext>
                  </a:extLst>
                </a:gridCol>
                <a:gridCol w="649394">
                  <a:extLst>
                    <a:ext uri="{9D8B030D-6E8A-4147-A177-3AD203B41FA5}">
                      <a16:colId xmlns:a16="http://schemas.microsoft.com/office/drawing/2014/main" val="3881343629"/>
                    </a:ext>
                  </a:extLst>
                </a:gridCol>
              </a:tblGrid>
              <a:tr h="249445">
                <a:tc>
                  <a:txBody>
                    <a:bodyPr/>
                    <a:lstStyle/>
                    <a:p>
                      <a:pPr marL="0" algn="r" defTabSz="914400" rtl="0" eaLnBrk="1" fontAlgn="b" latinLnBrk="0" hangingPunct="1"/>
                      <a:r>
                        <a:rPr lang="lt-LT" sz="1000" b="0" kern="1200" noProof="0" dirty="0">
                          <a:solidFill>
                            <a:schemeClr val="tx1">
                              <a:lumMod val="50000"/>
                              <a:lumOff val="50000"/>
                            </a:schemeClr>
                          </a:solidFill>
                          <a:latin typeface="+mn-lt"/>
                          <a:ea typeface="+mn-ea"/>
                          <a:cs typeface="+mn-cs"/>
                        </a:rPr>
                        <a:t>25-40 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249445">
                <a:tc>
                  <a:txBody>
                    <a:bodyPr/>
                    <a:lstStyle/>
                    <a:p>
                      <a:pPr marL="0" algn="r" defTabSz="914400" rtl="0" eaLnBrk="1" fontAlgn="b" latinLnBrk="0" hangingPunct="1"/>
                      <a:r>
                        <a:rPr lang="lt-LT" sz="1000" b="0" kern="1200" noProof="0" dirty="0">
                          <a:solidFill>
                            <a:schemeClr val="tx1">
                              <a:lumMod val="50000"/>
                              <a:lumOff val="50000"/>
                            </a:schemeClr>
                          </a:solidFill>
                          <a:latin typeface="+mn-lt"/>
                          <a:ea typeface="+mn-ea"/>
                          <a:cs typeface="+mn-cs"/>
                        </a:rPr>
                        <a:t>41-55 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249445">
                <a:tc>
                  <a:txBody>
                    <a:bodyPr/>
                    <a:lstStyle/>
                    <a:p>
                      <a:pPr marL="0" algn="r" defTabSz="914400" rtl="0" eaLnBrk="1" fontAlgn="b" latinLnBrk="0" hangingPunct="1"/>
                      <a:r>
                        <a:rPr lang="lt-LT" sz="1000" b="0" kern="1200" noProof="0" dirty="0">
                          <a:solidFill>
                            <a:schemeClr val="tx1">
                              <a:lumMod val="50000"/>
                              <a:lumOff val="50000"/>
                            </a:schemeClr>
                          </a:solidFill>
                          <a:latin typeface="+mn-lt"/>
                          <a:ea typeface="+mn-ea"/>
                          <a:cs typeface="+mn-cs"/>
                        </a:rPr>
                        <a:t>56-65 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r h="249445">
                <a:tc>
                  <a:txBody>
                    <a:bodyPr/>
                    <a:lstStyle/>
                    <a:p>
                      <a:pPr marL="0" algn="r" defTabSz="914400" rtl="0" eaLnBrk="1" fontAlgn="b" latinLnBrk="0" hangingPunct="1"/>
                      <a:r>
                        <a:rPr lang="lt-LT" sz="1000" b="0" kern="1200" noProof="0" dirty="0">
                          <a:solidFill>
                            <a:schemeClr val="tx1">
                              <a:lumMod val="50000"/>
                              <a:lumOff val="50000"/>
                            </a:schemeClr>
                          </a:solidFill>
                          <a:latin typeface="+mn-lt"/>
                          <a:ea typeface="+mn-ea"/>
                          <a:cs typeface="+mn-cs"/>
                        </a:rPr>
                        <a:t>66 m. ir daugiau</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180156"/>
                  </a:ext>
                </a:extLst>
              </a:tr>
            </a:tbl>
          </a:graphicData>
        </a:graphic>
      </p:graphicFrame>
      <p:graphicFrame>
        <p:nvGraphicFramePr>
          <p:cNvPr id="4" name="Table 3">
            <a:extLst>
              <a:ext uri="{FF2B5EF4-FFF2-40B4-BE49-F238E27FC236}">
                <a16:creationId xmlns:a16="http://schemas.microsoft.com/office/drawing/2014/main" id="{3E080A46-F12B-F266-7035-D56D00311E15}"/>
              </a:ext>
            </a:extLst>
          </p:cNvPr>
          <p:cNvGraphicFramePr>
            <a:graphicFrameLocks noGrp="1"/>
          </p:cNvGraphicFramePr>
          <p:nvPr>
            <p:extLst>
              <p:ext uri="{D42A27DB-BD31-4B8C-83A1-F6EECF244321}">
                <p14:modId xmlns:p14="http://schemas.microsoft.com/office/powerpoint/2010/main" val="219425784"/>
              </p:ext>
            </p:extLst>
          </p:nvPr>
        </p:nvGraphicFramePr>
        <p:xfrm>
          <a:off x="616816" y="2537836"/>
          <a:ext cx="2066924" cy="491692"/>
        </p:xfrm>
        <a:graphic>
          <a:graphicData uri="http://schemas.openxmlformats.org/drawingml/2006/table">
            <a:tbl>
              <a:tblPr firstRow="1" bandRow="1">
                <a:tableStyleId>{5C22544A-7EE6-4342-B048-85BDC9FD1C3A}</a:tableStyleId>
              </a:tblPr>
              <a:tblGrid>
                <a:gridCol w="1371599">
                  <a:extLst>
                    <a:ext uri="{9D8B030D-6E8A-4147-A177-3AD203B41FA5}">
                      <a16:colId xmlns:a16="http://schemas.microsoft.com/office/drawing/2014/main" val="3972464845"/>
                    </a:ext>
                  </a:extLst>
                </a:gridCol>
                <a:gridCol w="695325">
                  <a:extLst>
                    <a:ext uri="{9D8B030D-6E8A-4147-A177-3AD203B41FA5}">
                      <a16:colId xmlns:a16="http://schemas.microsoft.com/office/drawing/2014/main" val="3881343629"/>
                    </a:ext>
                  </a:extLst>
                </a:gridCol>
              </a:tblGrid>
              <a:tr h="245846">
                <a:tc>
                  <a:txBody>
                    <a:bodyPr/>
                    <a:lstStyle/>
                    <a:p>
                      <a:pPr algn="r" fontAlgn="b"/>
                      <a:r>
                        <a:rPr lang="lt-LT" sz="1000" b="0" kern="1200" noProof="0" dirty="0">
                          <a:solidFill>
                            <a:schemeClr val="tx1">
                              <a:lumMod val="50000"/>
                              <a:lumOff val="50000"/>
                            </a:schemeClr>
                          </a:solidFill>
                          <a:latin typeface="+mn-lt"/>
                          <a:ea typeface="+mn-ea"/>
                          <a:cs typeface="+mn-cs"/>
                        </a:rPr>
                        <a:t>Vyras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47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245846">
                <a:tc>
                  <a:txBody>
                    <a:bodyPr/>
                    <a:lstStyle/>
                    <a:p>
                      <a:pPr algn="r" fontAlgn="b"/>
                      <a:r>
                        <a:rPr lang="lt-LT" sz="1000" b="0" kern="1200" noProof="0" dirty="0">
                          <a:solidFill>
                            <a:schemeClr val="tx1">
                              <a:lumMod val="50000"/>
                              <a:lumOff val="50000"/>
                            </a:schemeClr>
                          </a:solidFill>
                          <a:latin typeface="+mn-lt"/>
                          <a:ea typeface="+mn-ea"/>
                          <a:cs typeface="+mn-cs"/>
                        </a:rPr>
                        <a:t>Moteris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kern="1200" noProof="0" dirty="0">
                          <a:solidFill>
                            <a:schemeClr val="tx1">
                              <a:lumMod val="50000"/>
                              <a:lumOff val="50000"/>
                            </a:schemeClr>
                          </a:solidFill>
                          <a:latin typeface="+mn-lt"/>
                          <a:ea typeface="+mn-ea"/>
                          <a:cs typeface="+mn-cs"/>
                        </a:rPr>
                        <a:t>53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bl>
          </a:graphicData>
        </a:graphic>
      </p:graphicFrame>
      <p:graphicFrame>
        <p:nvGraphicFramePr>
          <p:cNvPr id="6" name="Table 5">
            <a:extLst>
              <a:ext uri="{FF2B5EF4-FFF2-40B4-BE49-F238E27FC236}">
                <a16:creationId xmlns:a16="http://schemas.microsoft.com/office/drawing/2014/main" id="{C7402FE2-8E19-C3E6-4F1D-5A6252CB08ED}"/>
              </a:ext>
            </a:extLst>
          </p:cNvPr>
          <p:cNvGraphicFramePr>
            <a:graphicFrameLocks noGrp="1"/>
          </p:cNvGraphicFramePr>
          <p:nvPr>
            <p:extLst>
              <p:ext uri="{D42A27DB-BD31-4B8C-83A1-F6EECF244321}">
                <p14:modId xmlns:p14="http://schemas.microsoft.com/office/powerpoint/2010/main" val="1726989120"/>
              </p:ext>
            </p:extLst>
          </p:nvPr>
        </p:nvGraphicFramePr>
        <p:xfrm>
          <a:off x="6238875" y="2462744"/>
          <a:ext cx="2543175" cy="823382"/>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3972464845"/>
                    </a:ext>
                  </a:extLst>
                </a:gridCol>
                <a:gridCol w="676275">
                  <a:extLst>
                    <a:ext uri="{9D8B030D-6E8A-4147-A177-3AD203B41FA5}">
                      <a16:colId xmlns:a16="http://schemas.microsoft.com/office/drawing/2014/main" val="3881343629"/>
                    </a:ext>
                  </a:extLst>
                </a:gridCol>
              </a:tblGrid>
              <a:tr h="260913">
                <a:tc>
                  <a:txBody>
                    <a:bodyPr/>
                    <a:lstStyle/>
                    <a:p>
                      <a:pPr algn="r" fontAlgn="b"/>
                      <a:r>
                        <a:rPr lang="lt-LT" sz="1000" b="0" kern="1200" noProof="0" dirty="0">
                          <a:solidFill>
                            <a:schemeClr val="tx1">
                              <a:lumMod val="50000"/>
                              <a:lumOff val="50000"/>
                            </a:schemeClr>
                          </a:solidFill>
                          <a:latin typeface="+mn-lt"/>
                          <a:ea typeface="+mn-ea"/>
                          <a:cs typeface="+mn-cs"/>
                        </a:rPr>
                        <a:t>Aukštasis / </a:t>
                      </a:r>
                      <a:r>
                        <a:rPr lang="lt-LT" sz="1000" b="0" kern="1200" noProof="0" dirty="0" err="1">
                          <a:solidFill>
                            <a:schemeClr val="tx1">
                              <a:lumMod val="50000"/>
                              <a:lumOff val="50000"/>
                            </a:schemeClr>
                          </a:solidFill>
                          <a:latin typeface="+mn-lt"/>
                          <a:ea typeface="+mn-ea"/>
                          <a:cs typeface="+mn-cs"/>
                        </a:rPr>
                        <a:t>neb</a:t>
                      </a:r>
                      <a:r>
                        <a:rPr lang="lt-LT" sz="1000" b="0" kern="1200" noProof="0" dirty="0">
                          <a:solidFill>
                            <a:schemeClr val="tx1">
                              <a:lumMod val="50000"/>
                              <a:lumOff val="50000"/>
                            </a:schemeClr>
                          </a:solidFill>
                          <a:latin typeface="+mn-lt"/>
                          <a:ea typeface="+mn-ea"/>
                          <a:cs typeface="+mn-cs"/>
                        </a:rPr>
                        <a:t>. aukštasis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388059">
                <a:tc>
                  <a:txBody>
                    <a:bodyPr/>
                    <a:lstStyle/>
                    <a:p>
                      <a:pPr algn="r" fontAlgn="b"/>
                      <a:r>
                        <a:rPr lang="lt-LT" sz="1000" b="0" kern="1200" noProof="0" dirty="0">
                          <a:solidFill>
                            <a:schemeClr val="tx1">
                              <a:lumMod val="50000"/>
                              <a:lumOff val="50000"/>
                            </a:schemeClr>
                          </a:solidFill>
                          <a:latin typeface="+mn-lt"/>
                          <a:ea typeface="+mn-ea"/>
                          <a:cs typeface="+mn-cs"/>
                        </a:rPr>
                        <a:t>Aukštesnysis / vidurinis / spec. vidurinis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kern="1200" noProof="0" dirty="0">
                          <a:solidFill>
                            <a:schemeClr val="tx1">
                              <a:lumMod val="50000"/>
                              <a:lumOff val="50000"/>
                            </a:schemeClr>
                          </a:solidFill>
                          <a:latin typeface="+mn-lt"/>
                          <a:ea typeface="+mn-ea"/>
                          <a:cs typeface="+mn-cs"/>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174410">
                <a:tc>
                  <a:txBody>
                    <a:bodyPr/>
                    <a:lstStyle/>
                    <a:p>
                      <a:pPr algn="r" fontAlgn="b"/>
                      <a:r>
                        <a:rPr lang="lt-LT" sz="1000" b="0" kern="1200" noProof="0" dirty="0">
                          <a:solidFill>
                            <a:schemeClr val="tx1">
                              <a:lumMod val="50000"/>
                              <a:lumOff val="50000"/>
                            </a:schemeClr>
                          </a:solidFill>
                          <a:latin typeface="+mn-lt"/>
                          <a:ea typeface="+mn-ea"/>
                          <a:cs typeface="+mn-cs"/>
                        </a:rPr>
                        <a:t>Nebaigtas vidurinis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kern="1200" noProof="0" dirty="0">
                          <a:solidFill>
                            <a:schemeClr val="tx1">
                              <a:lumMod val="50000"/>
                              <a:lumOff val="50000"/>
                            </a:schemeClr>
                          </a:solidFill>
                          <a:latin typeface="+mn-lt"/>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bl>
          </a:graphicData>
        </a:graphic>
      </p:graphicFrame>
      <p:graphicFrame>
        <p:nvGraphicFramePr>
          <p:cNvPr id="8" name="Table 7">
            <a:extLst>
              <a:ext uri="{FF2B5EF4-FFF2-40B4-BE49-F238E27FC236}">
                <a16:creationId xmlns:a16="http://schemas.microsoft.com/office/drawing/2014/main" id="{A0C47DC1-B017-8E11-573F-D6CB4A38ECA3}"/>
              </a:ext>
            </a:extLst>
          </p:cNvPr>
          <p:cNvGraphicFramePr>
            <a:graphicFrameLocks noGrp="1"/>
          </p:cNvGraphicFramePr>
          <p:nvPr>
            <p:extLst>
              <p:ext uri="{D42A27DB-BD31-4B8C-83A1-F6EECF244321}">
                <p14:modId xmlns:p14="http://schemas.microsoft.com/office/powerpoint/2010/main" val="3242370884"/>
              </p:ext>
            </p:extLst>
          </p:nvPr>
        </p:nvGraphicFramePr>
        <p:xfrm>
          <a:off x="3400426" y="4710644"/>
          <a:ext cx="2590800" cy="932774"/>
        </p:xfrm>
        <a:graphic>
          <a:graphicData uri="http://schemas.openxmlformats.org/drawingml/2006/table">
            <a:tbl>
              <a:tblPr firstRow="1" bandRow="1">
                <a:tableStyleId>{5C22544A-7EE6-4342-B048-85BDC9FD1C3A}</a:tableStyleId>
              </a:tblPr>
              <a:tblGrid>
                <a:gridCol w="1901233">
                  <a:extLst>
                    <a:ext uri="{9D8B030D-6E8A-4147-A177-3AD203B41FA5}">
                      <a16:colId xmlns:a16="http://schemas.microsoft.com/office/drawing/2014/main" val="3972464845"/>
                    </a:ext>
                  </a:extLst>
                </a:gridCol>
                <a:gridCol w="689567">
                  <a:extLst>
                    <a:ext uri="{9D8B030D-6E8A-4147-A177-3AD203B41FA5}">
                      <a16:colId xmlns:a16="http://schemas.microsoft.com/office/drawing/2014/main" val="3881343629"/>
                    </a:ext>
                  </a:extLst>
                </a:gridCol>
              </a:tblGrid>
              <a:tr h="295577">
                <a:tc>
                  <a:txBody>
                    <a:bodyPr/>
                    <a:lstStyle/>
                    <a:p>
                      <a:pPr algn="r" fontAlgn="b"/>
                      <a:r>
                        <a:rPr lang="lt-LT" sz="1000" b="0" kern="1200" noProof="0" dirty="0">
                          <a:solidFill>
                            <a:schemeClr val="tx1">
                              <a:lumMod val="50000"/>
                              <a:lumOff val="50000"/>
                            </a:schemeClr>
                          </a:solidFill>
                          <a:latin typeface="+mn-lt"/>
                          <a:ea typeface="+mn-ea"/>
                          <a:cs typeface="+mn-cs"/>
                        </a:rPr>
                        <a:t>Nevedęs / netekėjusi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439615">
                <a:tc>
                  <a:txBody>
                    <a:bodyPr/>
                    <a:lstStyle/>
                    <a:p>
                      <a:pPr algn="r" fontAlgn="b"/>
                      <a:r>
                        <a:rPr lang="lt-LT" sz="1000" b="0" kern="1200" noProof="0" dirty="0">
                          <a:solidFill>
                            <a:schemeClr val="tx1">
                              <a:lumMod val="50000"/>
                              <a:lumOff val="50000"/>
                            </a:schemeClr>
                          </a:solidFill>
                          <a:latin typeface="+mn-lt"/>
                          <a:ea typeface="+mn-ea"/>
                          <a:cs typeface="+mn-cs"/>
                        </a:rPr>
                        <a:t>Vedęs / ištekėjusi, gyvena neregistruotoje santuokoje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62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197582">
                <a:tc>
                  <a:txBody>
                    <a:bodyPr/>
                    <a:lstStyle/>
                    <a:p>
                      <a:pPr algn="r" fontAlgn="b"/>
                      <a:r>
                        <a:rPr lang="lt-LT" sz="1000" b="0" kern="1200" noProof="0" dirty="0">
                          <a:solidFill>
                            <a:schemeClr val="tx1">
                              <a:lumMod val="50000"/>
                              <a:lumOff val="50000"/>
                            </a:schemeClr>
                          </a:solidFill>
                          <a:latin typeface="+mn-lt"/>
                          <a:ea typeface="+mn-ea"/>
                          <a:cs typeface="+mn-cs"/>
                        </a:rPr>
                        <a:t>Kita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bl>
          </a:graphicData>
        </a:graphic>
      </p:graphicFrame>
      <p:graphicFrame>
        <p:nvGraphicFramePr>
          <p:cNvPr id="9" name="Table 8">
            <a:extLst>
              <a:ext uri="{FF2B5EF4-FFF2-40B4-BE49-F238E27FC236}">
                <a16:creationId xmlns:a16="http://schemas.microsoft.com/office/drawing/2014/main" id="{977E1A1F-5626-2064-1A98-ED962015C28F}"/>
              </a:ext>
            </a:extLst>
          </p:cNvPr>
          <p:cNvGraphicFramePr>
            <a:graphicFrameLocks noGrp="1"/>
          </p:cNvGraphicFramePr>
          <p:nvPr>
            <p:extLst>
              <p:ext uri="{D42A27DB-BD31-4B8C-83A1-F6EECF244321}">
                <p14:modId xmlns:p14="http://schemas.microsoft.com/office/powerpoint/2010/main" val="2573291039"/>
              </p:ext>
            </p:extLst>
          </p:nvPr>
        </p:nvGraphicFramePr>
        <p:xfrm>
          <a:off x="6276975" y="4812145"/>
          <a:ext cx="2447925" cy="785092"/>
        </p:xfrm>
        <a:graphic>
          <a:graphicData uri="http://schemas.openxmlformats.org/drawingml/2006/table">
            <a:tbl>
              <a:tblPr firstRow="1" bandRow="1">
                <a:tableStyleId>{5C22544A-7EE6-4342-B048-85BDC9FD1C3A}</a:tableStyleId>
              </a:tblPr>
              <a:tblGrid>
                <a:gridCol w="1694007">
                  <a:extLst>
                    <a:ext uri="{9D8B030D-6E8A-4147-A177-3AD203B41FA5}">
                      <a16:colId xmlns:a16="http://schemas.microsoft.com/office/drawing/2014/main" val="3972464845"/>
                    </a:ext>
                  </a:extLst>
                </a:gridCol>
                <a:gridCol w="753918">
                  <a:extLst>
                    <a:ext uri="{9D8B030D-6E8A-4147-A177-3AD203B41FA5}">
                      <a16:colId xmlns:a16="http://schemas.microsoft.com/office/drawing/2014/main" val="3881343629"/>
                    </a:ext>
                  </a:extLst>
                </a:gridCol>
              </a:tblGrid>
              <a:tr h="206425">
                <a:tc>
                  <a:txBody>
                    <a:bodyPr/>
                    <a:lstStyle/>
                    <a:p>
                      <a:pPr algn="r" fontAlgn="b"/>
                      <a:r>
                        <a:rPr lang="lt-LT" sz="1000" b="0" kern="1200" noProof="0" dirty="0">
                          <a:solidFill>
                            <a:schemeClr val="tx1">
                              <a:lumMod val="50000"/>
                              <a:lumOff val="50000"/>
                            </a:schemeClr>
                          </a:solidFill>
                          <a:latin typeface="+mn-lt"/>
                          <a:ea typeface="+mn-ea"/>
                          <a:cs typeface="+mn-cs"/>
                        </a:rPr>
                        <a:t>Didieji miestai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372242">
                <a:tc>
                  <a:txBody>
                    <a:bodyPr/>
                    <a:lstStyle/>
                    <a:p>
                      <a:pPr algn="r" fontAlgn="b"/>
                      <a:r>
                        <a:rPr lang="lt-LT" sz="1000" b="0" kern="1200" noProof="0" dirty="0">
                          <a:solidFill>
                            <a:schemeClr val="tx1">
                              <a:lumMod val="50000"/>
                              <a:lumOff val="50000"/>
                            </a:schemeClr>
                          </a:solidFill>
                          <a:latin typeface="+mn-lt"/>
                          <a:ea typeface="+mn-ea"/>
                          <a:cs typeface="+mn-cs"/>
                        </a:rPr>
                        <a:t>Kitas miestas, rajono centras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206425">
                <a:tc>
                  <a:txBody>
                    <a:bodyPr/>
                    <a:lstStyle/>
                    <a:p>
                      <a:pPr algn="r" fontAlgn="b"/>
                      <a:r>
                        <a:rPr lang="lt-LT" sz="1000" b="0" kern="1200" noProof="0" dirty="0">
                          <a:solidFill>
                            <a:schemeClr val="tx1">
                              <a:lumMod val="50000"/>
                              <a:lumOff val="50000"/>
                            </a:schemeClr>
                          </a:solidFill>
                          <a:latin typeface="+mn-lt"/>
                          <a:ea typeface="+mn-ea"/>
                          <a:cs typeface="+mn-cs"/>
                        </a:rPr>
                        <a:t>Kaimo vietovė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bl>
          </a:graphicData>
        </a:graphic>
      </p:graphicFrame>
      <p:pic>
        <p:nvPicPr>
          <p:cNvPr id="13" name="Picture 12">
            <a:extLst>
              <a:ext uri="{FF2B5EF4-FFF2-40B4-BE49-F238E27FC236}">
                <a16:creationId xmlns:a16="http://schemas.microsoft.com/office/drawing/2014/main" id="{3E0AE8BE-3485-D99A-86B2-44E7D3CCED25}"/>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33332" y="1571476"/>
            <a:ext cx="515999" cy="377397"/>
          </a:xfrm>
          <a:prstGeom prst="rect">
            <a:avLst/>
          </a:prstGeom>
        </p:spPr>
      </p:pic>
      <p:pic>
        <p:nvPicPr>
          <p:cNvPr id="17" name="Picture 16">
            <a:extLst>
              <a:ext uri="{FF2B5EF4-FFF2-40B4-BE49-F238E27FC236}">
                <a16:creationId xmlns:a16="http://schemas.microsoft.com/office/drawing/2014/main" id="{3AF223EE-E1BA-0B06-DFDF-DC0E4C23ABF0}"/>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8167" y="1471130"/>
            <a:ext cx="599690" cy="477743"/>
          </a:xfrm>
          <a:prstGeom prst="rect">
            <a:avLst/>
          </a:prstGeom>
        </p:spPr>
      </p:pic>
      <p:pic>
        <p:nvPicPr>
          <p:cNvPr id="20" name="Picture 19">
            <a:extLst>
              <a:ext uri="{FF2B5EF4-FFF2-40B4-BE49-F238E27FC236}">
                <a16:creationId xmlns:a16="http://schemas.microsoft.com/office/drawing/2014/main" id="{423BFAD9-C9CB-2B19-2C4E-472A7B61CF15}"/>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38177" y="1524092"/>
            <a:ext cx="576385" cy="461728"/>
          </a:xfrm>
          <a:prstGeom prst="rect">
            <a:avLst/>
          </a:prstGeom>
        </p:spPr>
      </p:pic>
      <p:graphicFrame>
        <p:nvGraphicFramePr>
          <p:cNvPr id="10" name="Table 9">
            <a:extLst>
              <a:ext uri="{FF2B5EF4-FFF2-40B4-BE49-F238E27FC236}">
                <a16:creationId xmlns:a16="http://schemas.microsoft.com/office/drawing/2014/main" id="{A5979950-9F84-1F0B-5F56-DCC25CC93FC7}"/>
              </a:ext>
            </a:extLst>
          </p:cNvPr>
          <p:cNvGraphicFramePr>
            <a:graphicFrameLocks noGrp="1"/>
          </p:cNvGraphicFramePr>
          <p:nvPr>
            <p:extLst>
              <p:ext uri="{D42A27DB-BD31-4B8C-83A1-F6EECF244321}">
                <p14:modId xmlns:p14="http://schemas.microsoft.com/office/powerpoint/2010/main" val="276946039"/>
              </p:ext>
            </p:extLst>
          </p:nvPr>
        </p:nvGraphicFramePr>
        <p:xfrm>
          <a:off x="9009205" y="2503056"/>
          <a:ext cx="2647949" cy="3299232"/>
        </p:xfrm>
        <a:graphic>
          <a:graphicData uri="http://schemas.openxmlformats.org/drawingml/2006/table">
            <a:tbl>
              <a:tblPr firstRow="1" bandRow="1">
                <a:tableStyleId>{5C22544A-7EE6-4342-B048-85BDC9FD1C3A}</a:tableStyleId>
              </a:tblPr>
              <a:tblGrid>
                <a:gridCol w="1895475">
                  <a:extLst>
                    <a:ext uri="{9D8B030D-6E8A-4147-A177-3AD203B41FA5}">
                      <a16:colId xmlns:a16="http://schemas.microsoft.com/office/drawing/2014/main" val="3972464845"/>
                    </a:ext>
                  </a:extLst>
                </a:gridCol>
                <a:gridCol w="752474">
                  <a:extLst>
                    <a:ext uri="{9D8B030D-6E8A-4147-A177-3AD203B41FA5}">
                      <a16:colId xmlns:a16="http://schemas.microsoft.com/office/drawing/2014/main" val="3881343629"/>
                    </a:ext>
                  </a:extLst>
                </a:gridCol>
              </a:tblGrid>
              <a:tr h="412404">
                <a:tc>
                  <a:txBody>
                    <a:bodyPr/>
                    <a:lstStyle/>
                    <a:p>
                      <a:pPr algn="r" fontAlgn="b"/>
                      <a:r>
                        <a:rPr lang="lt-LT" sz="1000" b="0" kern="1200" noProof="0" dirty="0">
                          <a:solidFill>
                            <a:schemeClr val="tx1">
                              <a:lumMod val="50000"/>
                              <a:lumOff val="50000"/>
                            </a:schemeClr>
                          </a:solidFill>
                          <a:latin typeface="+mn-lt"/>
                          <a:ea typeface="+mn-ea"/>
                          <a:cs typeface="+mn-cs"/>
                        </a:rPr>
                        <a:t>Aukščiausio, vidutinio lygio vadovas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412404">
                <a:tc>
                  <a:txBody>
                    <a:bodyPr/>
                    <a:lstStyle/>
                    <a:p>
                      <a:pPr algn="r" fontAlgn="b"/>
                      <a:r>
                        <a:rPr lang="lt-LT" sz="1000" b="0" kern="1200" noProof="0" dirty="0">
                          <a:solidFill>
                            <a:schemeClr val="tx1">
                              <a:lumMod val="50000"/>
                              <a:lumOff val="50000"/>
                            </a:schemeClr>
                          </a:solidFill>
                          <a:latin typeface="+mn-lt"/>
                          <a:ea typeface="+mn-ea"/>
                          <a:cs typeface="+mn-cs"/>
                        </a:rPr>
                        <a:t>Specialistas (-ė), tarnautojas (-a)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412404">
                <a:tc>
                  <a:txBody>
                    <a:bodyPr/>
                    <a:lstStyle/>
                    <a:p>
                      <a:pPr algn="r" fontAlgn="b"/>
                      <a:r>
                        <a:rPr lang="lt-LT" sz="1000" b="0" kern="1200" noProof="0" dirty="0">
                          <a:solidFill>
                            <a:schemeClr val="tx1">
                              <a:lumMod val="50000"/>
                              <a:lumOff val="50000"/>
                            </a:schemeClr>
                          </a:solidFill>
                          <a:latin typeface="+mn-lt"/>
                          <a:ea typeface="+mn-ea"/>
                          <a:cs typeface="+mn-cs"/>
                        </a:rPr>
                        <a:t>Darbininkas (-ė), techninis darbuotojas (-a)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r h="412404">
                <a:tc>
                  <a:txBody>
                    <a:bodyPr/>
                    <a:lstStyle/>
                    <a:p>
                      <a:pPr algn="r" fontAlgn="b"/>
                      <a:r>
                        <a:rPr lang="lt-LT" sz="1000" b="0" kern="1200" noProof="0" dirty="0">
                          <a:solidFill>
                            <a:schemeClr val="tx1">
                              <a:lumMod val="50000"/>
                              <a:lumOff val="50000"/>
                            </a:schemeClr>
                          </a:solidFill>
                          <a:latin typeface="+mn-lt"/>
                          <a:ea typeface="+mn-ea"/>
                          <a:cs typeface="+mn-cs"/>
                        </a:rPr>
                        <a:t>Smulkus verslininkas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828274"/>
                  </a:ext>
                </a:extLst>
              </a:tr>
              <a:tr h="412404">
                <a:tc>
                  <a:txBody>
                    <a:bodyPr/>
                    <a:lstStyle/>
                    <a:p>
                      <a:pPr algn="r" fontAlgn="b"/>
                      <a:r>
                        <a:rPr lang="lt-LT" sz="1000" b="0" kern="1200" noProof="0" dirty="0">
                          <a:solidFill>
                            <a:schemeClr val="tx1">
                              <a:lumMod val="50000"/>
                              <a:lumOff val="50000"/>
                            </a:schemeClr>
                          </a:solidFill>
                          <a:latin typeface="+mn-lt"/>
                          <a:ea typeface="+mn-ea"/>
                          <a:cs typeface="+mn-cs"/>
                        </a:rPr>
                        <a:t>Ūkininkas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435558"/>
                  </a:ext>
                </a:extLst>
              </a:tr>
              <a:tr h="412404">
                <a:tc>
                  <a:txBody>
                    <a:bodyPr/>
                    <a:lstStyle/>
                    <a:p>
                      <a:pPr algn="r" fontAlgn="b"/>
                      <a:r>
                        <a:rPr lang="lt-LT" sz="1000" b="0" kern="1200" noProof="0" dirty="0">
                          <a:solidFill>
                            <a:schemeClr val="tx1">
                              <a:lumMod val="50000"/>
                              <a:lumOff val="50000"/>
                            </a:schemeClr>
                          </a:solidFill>
                          <a:latin typeface="+mn-lt"/>
                          <a:ea typeface="+mn-ea"/>
                          <a:cs typeface="+mn-cs"/>
                        </a:rPr>
                        <a:t>Bedarbis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9923665"/>
                  </a:ext>
                </a:extLst>
              </a:tr>
              <a:tr h="412404">
                <a:tc>
                  <a:txBody>
                    <a:bodyPr/>
                    <a:lstStyle/>
                    <a:p>
                      <a:pPr algn="r" fontAlgn="b"/>
                      <a:r>
                        <a:rPr lang="lt-LT" sz="1000" b="0" kern="1200" noProof="0" dirty="0">
                          <a:solidFill>
                            <a:schemeClr val="tx1">
                              <a:lumMod val="50000"/>
                              <a:lumOff val="50000"/>
                            </a:schemeClr>
                          </a:solidFill>
                          <a:latin typeface="+mn-lt"/>
                          <a:ea typeface="+mn-ea"/>
                          <a:cs typeface="+mn-cs"/>
                        </a:rPr>
                        <a:t>Pensininkas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4687451"/>
                  </a:ext>
                </a:extLst>
              </a:tr>
              <a:tr h="412404">
                <a:tc>
                  <a:txBody>
                    <a:bodyPr/>
                    <a:lstStyle/>
                    <a:p>
                      <a:pPr algn="r" fontAlgn="b"/>
                      <a:r>
                        <a:rPr lang="lt-LT" sz="1000" b="0" kern="1200" noProof="0" dirty="0">
                          <a:solidFill>
                            <a:schemeClr val="tx1">
                              <a:lumMod val="50000"/>
                              <a:lumOff val="50000"/>
                            </a:schemeClr>
                          </a:solidFill>
                          <a:latin typeface="+mn-lt"/>
                          <a:ea typeface="+mn-ea"/>
                          <a:cs typeface="+mn-cs"/>
                        </a:rPr>
                        <a:t>Užimtas namų ūkyje ir neieškau darbo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5719079"/>
                  </a:ext>
                </a:extLst>
              </a:tr>
            </a:tbl>
          </a:graphicData>
        </a:graphic>
      </p:graphicFrame>
      <p:pic>
        <p:nvPicPr>
          <p:cNvPr id="22" name="Picture 21">
            <a:extLst>
              <a:ext uri="{FF2B5EF4-FFF2-40B4-BE49-F238E27FC236}">
                <a16:creationId xmlns:a16="http://schemas.microsoft.com/office/drawing/2014/main" id="{0B03A38C-C364-4ECD-D051-21BB08995D32}"/>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37434" y="3709366"/>
            <a:ext cx="526179" cy="483944"/>
          </a:xfrm>
          <a:prstGeom prst="rect">
            <a:avLst/>
          </a:prstGeom>
        </p:spPr>
      </p:pic>
      <p:sp>
        <p:nvSpPr>
          <p:cNvPr id="28" name="Oval 27">
            <a:extLst>
              <a:ext uri="{FF2B5EF4-FFF2-40B4-BE49-F238E27FC236}">
                <a16:creationId xmlns:a16="http://schemas.microsoft.com/office/drawing/2014/main" id="{23A46EC0-A8F7-09EF-62C0-85E72716A506}"/>
              </a:ext>
            </a:extLst>
          </p:cNvPr>
          <p:cNvSpPr/>
          <p:nvPr/>
        </p:nvSpPr>
        <p:spPr>
          <a:xfrm>
            <a:off x="1610192" y="14805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Microsoft YaHei UI Light"/>
              <a:ea typeface="+mn-ea"/>
              <a:cs typeface="+mn-cs"/>
            </a:endParaRPr>
          </a:p>
        </p:txBody>
      </p:sp>
      <p:sp>
        <p:nvSpPr>
          <p:cNvPr id="29" name="Oval 28">
            <a:extLst>
              <a:ext uri="{FF2B5EF4-FFF2-40B4-BE49-F238E27FC236}">
                <a16:creationId xmlns:a16="http://schemas.microsoft.com/office/drawing/2014/main" id="{F8E62E0A-B1B7-0C3F-4AA2-0BD2888632D5}"/>
              </a:ext>
            </a:extLst>
          </p:cNvPr>
          <p:cNvSpPr/>
          <p:nvPr/>
        </p:nvSpPr>
        <p:spPr>
          <a:xfrm>
            <a:off x="4428147" y="146145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Microsoft YaHei UI Light"/>
              <a:ea typeface="+mn-ea"/>
              <a:cs typeface="+mn-cs"/>
            </a:endParaRPr>
          </a:p>
        </p:txBody>
      </p:sp>
      <p:sp>
        <p:nvSpPr>
          <p:cNvPr id="30" name="Oval 29">
            <a:extLst>
              <a:ext uri="{FF2B5EF4-FFF2-40B4-BE49-F238E27FC236}">
                <a16:creationId xmlns:a16="http://schemas.microsoft.com/office/drawing/2014/main" id="{10F9F0B0-6C51-2EF9-58CE-F9BD88F48085}"/>
              </a:ext>
            </a:extLst>
          </p:cNvPr>
          <p:cNvSpPr/>
          <p:nvPr/>
        </p:nvSpPr>
        <p:spPr>
          <a:xfrm>
            <a:off x="7239756" y="14805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Microsoft YaHei UI Light"/>
              <a:ea typeface="+mn-ea"/>
              <a:cs typeface="+mn-cs"/>
            </a:endParaRPr>
          </a:p>
        </p:txBody>
      </p:sp>
      <p:sp>
        <p:nvSpPr>
          <p:cNvPr id="33" name="Oval 32">
            <a:extLst>
              <a:ext uri="{FF2B5EF4-FFF2-40B4-BE49-F238E27FC236}">
                <a16:creationId xmlns:a16="http://schemas.microsoft.com/office/drawing/2014/main" id="{F81F7E56-82EE-FFF2-C800-08B54B84070D}"/>
              </a:ext>
            </a:extLst>
          </p:cNvPr>
          <p:cNvSpPr/>
          <p:nvPr/>
        </p:nvSpPr>
        <p:spPr>
          <a:xfrm>
            <a:off x="1618850" y="36903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Microsoft YaHei UI Light"/>
              <a:ea typeface="+mn-ea"/>
              <a:cs typeface="+mn-cs"/>
            </a:endParaRPr>
          </a:p>
        </p:txBody>
      </p:sp>
      <p:sp>
        <p:nvSpPr>
          <p:cNvPr id="34" name="Oval 33">
            <a:extLst>
              <a:ext uri="{FF2B5EF4-FFF2-40B4-BE49-F238E27FC236}">
                <a16:creationId xmlns:a16="http://schemas.microsoft.com/office/drawing/2014/main" id="{EDEAACD3-D7E7-EDC9-3FB8-75A17057506E}"/>
              </a:ext>
            </a:extLst>
          </p:cNvPr>
          <p:cNvSpPr/>
          <p:nvPr/>
        </p:nvSpPr>
        <p:spPr>
          <a:xfrm>
            <a:off x="7201945" y="37284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Microsoft YaHei UI Light"/>
              <a:ea typeface="+mn-ea"/>
              <a:cs typeface="+mn-cs"/>
            </a:endParaRPr>
          </a:p>
        </p:txBody>
      </p:sp>
      <p:sp>
        <p:nvSpPr>
          <p:cNvPr id="35" name="Oval 34">
            <a:extLst>
              <a:ext uri="{FF2B5EF4-FFF2-40B4-BE49-F238E27FC236}">
                <a16:creationId xmlns:a16="http://schemas.microsoft.com/office/drawing/2014/main" id="{CB6E0C78-3A64-9E81-1F0B-5993DE2CE168}"/>
              </a:ext>
            </a:extLst>
          </p:cNvPr>
          <p:cNvSpPr/>
          <p:nvPr/>
        </p:nvSpPr>
        <p:spPr>
          <a:xfrm>
            <a:off x="4420645" y="370935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Microsoft YaHei UI Light"/>
              <a:ea typeface="+mn-ea"/>
              <a:cs typeface="+mn-cs"/>
            </a:endParaRPr>
          </a:p>
        </p:txBody>
      </p:sp>
      <p:sp>
        <p:nvSpPr>
          <p:cNvPr id="31" name="Oval 30">
            <a:extLst>
              <a:ext uri="{FF2B5EF4-FFF2-40B4-BE49-F238E27FC236}">
                <a16:creationId xmlns:a16="http://schemas.microsoft.com/office/drawing/2014/main" id="{53BE1229-0973-F1DA-6A4E-7DBCA46F87E5}"/>
              </a:ext>
            </a:extLst>
          </p:cNvPr>
          <p:cNvSpPr/>
          <p:nvPr/>
        </p:nvSpPr>
        <p:spPr>
          <a:xfrm>
            <a:off x="10020767" y="14424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white"/>
              </a:solidFill>
              <a:effectLst/>
              <a:uLnTx/>
              <a:uFillTx/>
              <a:latin typeface="Microsoft YaHei UI Light"/>
              <a:ea typeface="+mn-ea"/>
              <a:cs typeface="+mn-cs"/>
            </a:endParaRPr>
          </a:p>
        </p:txBody>
      </p:sp>
      <p:pic>
        <p:nvPicPr>
          <p:cNvPr id="37" name="Picture 36">
            <a:extLst>
              <a:ext uri="{FF2B5EF4-FFF2-40B4-BE49-F238E27FC236}">
                <a16:creationId xmlns:a16="http://schemas.microsoft.com/office/drawing/2014/main" id="{B22ACE66-04A0-A4FF-CADC-545218170B0A}"/>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6665" y="3757527"/>
            <a:ext cx="513870" cy="435782"/>
          </a:xfrm>
          <a:prstGeom prst="rect">
            <a:avLst/>
          </a:prstGeom>
        </p:spPr>
      </p:pic>
      <p:pic>
        <p:nvPicPr>
          <p:cNvPr id="41" name="Picture 40">
            <a:extLst>
              <a:ext uri="{FF2B5EF4-FFF2-40B4-BE49-F238E27FC236}">
                <a16:creationId xmlns:a16="http://schemas.microsoft.com/office/drawing/2014/main" id="{E0201657-3369-F639-9F57-A6EE8168268B}"/>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15505" y="3826469"/>
            <a:ext cx="329895" cy="329895"/>
          </a:xfrm>
          <a:prstGeom prst="rect">
            <a:avLst/>
          </a:prstGeom>
        </p:spPr>
      </p:pic>
      <p:pic>
        <p:nvPicPr>
          <p:cNvPr id="39" name="Picture 38">
            <a:extLst>
              <a:ext uri="{FF2B5EF4-FFF2-40B4-BE49-F238E27FC236}">
                <a16:creationId xmlns:a16="http://schemas.microsoft.com/office/drawing/2014/main" id="{7061C288-E5E1-1E2D-5715-47BE1A49788E}"/>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72599" y="1486251"/>
            <a:ext cx="445146" cy="434913"/>
          </a:xfrm>
          <a:prstGeom prst="rect">
            <a:avLst/>
          </a:prstGeom>
        </p:spPr>
      </p:pic>
      <p:graphicFrame>
        <p:nvGraphicFramePr>
          <p:cNvPr id="2" name="Table 1">
            <a:extLst>
              <a:ext uri="{FF2B5EF4-FFF2-40B4-BE49-F238E27FC236}">
                <a16:creationId xmlns:a16="http://schemas.microsoft.com/office/drawing/2014/main" id="{EB4318EF-52E2-4B08-AF4D-36E12E2E7C2E}"/>
              </a:ext>
            </a:extLst>
          </p:cNvPr>
          <p:cNvGraphicFramePr>
            <a:graphicFrameLocks noGrp="1"/>
          </p:cNvGraphicFramePr>
          <p:nvPr>
            <p:extLst>
              <p:ext uri="{D42A27DB-BD31-4B8C-83A1-F6EECF244321}">
                <p14:modId xmlns:p14="http://schemas.microsoft.com/office/powerpoint/2010/main" val="3022331689"/>
              </p:ext>
            </p:extLst>
          </p:nvPr>
        </p:nvGraphicFramePr>
        <p:xfrm>
          <a:off x="410441" y="4677161"/>
          <a:ext cx="2466975" cy="1150095"/>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3972464845"/>
                    </a:ext>
                  </a:extLst>
                </a:gridCol>
                <a:gridCol w="666750">
                  <a:extLst>
                    <a:ext uri="{9D8B030D-6E8A-4147-A177-3AD203B41FA5}">
                      <a16:colId xmlns:a16="http://schemas.microsoft.com/office/drawing/2014/main" val="3881343629"/>
                    </a:ext>
                  </a:extLst>
                </a:gridCol>
              </a:tblGrid>
              <a:tr h="230019">
                <a:tc>
                  <a:txBody>
                    <a:bodyPr/>
                    <a:lstStyle/>
                    <a:p>
                      <a:pPr algn="r" fontAlgn="b"/>
                      <a:r>
                        <a:rPr lang="lt-LT" sz="1000" b="0" kern="1200" noProof="0" dirty="0">
                          <a:solidFill>
                            <a:schemeClr val="tx1">
                              <a:lumMod val="50000"/>
                              <a:lumOff val="50000"/>
                            </a:schemeClr>
                          </a:solidFill>
                          <a:latin typeface="+mn-lt"/>
                          <a:ea typeface="+mn-ea"/>
                          <a:cs typeface="+mn-cs"/>
                        </a:rPr>
                        <a:t>Iki 400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230019">
                <a:tc>
                  <a:txBody>
                    <a:bodyPr/>
                    <a:lstStyle/>
                    <a:p>
                      <a:pPr algn="r" fontAlgn="b"/>
                      <a:r>
                        <a:rPr lang="lt-LT" sz="1000" b="0" kern="1200" noProof="0" dirty="0">
                          <a:solidFill>
                            <a:schemeClr val="tx1">
                              <a:lumMod val="50000"/>
                              <a:lumOff val="50000"/>
                            </a:schemeClr>
                          </a:solidFill>
                          <a:latin typeface="+mn-lt"/>
                          <a:ea typeface="+mn-ea"/>
                          <a:cs typeface="+mn-cs"/>
                        </a:rPr>
                        <a:t>401–500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17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230019">
                <a:tc>
                  <a:txBody>
                    <a:bodyPr/>
                    <a:lstStyle/>
                    <a:p>
                      <a:pPr algn="r" fontAlgn="b"/>
                      <a:r>
                        <a:rPr lang="lt-LT" sz="1000" b="0" kern="1200" noProof="0" dirty="0">
                          <a:solidFill>
                            <a:schemeClr val="tx1">
                              <a:lumMod val="50000"/>
                              <a:lumOff val="50000"/>
                            </a:schemeClr>
                          </a:solidFill>
                          <a:latin typeface="+mn-lt"/>
                          <a:ea typeface="+mn-ea"/>
                          <a:cs typeface="+mn-cs"/>
                        </a:rPr>
                        <a:t>501–700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30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r h="230019">
                <a:tc>
                  <a:txBody>
                    <a:bodyPr/>
                    <a:lstStyle/>
                    <a:p>
                      <a:pPr algn="r" fontAlgn="b"/>
                      <a:r>
                        <a:rPr lang="lt-LT" sz="1000" b="0" kern="1200" noProof="0" dirty="0">
                          <a:solidFill>
                            <a:schemeClr val="tx1">
                              <a:lumMod val="50000"/>
                              <a:lumOff val="50000"/>
                            </a:schemeClr>
                          </a:solidFill>
                          <a:latin typeface="+mn-lt"/>
                          <a:ea typeface="+mn-ea"/>
                          <a:cs typeface="+mn-cs"/>
                        </a:rPr>
                        <a:t>700-1000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180156"/>
                  </a:ext>
                </a:extLst>
              </a:tr>
              <a:tr h="23001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lt-LT" sz="1000" b="0" kern="1200" noProof="0" dirty="0">
                          <a:solidFill>
                            <a:schemeClr val="tx1">
                              <a:lumMod val="50000"/>
                              <a:lumOff val="50000"/>
                            </a:schemeClr>
                          </a:solidFill>
                          <a:latin typeface="+mn-lt"/>
                          <a:ea typeface="+mn-ea"/>
                          <a:cs typeface="+mn-cs"/>
                        </a:rPr>
                        <a:t>Daugiau nei 1000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lt-LT" sz="1000" b="0" kern="1200" noProof="0" dirty="0">
                          <a:solidFill>
                            <a:schemeClr val="tx1">
                              <a:lumMod val="50000"/>
                              <a:lumOff val="50000"/>
                            </a:schemeClr>
                          </a:solidFill>
                          <a:latin typeface="+mn-lt"/>
                          <a:ea typeface="+mn-ea"/>
                          <a:cs typeface="+mn-cs"/>
                        </a:rPr>
                        <a:t>23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5643052"/>
                  </a:ext>
                </a:extLst>
              </a:tr>
            </a:tbl>
          </a:graphicData>
        </a:graphic>
      </p:graphicFrame>
    </p:spTree>
    <p:extLst>
      <p:ext uri="{BB962C8B-B14F-4D97-AF65-F5344CB8AC3E}">
        <p14:creationId xmlns:p14="http://schemas.microsoft.com/office/powerpoint/2010/main" val="187306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99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21581333-5764-5081-7857-BA77BA8F1A57}"/>
              </a:ext>
            </a:extLst>
          </p:cNvPr>
          <p:cNvSpPr>
            <a:spLocks noGrp="1"/>
          </p:cNvSpPr>
          <p:nvPr>
            <p:ph sz="half" idx="1"/>
          </p:nvPr>
        </p:nvSpPr>
        <p:spPr/>
        <p:txBody>
          <a:bodyPr/>
          <a:lstStyle/>
          <a:p>
            <a:r>
              <a:rPr lang="lt-LT" noProof="0" dirty="0"/>
              <a:t>Ar žinote, į kokią instituciją reikia kreiptis dėl statybą leidžiančių dokumentų išdavimo? Jei taip, nurodykite į kokią. </a:t>
            </a:r>
          </a:p>
        </p:txBody>
      </p:sp>
      <p:sp>
        <p:nvSpPr>
          <p:cNvPr id="6" name="Title 2">
            <a:extLst>
              <a:ext uri="{FF2B5EF4-FFF2-40B4-BE49-F238E27FC236}">
                <a16:creationId xmlns:a16="http://schemas.microsoft.com/office/drawing/2014/main" id="{69BFE138-67DF-766A-4B88-528D3CB0AD99}"/>
              </a:ext>
            </a:extLst>
          </p:cNvPr>
          <p:cNvSpPr>
            <a:spLocks noGrp="1"/>
          </p:cNvSpPr>
          <p:nvPr>
            <p:ph type="title"/>
          </p:nvPr>
        </p:nvSpPr>
        <p:spPr>
          <a:xfrm>
            <a:off x="504826" y="714375"/>
            <a:ext cx="11125200" cy="452438"/>
          </a:xfrm>
        </p:spPr>
        <p:txBody>
          <a:bodyPr>
            <a:noAutofit/>
          </a:bodyPr>
          <a:lstStyle/>
          <a:p>
            <a:r>
              <a:rPr lang="lt-LT" sz="2900" noProof="0" dirty="0">
                <a:solidFill>
                  <a:schemeClr val="accent2">
                    <a:lumMod val="75000"/>
                  </a:schemeClr>
                </a:solidFill>
              </a:rPr>
              <a:t>INSTITUCIJOS, Į KURIĄ REIKIA KREIPTIS DĖL STATYBĄ LEIDŽIANČIŲ DOKUMENTŲ IŠDAVIMO, ŽINOMUMAS (PROC.)</a:t>
            </a:r>
          </a:p>
        </p:txBody>
      </p:sp>
      <p:sp>
        <p:nvSpPr>
          <p:cNvPr id="2" name="Content Placeholder 2">
            <a:extLst>
              <a:ext uri="{FF2B5EF4-FFF2-40B4-BE49-F238E27FC236}">
                <a16:creationId xmlns:a16="http://schemas.microsoft.com/office/drawing/2014/main" id="{C4F55C80-483E-7E2A-740B-173919FC6FFF}"/>
              </a:ext>
            </a:extLst>
          </p:cNvPr>
          <p:cNvSpPr>
            <a:spLocks noGrp="1"/>
          </p:cNvSpPr>
          <p:nvPr>
            <p:ph sz="half" idx="10"/>
          </p:nvPr>
        </p:nvSpPr>
        <p:spPr>
          <a:xfrm>
            <a:off x="9104702" y="2038389"/>
            <a:ext cx="2521534" cy="722575"/>
          </a:xfrm>
        </p:spPr>
        <p:txBody>
          <a:bodyPr/>
          <a:lstStyle/>
          <a:p>
            <a:r>
              <a:rPr lang="lt-LT" noProof="0" dirty="0"/>
              <a:t>Žinantys, kur kreiptis, dažniau nurodo 501–700 eurų pajamų ir rajono centro gyventojai.</a:t>
            </a:r>
          </a:p>
        </p:txBody>
      </p:sp>
      <p:graphicFrame>
        <p:nvGraphicFramePr>
          <p:cNvPr id="8" name="Content Placeholder 9">
            <a:extLst>
              <a:ext uri="{FF2B5EF4-FFF2-40B4-BE49-F238E27FC236}">
                <a16:creationId xmlns:a16="http://schemas.microsoft.com/office/drawing/2014/main" id="{08ADDADD-748E-31D5-B420-45352418F185}"/>
              </a:ext>
            </a:extLst>
          </p:cNvPr>
          <p:cNvGraphicFramePr>
            <a:graphicFrameLocks/>
          </p:cNvGraphicFramePr>
          <p:nvPr>
            <p:extLst>
              <p:ext uri="{D42A27DB-BD31-4B8C-83A1-F6EECF244321}">
                <p14:modId xmlns:p14="http://schemas.microsoft.com/office/powerpoint/2010/main" val="3222150502"/>
              </p:ext>
            </p:extLst>
          </p:nvPr>
        </p:nvGraphicFramePr>
        <p:xfrm>
          <a:off x="1225461" y="1635967"/>
          <a:ext cx="7879241" cy="244150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2F7AA2BA-95F9-C230-542D-6535445056D8}"/>
              </a:ext>
            </a:extLst>
          </p:cNvPr>
          <p:cNvSpPr/>
          <p:nvPr/>
        </p:nvSpPr>
        <p:spPr>
          <a:xfrm>
            <a:off x="7989207" y="4369558"/>
            <a:ext cx="1945456"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a:t>
            </a:r>
            <a:r>
              <a:rPr lang="lt-LT" sz="900" noProof="0" dirty="0">
                <a:solidFill>
                  <a:schemeClr val="tx1">
                    <a:lumMod val="65000"/>
                    <a:lumOff val="35000"/>
                  </a:schemeClr>
                </a:solidFill>
              </a:rPr>
              <a:t>– </a:t>
            </a:r>
            <a:r>
              <a:rPr lang="lt-LT" sz="900" b="1" noProof="0" dirty="0">
                <a:solidFill>
                  <a:schemeClr val="accent2"/>
                </a:solidFill>
              </a:rPr>
              <a:t>43%</a:t>
            </a:r>
            <a:endParaRPr lang="lt-LT" sz="900" noProof="0" dirty="0">
              <a:solidFill>
                <a:schemeClr val="tx1">
                  <a:lumMod val="65000"/>
                  <a:lumOff val="35000"/>
                </a:schemeClr>
              </a:solidFill>
            </a:endParaRPr>
          </a:p>
          <a:p>
            <a:r>
              <a:rPr lang="lt-LT" sz="900" b="1" noProof="0" dirty="0">
                <a:solidFill>
                  <a:schemeClr val="tx1">
                    <a:lumMod val="65000"/>
                    <a:lumOff val="35000"/>
                  </a:schemeClr>
                </a:solidFill>
              </a:rPr>
              <a:t>Savivaldybė </a:t>
            </a:r>
            <a:r>
              <a:rPr lang="lt-LT" sz="900" noProof="0" dirty="0">
                <a:solidFill>
                  <a:schemeClr val="tx1">
                    <a:lumMod val="65000"/>
                    <a:lumOff val="35000"/>
                  </a:schemeClr>
                </a:solidFill>
              </a:rPr>
              <a:t>– </a:t>
            </a:r>
            <a:r>
              <a:rPr lang="lt-LT" sz="900" b="1" noProof="0" dirty="0">
                <a:solidFill>
                  <a:schemeClr val="accent2"/>
                </a:solidFill>
              </a:rPr>
              <a:t>43%</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(internete) – </a:t>
            </a:r>
            <a:r>
              <a:rPr lang="lt-LT" sz="900" b="1" noProof="0" dirty="0">
                <a:solidFill>
                  <a:schemeClr val="accent2"/>
                </a:solidFill>
              </a:rPr>
              <a:t>5%</a:t>
            </a:r>
          </a:p>
          <a:p>
            <a:r>
              <a:rPr lang="lt-LT" sz="900" noProof="0" dirty="0">
                <a:solidFill>
                  <a:schemeClr val="tx1">
                    <a:lumMod val="65000"/>
                    <a:lumOff val="35000"/>
                  </a:schemeClr>
                </a:solidFill>
              </a:rPr>
              <a:t>Seniūnija – </a:t>
            </a:r>
            <a:r>
              <a:rPr lang="lt-LT" sz="900" b="1" noProof="0" dirty="0">
                <a:solidFill>
                  <a:schemeClr val="accent2"/>
                </a:solidFill>
              </a:rPr>
              <a:t>2%</a:t>
            </a:r>
          </a:p>
          <a:p>
            <a:r>
              <a:rPr lang="lt-LT" sz="900" noProof="0" dirty="0">
                <a:solidFill>
                  <a:schemeClr val="tx1">
                    <a:lumMod val="65000"/>
                    <a:lumOff val="35000"/>
                  </a:schemeClr>
                </a:solidFill>
              </a:rPr>
              <a:t>Aplinkos ministerija  – </a:t>
            </a:r>
            <a:r>
              <a:rPr lang="lt-LT" sz="900" b="1" noProof="0" dirty="0">
                <a:solidFill>
                  <a:schemeClr val="accent2"/>
                </a:solidFill>
              </a:rPr>
              <a:t>2%</a:t>
            </a:r>
          </a:p>
          <a:p>
            <a:r>
              <a:rPr lang="lt-LT" sz="900" noProof="0" dirty="0">
                <a:solidFill>
                  <a:schemeClr val="tx1">
                    <a:lumMod val="65000"/>
                    <a:lumOff val="35000"/>
                  </a:schemeClr>
                </a:solidFill>
              </a:rPr>
              <a:t>Registrų centras – </a:t>
            </a:r>
            <a:r>
              <a:rPr lang="lt-LT" sz="900" b="1" noProof="0" dirty="0">
                <a:solidFill>
                  <a:schemeClr val="accent2"/>
                </a:solidFill>
              </a:rPr>
              <a:t>2 %</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Projektuotojai, architektai – </a:t>
            </a:r>
            <a:r>
              <a:rPr lang="lt-LT" sz="900" b="1" noProof="0" dirty="0">
                <a:solidFill>
                  <a:schemeClr val="accent2"/>
                </a:solidFill>
              </a:rPr>
              <a:t>2%</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Aplinkos apsaugos agentūra – </a:t>
            </a:r>
            <a:r>
              <a:rPr lang="lt-LT" sz="900" b="1" noProof="0" dirty="0">
                <a:solidFill>
                  <a:schemeClr val="accent2"/>
                </a:solidFill>
              </a:rPr>
              <a:t>1%</a:t>
            </a:r>
          </a:p>
          <a:p>
            <a:r>
              <a:rPr lang="lt-LT" sz="900" noProof="0" dirty="0">
                <a:solidFill>
                  <a:schemeClr val="tx1">
                    <a:lumMod val="65000"/>
                    <a:lumOff val="35000"/>
                  </a:schemeClr>
                </a:solidFill>
              </a:rPr>
              <a:t>Žemėtvarka – </a:t>
            </a:r>
            <a:r>
              <a:rPr lang="lt-LT" sz="900" b="1" noProof="0" dirty="0">
                <a:solidFill>
                  <a:schemeClr val="accent2"/>
                </a:solidFill>
              </a:rPr>
              <a:t>0,4%</a:t>
            </a:r>
          </a:p>
          <a:p>
            <a:r>
              <a:rPr lang="lt-LT" sz="900" noProof="0" dirty="0">
                <a:solidFill>
                  <a:schemeClr val="tx1">
                    <a:lumMod val="65000"/>
                    <a:lumOff val="35000"/>
                  </a:schemeClr>
                </a:solidFill>
              </a:rPr>
              <a:t>Vidaus reikalų ministerija – </a:t>
            </a:r>
            <a:r>
              <a:rPr lang="lt-LT" sz="900" b="1" noProof="0" dirty="0">
                <a:solidFill>
                  <a:schemeClr val="accent2"/>
                </a:solidFill>
              </a:rPr>
              <a:t>0,2%</a:t>
            </a:r>
          </a:p>
          <a:p>
            <a:r>
              <a:rPr lang="lt-LT" sz="900" noProof="0" dirty="0">
                <a:solidFill>
                  <a:schemeClr val="tx1">
                    <a:lumMod val="65000"/>
                    <a:lumOff val="35000"/>
                  </a:schemeClr>
                </a:solidFill>
              </a:rPr>
              <a:t>Seimas – </a:t>
            </a:r>
            <a:r>
              <a:rPr lang="lt-LT" sz="900" b="1" noProof="0" dirty="0">
                <a:solidFill>
                  <a:schemeClr val="accent2"/>
                </a:solidFill>
              </a:rPr>
              <a:t>0,2%</a:t>
            </a:r>
          </a:p>
          <a:p>
            <a:r>
              <a:rPr lang="lt-LT" sz="900" noProof="0" dirty="0">
                <a:solidFill>
                  <a:schemeClr val="tx1">
                    <a:lumMod val="65000"/>
                    <a:lumOff val="35000"/>
                  </a:schemeClr>
                </a:solidFill>
              </a:rPr>
              <a:t>Mokesčių inspekcija – </a:t>
            </a:r>
            <a:r>
              <a:rPr lang="lt-LT" sz="900" b="1" noProof="0" dirty="0">
                <a:solidFill>
                  <a:schemeClr val="accent2"/>
                </a:solidFill>
              </a:rPr>
              <a:t>0,2%</a:t>
            </a:r>
          </a:p>
          <a:p>
            <a:r>
              <a:rPr lang="lt-LT" sz="900" noProof="0" dirty="0">
                <a:solidFill>
                  <a:schemeClr val="tx1">
                    <a:lumMod val="65000"/>
                    <a:lumOff val="35000"/>
                  </a:schemeClr>
                </a:solidFill>
              </a:rPr>
              <a:t>Matininkai – </a:t>
            </a:r>
            <a:r>
              <a:rPr lang="lt-LT" sz="900" b="1" noProof="0" dirty="0">
                <a:solidFill>
                  <a:schemeClr val="accent2"/>
                </a:solidFill>
              </a:rPr>
              <a:t>0,2%</a:t>
            </a:r>
            <a:r>
              <a:rPr lang="lt-LT" sz="900" noProof="0" dirty="0">
                <a:solidFill>
                  <a:schemeClr val="tx1">
                    <a:lumMod val="65000"/>
                    <a:lumOff val="35000"/>
                  </a:schemeClr>
                </a:solidFill>
              </a:rPr>
              <a:t> </a:t>
            </a:r>
          </a:p>
        </p:txBody>
      </p:sp>
      <p:sp>
        <p:nvSpPr>
          <p:cNvPr id="14" name="Rectangle 13">
            <a:extLst>
              <a:ext uri="{FF2B5EF4-FFF2-40B4-BE49-F238E27FC236}">
                <a16:creationId xmlns:a16="http://schemas.microsoft.com/office/drawing/2014/main" id="{69D06D0F-65D7-D6F9-29B3-E1F4F7EA9B32}"/>
              </a:ext>
            </a:extLst>
          </p:cNvPr>
          <p:cNvSpPr/>
          <p:nvPr/>
        </p:nvSpPr>
        <p:spPr>
          <a:xfrm>
            <a:off x="9961270" y="4344167"/>
            <a:ext cx="1863160"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Savivaldybė </a:t>
            </a:r>
            <a:r>
              <a:rPr lang="lt-LT" sz="900" noProof="0" dirty="0">
                <a:solidFill>
                  <a:schemeClr val="tx1">
                    <a:lumMod val="65000"/>
                    <a:lumOff val="35000"/>
                  </a:schemeClr>
                </a:solidFill>
              </a:rPr>
              <a:t>– </a:t>
            </a:r>
            <a:r>
              <a:rPr lang="lt-LT" sz="900" b="1" noProof="0" dirty="0">
                <a:solidFill>
                  <a:schemeClr val="accent2"/>
                </a:solidFill>
              </a:rPr>
              <a:t>44%</a:t>
            </a:r>
          </a:p>
          <a:p>
            <a:r>
              <a:rPr lang="lt-LT" sz="900" b="1" noProof="0" dirty="0">
                <a:solidFill>
                  <a:schemeClr val="tx1">
                    <a:lumMod val="65000"/>
                    <a:lumOff val="35000"/>
                  </a:schemeClr>
                </a:solidFill>
              </a:rPr>
              <a:t>Statybų inspekcija</a:t>
            </a:r>
            <a:r>
              <a:rPr lang="lt-LT" sz="900" noProof="0" dirty="0">
                <a:solidFill>
                  <a:schemeClr val="tx1">
                    <a:lumMod val="65000"/>
                    <a:lumOff val="35000"/>
                  </a:schemeClr>
                </a:solidFill>
              </a:rPr>
              <a:t>– </a:t>
            </a:r>
            <a:r>
              <a:rPr lang="lt-LT" sz="900" b="1" noProof="0" dirty="0">
                <a:solidFill>
                  <a:schemeClr val="accent2"/>
                </a:solidFill>
              </a:rPr>
              <a:t>43%</a:t>
            </a:r>
            <a:endParaRPr lang="lt-LT" sz="900" noProof="0" dirty="0">
              <a:solidFill>
                <a:schemeClr val="tx1">
                  <a:lumMod val="65000"/>
                  <a:lumOff val="35000"/>
                </a:schemeClr>
              </a:solidFill>
            </a:endParaRP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(internete) – </a:t>
            </a:r>
            <a:r>
              <a:rPr lang="lt-LT" sz="900" b="1" noProof="0" dirty="0">
                <a:solidFill>
                  <a:schemeClr val="accent2"/>
                </a:solidFill>
              </a:rPr>
              <a:t>4%</a:t>
            </a:r>
          </a:p>
          <a:p>
            <a:r>
              <a:rPr lang="lt-LT" sz="900" noProof="0" dirty="0">
                <a:solidFill>
                  <a:schemeClr val="tx1">
                    <a:lumMod val="65000"/>
                    <a:lumOff val="35000"/>
                  </a:schemeClr>
                </a:solidFill>
              </a:rPr>
              <a:t>Registrų centras – </a:t>
            </a:r>
            <a:r>
              <a:rPr lang="lt-LT" sz="900" b="1" noProof="0" dirty="0">
                <a:solidFill>
                  <a:schemeClr val="accent2"/>
                </a:solidFill>
              </a:rPr>
              <a:t>4%</a:t>
            </a:r>
          </a:p>
          <a:p>
            <a:r>
              <a:rPr lang="lt-LT" sz="900" noProof="0" dirty="0">
                <a:solidFill>
                  <a:schemeClr val="tx1">
                    <a:lumMod val="65000"/>
                    <a:lumOff val="35000"/>
                  </a:schemeClr>
                </a:solidFill>
              </a:rPr>
              <a:t>Projektuotojai, architektai  – </a:t>
            </a:r>
            <a:r>
              <a:rPr lang="lt-LT" sz="900" b="1" noProof="0" dirty="0">
                <a:solidFill>
                  <a:schemeClr val="accent2"/>
                </a:solidFill>
              </a:rPr>
              <a:t>1%</a:t>
            </a:r>
          </a:p>
          <a:p>
            <a:r>
              <a:rPr lang="lt-LT" sz="900" noProof="0" dirty="0">
                <a:solidFill>
                  <a:schemeClr val="tx1">
                    <a:lumMod val="65000"/>
                    <a:lumOff val="35000"/>
                  </a:schemeClr>
                </a:solidFill>
              </a:rPr>
              <a:t>Aplinkos ministerija – </a:t>
            </a:r>
            <a:r>
              <a:rPr lang="lt-LT" sz="900" b="1" noProof="0" dirty="0">
                <a:solidFill>
                  <a:schemeClr val="accent2"/>
                </a:solidFill>
              </a:rPr>
              <a:t>1 %</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Žemėtvarka – </a:t>
            </a:r>
            <a:r>
              <a:rPr lang="lt-LT" sz="900" b="1" noProof="0" dirty="0">
                <a:solidFill>
                  <a:schemeClr val="accent2"/>
                </a:solidFill>
              </a:rPr>
              <a:t>1%</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Seimas – </a:t>
            </a:r>
            <a:r>
              <a:rPr lang="lt-LT" sz="900" b="1" noProof="0" dirty="0">
                <a:solidFill>
                  <a:schemeClr val="accent2"/>
                </a:solidFill>
              </a:rPr>
              <a:t>0,4%</a:t>
            </a:r>
          </a:p>
          <a:p>
            <a:r>
              <a:rPr lang="lt-LT" sz="900" noProof="0" dirty="0">
                <a:solidFill>
                  <a:schemeClr val="tx1">
                    <a:lumMod val="65000"/>
                    <a:lumOff val="35000"/>
                  </a:schemeClr>
                </a:solidFill>
              </a:rPr>
              <a:t>Mokesčių inspekcija – </a:t>
            </a:r>
            <a:r>
              <a:rPr lang="lt-LT" sz="900" b="1" noProof="0" dirty="0">
                <a:solidFill>
                  <a:schemeClr val="accent2"/>
                </a:solidFill>
              </a:rPr>
              <a:t>0,4%</a:t>
            </a:r>
          </a:p>
          <a:p>
            <a:r>
              <a:rPr lang="lt-LT" sz="900" noProof="0" dirty="0">
                <a:solidFill>
                  <a:schemeClr val="tx1">
                    <a:lumMod val="65000"/>
                    <a:lumOff val="35000"/>
                  </a:schemeClr>
                </a:solidFill>
              </a:rPr>
              <a:t>Statybos ministerija – </a:t>
            </a:r>
            <a:r>
              <a:rPr lang="lt-LT" sz="900" b="1" noProof="0" dirty="0">
                <a:solidFill>
                  <a:schemeClr val="accent2"/>
                </a:solidFill>
              </a:rPr>
              <a:t>0,2%</a:t>
            </a:r>
            <a:r>
              <a:rPr lang="lt-LT" sz="900" noProof="0" dirty="0">
                <a:solidFill>
                  <a:schemeClr val="tx1">
                    <a:lumMod val="65000"/>
                    <a:lumOff val="35000"/>
                  </a:schemeClr>
                </a:solidFill>
              </a:rPr>
              <a:t> </a:t>
            </a:r>
          </a:p>
          <a:p>
            <a:r>
              <a:rPr lang="lt-LT" sz="900" noProof="0" dirty="0">
                <a:solidFill>
                  <a:schemeClr val="tx1">
                    <a:lumMod val="65000"/>
                    <a:lumOff val="35000"/>
                  </a:schemeClr>
                </a:solidFill>
              </a:rPr>
              <a:t>Vidaus reikalų ministerija – </a:t>
            </a:r>
            <a:r>
              <a:rPr lang="lt-LT" sz="900" b="1" noProof="0" dirty="0">
                <a:solidFill>
                  <a:schemeClr val="accent2"/>
                </a:solidFill>
              </a:rPr>
              <a:t>0,2%</a:t>
            </a:r>
          </a:p>
          <a:p>
            <a:r>
              <a:rPr lang="lt-LT" sz="900" noProof="0" dirty="0">
                <a:solidFill>
                  <a:schemeClr val="tx1">
                    <a:lumMod val="65000"/>
                    <a:lumOff val="35000"/>
                  </a:schemeClr>
                </a:solidFill>
              </a:rPr>
              <a:t>Kita – </a:t>
            </a:r>
            <a:r>
              <a:rPr lang="lt-LT" sz="900" b="1" noProof="0" dirty="0">
                <a:solidFill>
                  <a:schemeClr val="accent2"/>
                </a:solidFill>
              </a:rPr>
              <a:t>1%</a:t>
            </a:r>
          </a:p>
        </p:txBody>
      </p:sp>
      <p:sp>
        <p:nvSpPr>
          <p:cNvPr id="16" name="TextBox 15">
            <a:extLst>
              <a:ext uri="{FF2B5EF4-FFF2-40B4-BE49-F238E27FC236}">
                <a16:creationId xmlns:a16="http://schemas.microsoft.com/office/drawing/2014/main" id="{9C1F24D4-2590-136A-3155-48BF2AFCB808}"/>
              </a:ext>
            </a:extLst>
          </p:cNvPr>
          <p:cNvSpPr txBox="1"/>
          <p:nvPr/>
        </p:nvSpPr>
        <p:spPr>
          <a:xfrm>
            <a:off x="7989204" y="4067797"/>
            <a:ext cx="1796629" cy="307777"/>
          </a:xfrm>
          <a:prstGeom prst="rect">
            <a:avLst/>
          </a:prstGeom>
          <a:noFill/>
        </p:spPr>
        <p:txBody>
          <a:bodyPr wrap="square" rtlCol="0">
            <a:spAutoFit/>
          </a:bodyPr>
          <a:lstStyle/>
          <a:p>
            <a:r>
              <a:rPr lang="lt-LT" sz="1400" u="sng" noProof="0" dirty="0">
                <a:solidFill>
                  <a:schemeClr val="accent2">
                    <a:lumMod val="50000"/>
                  </a:schemeClr>
                </a:solidFill>
              </a:rPr>
              <a:t>     „Taip“ (2021 m.):       </a:t>
            </a:r>
          </a:p>
        </p:txBody>
      </p:sp>
      <p:sp>
        <p:nvSpPr>
          <p:cNvPr id="17" name="TextBox 16">
            <a:extLst>
              <a:ext uri="{FF2B5EF4-FFF2-40B4-BE49-F238E27FC236}">
                <a16:creationId xmlns:a16="http://schemas.microsoft.com/office/drawing/2014/main" id="{117BF9AD-450F-20D8-EC6C-4EC51F914F40}"/>
              </a:ext>
            </a:extLst>
          </p:cNvPr>
          <p:cNvSpPr txBox="1"/>
          <p:nvPr/>
        </p:nvSpPr>
        <p:spPr>
          <a:xfrm>
            <a:off x="9961269" y="4066862"/>
            <a:ext cx="1863161" cy="307777"/>
          </a:xfrm>
          <a:prstGeom prst="rect">
            <a:avLst/>
          </a:prstGeom>
          <a:noFill/>
        </p:spPr>
        <p:txBody>
          <a:bodyPr wrap="square" rtlCol="0">
            <a:spAutoFit/>
          </a:bodyPr>
          <a:lstStyle/>
          <a:p>
            <a:r>
              <a:rPr lang="lt-LT" sz="1400" u="sng" noProof="0" dirty="0">
                <a:solidFill>
                  <a:schemeClr val="accent2">
                    <a:lumMod val="50000"/>
                  </a:schemeClr>
                </a:solidFill>
              </a:rPr>
              <a:t>     „Taip“ (2020 m.):      </a:t>
            </a:r>
          </a:p>
        </p:txBody>
      </p:sp>
      <p:sp>
        <p:nvSpPr>
          <p:cNvPr id="19" name="TextBox 18">
            <a:extLst>
              <a:ext uri="{FF2B5EF4-FFF2-40B4-BE49-F238E27FC236}">
                <a16:creationId xmlns:a16="http://schemas.microsoft.com/office/drawing/2014/main" id="{9B8E39C9-2829-3251-6F13-1C4C1A43DF38}"/>
              </a:ext>
            </a:extLst>
          </p:cNvPr>
          <p:cNvSpPr txBox="1"/>
          <p:nvPr/>
        </p:nvSpPr>
        <p:spPr>
          <a:xfrm>
            <a:off x="8600879" y="6272400"/>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N=545</a:t>
            </a:r>
          </a:p>
        </p:txBody>
      </p:sp>
      <p:sp>
        <p:nvSpPr>
          <p:cNvPr id="20" name="TextBox 19">
            <a:extLst>
              <a:ext uri="{FF2B5EF4-FFF2-40B4-BE49-F238E27FC236}">
                <a16:creationId xmlns:a16="http://schemas.microsoft.com/office/drawing/2014/main" id="{5E006F0E-A117-1195-BBCF-19900B61AF95}"/>
              </a:ext>
            </a:extLst>
          </p:cNvPr>
          <p:cNvSpPr txBox="1"/>
          <p:nvPr/>
        </p:nvSpPr>
        <p:spPr>
          <a:xfrm>
            <a:off x="10622612" y="6041824"/>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N=589</a:t>
            </a:r>
          </a:p>
        </p:txBody>
      </p:sp>
      <p:sp>
        <p:nvSpPr>
          <p:cNvPr id="22" name="Rectangle 21">
            <a:extLst>
              <a:ext uri="{FF2B5EF4-FFF2-40B4-BE49-F238E27FC236}">
                <a16:creationId xmlns:a16="http://schemas.microsoft.com/office/drawing/2014/main" id="{1E8B3D8B-0249-9BF2-6CB1-09FDDAB52ACD}"/>
              </a:ext>
            </a:extLst>
          </p:cNvPr>
          <p:cNvSpPr/>
          <p:nvPr/>
        </p:nvSpPr>
        <p:spPr>
          <a:xfrm>
            <a:off x="6043951" y="4394580"/>
            <a:ext cx="1945456"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 </a:t>
            </a:r>
            <a:r>
              <a:rPr lang="lt-LT" sz="900" noProof="0" dirty="0">
                <a:solidFill>
                  <a:schemeClr val="tx1">
                    <a:lumMod val="65000"/>
                    <a:lumOff val="35000"/>
                  </a:schemeClr>
                </a:solidFill>
              </a:rPr>
              <a:t>– </a:t>
            </a:r>
            <a:r>
              <a:rPr lang="lt-LT" sz="900" b="1" noProof="0" dirty="0">
                <a:solidFill>
                  <a:schemeClr val="accent2"/>
                </a:solidFill>
              </a:rPr>
              <a:t>46%</a:t>
            </a:r>
            <a:endParaRPr lang="lt-LT" sz="900" noProof="0" dirty="0">
              <a:solidFill>
                <a:schemeClr val="tx1">
                  <a:lumMod val="65000"/>
                  <a:lumOff val="35000"/>
                </a:schemeClr>
              </a:solidFill>
            </a:endParaRPr>
          </a:p>
          <a:p>
            <a:r>
              <a:rPr lang="lt-LT" sz="900" b="1" noProof="0" dirty="0">
                <a:solidFill>
                  <a:schemeClr val="tx1">
                    <a:lumMod val="65000"/>
                    <a:lumOff val="35000"/>
                  </a:schemeClr>
                </a:solidFill>
              </a:rPr>
              <a:t>Savivaldybė </a:t>
            </a:r>
            <a:r>
              <a:rPr lang="lt-LT" sz="900" noProof="0" dirty="0">
                <a:solidFill>
                  <a:schemeClr val="tx1">
                    <a:lumMod val="65000"/>
                    <a:lumOff val="35000"/>
                  </a:schemeClr>
                </a:solidFill>
              </a:rPr>
              <a:t>– </a:t>
            </a:r>
            <a:r>
              <a:rPr lang="lt-LT" sz="900" b="1" noProof="0" dirty="0">
                <a:solidFill>
                  <a:schemeClr val="accent2"/>
                </a:solidFill>
              </a:rPr>
              <a:t>37%</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(internete) – </a:t>
            </a:r>
            <a:r>
              <a:rPr lang="lt-LT" sz="900" b="1" noProof="0" dirty="0">
                <a:solidFill>
                  <a:schemeClr val="accent2"/>
                </a:solidFill>
              </a:rPr>
              <a:t>6%</a:t>
            </a:r>
          </a:p>
          <a:p>
            <a:r>
              <a:rPr lang="lt-LT" sz="900" noProof="0" dirty="0">
                <a:solidFill>
                  <a:schemeClr val="tx1">
                    <a:lumMod val="65000"/>
                    <a:lumOff val="35000"/>
                  </a:schemeClr>
                </a:solidFill>
              </a:rPr>
              <a:t>Registrų centras – </a:t>
            </a:r>
            <a:r>
              <a:rPr lang="lt-LT" sz="900" b="1" noProof="0" dirty="0">
                <a:solidFill>
                  <a:schemeClr val="accent2"/>
                </a:solidFill>
              </a:rPr>
              <a:t>3%</a:t>
            </a:r>
            <a:endParaRPr lang="lt-LT" sz="900" noProof="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Aplinkos ministerija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Projektuotojai, architektai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2%</a:t>
            </a:r>
          </a:p>
          <a:p>
            <a:r>
              <a:rPr lang="lt-LT" sz="900" noProof="0" dirty="0">
                <a:solidFill>
                  <a:schemeClr val="tx1">
                    <a:lumMod val="65000"/>
                    <a:lumOff val="35000"/>
                  </a:schemeClr>
                </a:solidFill>
              </a:rPr>
              <a:t>Seniūnija – </a:t>
            </a:r>
            <a:r>
              <a:rPr lang="lt-LT" sz="900" b="1" noProof="0" dirty="0">
                <a:solidFill>
                  <a:schemeClr val="accent2"/>
                </a:solidFill>
              </a:rPr>
              <a:t>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Ministerija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0,8%</a:t>
            </a:r>
          </a:p>
          <a:p>
            <a:r>
              <a:rPr lang="lt-LT" sz="900" noProof="0" dirty="0">
                <a:solidFill>
                  <a:schemeClr val="tx1">
                    <a:lumMod val="65000"/>
                    <a:lumOff val="35000"/>
                  </a:schemeClr>
                </a:solidFill>
              </a:rPr>
              <a:t>Žemėtvarka – </a:t>
            </a:r>
            <a:r>
              <a:rPr lang="lt-LT" sz="900" b="1" noProof="0" dirty="0">
                <a:solidFill>
                  <a:schemeClr val="accent2"/>
                </a:solidFill>
              </a:rPr>
              <a:t>0,7%</a:t>
            </a:r>
          </a:p>
          <a:p>
            <a:r>
              <a:rPr lang="lt-LT" sz="900" noProof="0" dirty="0">
                <a:solidFill>
                  <a:schemeClr val="tx1">
                    <a:lumMod val="65000"/>
                    <a:lumOff val="35000"/>
                  </a:schemeClr>
                </a:solidFill>
              </a:rPr>
              <a:t>Seimas – </a:t>
            </a:r>
            <a:r>
              <a:rPr lang="lt-LT" sz="900" b="1" noProof="0" dirty="0">
                <a:solidFill>
                  <a:schemeClr val="accent2"/>
                </a:solidFill>
              </a:rPr>
              <a:t>0,2%</a:t>
            </a:r>
          </a:p>
          <a:p>
            <a:r>
              <a:rPr lang="lt-LT" sz="900" noProof="0" dirty="0">
                <a:solidFill>
                  <a:schemeClr val="tx1">
                    <a:lumMod val="65000"/>
                    <a:lumOff val="35000"/>
                  </a:schemeClr>
                </a:solidFill>
              </a:rPr>
              <a:t>Mokesčių inspekcija – </a:t>
            </a:r>
            <a:r>
              <a:rPr lang="lt-LT" sz="900" b="1" noProof="0" dirty="0">
                <a:solidFill>
                  <a:schemeClr val="accent2"/>
                </a:solidFill>
              </a:rPr>
              <a:t>0,3%</a:t>
            </a:r>
          </a:p>
          <a:p>
            <a:r>
              <a:rPr lang="lt-LT" sz="900" noProof="0" dirty="0">
                <a:solidFill>
                  <a:schemeClr val="tx1">
                    <a:lumMod val="65000"/>
                    <a:lumOff val="35000"/>
                  </a:schemeClr>
                </a:solidFill>
              </a:rPr>
              <a:t>Statybos ministerija - </a:t>
            </a:r>
            <a:r>
              <a:rPr lang="lt-LT" sz="900" b="1" noProof="0" dirty="0">
                <a:solidFill>
                  <a:schemeClr val="accent2"/>
                </a:solidFill>
              </a:rPr>
              <a:t>0,2%</a:t>
            </a:r>
          </a:p>
          <a:p>
            <a:r>
              <a:rPr lang="lt-LT" sz="900" noProof="0" dirty="0">
                <a:solidFill>
                  <a:schemeClr val="tx1">
                    <a:lumMod val="65000"/>
                    <a:lumOff val="35000"/>
                  </a:schemeClr>
                </a:solidFill>
              </a:rPr>
              <a:t>Lietuvos bankas - </a:t>
            </a:r>
            <a:r>
              <a:rPr lang="lt-LT" sz="900" b="1" noProof="0" dirty="0">
                <a:solidFill>
                  <a:schemeClr val="accent2"/>
                </a:solidFill>
              </a:rPr>
              <a:t>0,2%</a:t>
            </a:r>
            <a:endParaRPr lang="lt-LT" sz="900" noProof="0" dirty="0">
              <a:solidFill>
                <a:schemeClr val="tx1">
                  <a:lumMod val="65000"/>
                  <a:lumOff val="35000"/>
                </a:schemeClr>
              </a:solidFill>
            </a:endParaRPr>
          </a:p>
        </p:txBody>
      </p:sp>
      <p:sp>
        <p:nvSpPr>
          <p:cNvPr id="23" name="TextBox 22">
            <a:extLst>
              <a:ext uri="{FF2B5EF4-FFF2-40B4-BE49-F238E27FC236}">
                <a16:creationId xmlns:a16="http://schemas.microsoft.com/office/drawing/2014/main" id="{EA8FA83A-11E1-D852-9CAC-6C914F56C704}"/>
              </a:ext>
            </a:extLst>
          </p:cNvPr>
          <p:cNvSpPr txBox="1"/>
          <p:nvPr/>
        </p:nvSpPr>
        <p:spPr>
          <a:xfrm>
            <a:off x="6043951" y="4065926"/>
            <a:ext cx="1796423" cy="307777"/>
          </a:xfrm>
          <a:prstGeom prst="rect">
            <a:avLst/>
          </a:prstGeom>
          <a:noFill/>
        </p:spPr>
        <p:txBody>
          <a:bodyPr wrap="square" rtlCol="0">
            <a:spAutoFit/>
          </a:bodyPr>
          <a:lstStyle/>
          <a:p>
            <a:r>
              <a:rPr lang="lt-LT" sz="1400" u="sng" noProof="0" dirty="0">
                <a:solidFill>
                  <a:schemeClr val="accent2">
                    <a:lumMod val="50000"/>
                  </a:schemeClr>
                </a:solidFill>
              </a:rPr>
              <a:t>     „Taip“ (2022 m.):       </a:t>
            </a:r>
          </a:p>
        </p:txBody>
      </p:sp>
      <p:sp>
        <p:nvSpPr>
          <p:cNvPr id="24" name="TextBox 23">
            <a:extLst>
              <a:ext uri="{FF2B5EF4-FFF2-40B4-BE49-F238E27FC236}">
                <a16:creationId xmlns:a16="http://schemas.microsoft.com/office/drawing/2014/main" id="{97DAD190-C01C-81E2-5E08-0A0649D81C5E}"/>
              </a:ext>
            </a:extLst>
          </p:cNvPr>
          <p:cNvSpPr txBox="1"/>
          <p:nvPr/>
        </p:nvSpPr>
        <p:spPr>
          <a:xfrm>
            <a:off x="6640357" y="6303434"/>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N=601</a:t>
            </a:r>
          </a:p>
        </p:txBody>
      </p:sp>
      <p:sp>
        <p:nvSpPr>
          <p:cNvPr id="3" name="TextBox 2">
            <a:extLst>
              <a:ext uri="{FF2B5EF4-FFF2-40B4-BE49-F238E27FC236}">
                <a16:creationId xmlns:a16="http://schemas.microsoft.com/office/drawing/2014/main" id="{9EBE9287-C48E-2A40-9B09-6E8162773900}"/>
              </a:ext>
            </a:extLst>
          </p:cNvPr>
          <p:cNvSpPr txBox="1"/>
          <p:nvPr/>
        </p:nvSpPr>
        <p:spPr>
          <a:xfrm>
            <a:off x="4132660" y="4067797"/>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(2023 m.):       </a:t>
            </a:r>
          </a:p>
        </p:txBody>
      </p:sp>
      <p:sp>
        <p:nvSpPr>
          <p:cNvPr id="4" name="Rectangle 3">
            <a:extLst>
              <a:ext uri="{FF2B5EF4-FFF2-40B4-BE49-F238E27FC236}">
                <a16:creationId xmlns:a16="http://schemas.microsoft.com/office/drawing/2014/main" id="{A7F1C252-81A9-BE37-EA1F-27A3F5D434E8}"/>
              </a:ext>
            </a:extLst>
          </p:cNvPr>
          <p:cNvSpPr/>
          <p:nvPr/>
        </p:nvSpPr>
        <p:spPr>
          <a:xfrm>
            <a:off x="4123131" y="4405414"/>
            <a:ext cx="2047592" cy="20313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inspekciją – </a:t>
            </a:r>
            <a:r>
              <a:rPr lang="lt-LT" sz="900" b="1" noProof="0" dirty="0">
                <a:solidFill>
                  <a:schemeClr val="accent2"/>
                </a:solidFill>
              </a:rPr>
              <a:t>49%</a:t>
            </a:r>
          </a:p>
          <a:p>
            <a:r>
              <a:rPr lang="lt-LT" sz="900" b="1" noProof="0" dirty="0">
                <a:solidFill>
                  <a:schemeClr val="tx1">
                    <a:lumMod val="65000"/>
                    <a:lumOff val="35000"/>
                  </a:schemeClr>
                </a:solidFill>
              </a:rPr>
              <a:t>Savivaldybę - </a:t>
            </a:r>
            <a:r>
              <a:rPr lang="lt-LT" sz="900" b="1" noProof="0" dirty="0">
                <a:solidFill>
                  <a:schemeClr val="accent2"/>
                </a:solidFill>
              </a:rPr>
              <a:t>34%</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 </a:t>
            </a:r>
            <a:r>
              <a:rPr lang="lt-LT" sz="900" b="1" noProof="0" dirty="0">
                <a:solidFill>
                  <a:schemeClr val="accent2"/>
                </a:solidFill>
              </a:rPr>
              <a:t>6%</a:t>
            </a:r>
          </a:p>
          <a:p>
            <a:r>
              <a:rPr lang="lt-LT" sz="900" noProof="0" dirty="0">
                <a:solidFill>
                  <a:schemeClr val="tx1">
                    <a:lumMod val="65000"/>
                    <a:lumOff val="35000"/>
                  </a:schemeClr>
                </a:solidFill>
              </a:rPr>
              <a:t>Registrų centrą – </a:t>
            </a:r>
            <a:r>
              <a:rPr lang="lt-LT" sz="900" b="1" noProof="0" dirty="0">
                <a:solidFill>
                  <a:schemeClr val="accent2"/>
                </a:solidFill>
              </a:rPr>
              <a:t>3%</a:t>
            </a:r>
          </a:p>
          <a:p>
            <a:r>
              <a:rPr lang="lt-LT" sz="900" noProof="0" dirty="0">
                <a:solidFill>
                  <a:schemeClr val="tx1">
                    <a:lumMod val="65000"/>
                    <a:lumOff val="35000"/>
                  </a:schemeClr>
                </a:solidFill>
              </a:rPr>
              <a:t>Aplinkos ministeriją – </a:t>
            </a:r>
            <a:r>
              <a:rPr lang="lt-LT" sz="900" b="1" noProof="0" dirty="0">
                <a:solidFill>
                  <a:schemeClr val="accent2"/>
                </a:solidFill>
              </a:rPr>
              <a:t>2%</a:t>
            </a:r>
          </a:p>
          <a:p>
            <a:r>
              <a:rPr lang="lt-LT" sz="900" noProof="0" dirty="0">
                <a:solidFill>
                  <a:schemeClr val="tx1">
                    <a:lumMod val="65000"/>
                    <a:lumOff val="35000"/>
                  </a:schemeClr>
                </a:solidFill>
              </a:rPr>
              <a:t>Projektuotojus, architektus – </a:t>
            </a:r>
            <a:r>
              <a:rPr lang="lt-LT" sz="900" b="1" noProof="0" dirty="0">
                <a:solidFill>
                  <a:schemeClr val="accent2"/>
                </a:solidFill>
              </a:rPr>
              <a:t>2%</a:t>
            </a:r>
          </a:p>
          <a:p>
            <a:r>
              <a:rPr lang="lt-LT" sz="900" noProof="0" dirty="0">
                <a:solidFill>
                  <a:schemeClr val="tx1">
                    <a:lumMod val="65000"/>
                    <a:lumOff val="35000"/>
                  </a:schemeClr>
                </a:solidFill>
              </a:rPr>
              <a:t>Seniūniją – </a:t>
            </a:r>
            <a:r>
              <a:rPr lang="lt-LT" sz="900" b="1" noProof="0" dirty="0">
                <a:solidFill>
                  <a:schemeClr val="accent2"/>
                </a:solidFill>
              </a:rPr>
              <a:t>1%</a:t>
            </a:r>
          </a:p>
          <a:p>
            <a:r>
              <a:rPr lang="lt-LT" sz="900" noProof="0" dirty="0">
                <a:solidFill>
                  <a:schemeClr val="tx1">
                    <a:lumMod val="65000"/>
                    <a:lumOff val="35000"/>
                  </a:schemeClr>
                </a:solidFill>
              </a:rPr>
              <a:t>Ministeriją – </a:t>
            </a:r>
            <a:r>
              <a:rPr lang="lt-LT" sz="900" b="1" noProof="0" dirty="0">
                <a:solidFill>
                  <a:schemeClr val="accent2"/>
                </a:solidFill>
              </a:rPr>
              <a:t>1%</a:t>
            </a:r>
          </a:p>
          <a:p>
            <a:r>
              <a:rPr lang="lt-LT" sz="900" noProof="0" dirty="0">
                <a:solidFill>
                  <a:schemeClr val="tx1">
                    <a:lumMod val="65000"/>
                    <a:lumOff val="35000"/>
                  </a:schemeClr>
                </a:solidFill>
              </a:rPr>
              <a:t>Žemėtvarką – </a:t>
            </a:r>
            <a:r>
              <a:rPr lang="lt-LT" sz="900" b="1" noProof="0" dirty="0">
                <a:solidFill>
                  <a:schemeClr val="accent2"/>
                </a:solidFill>
              </a:rPr>
              <a:t>1%</a:t>
            </a:r>
          </a:p>
          <a:p>
            <a:r>
              <a:rPr lang="lt-LT" sz="900" noProof="0" dirty="0">
                <a:solidFill>
                  <a:schemeClr val="tx1">
                    <a:lumMod val="65000"/>
                    <a:lumOff val="35000"/>
                  </a:schemeClr>
                </a:solidFill>
              </a:rPr>
              <a:t>Vidaus reikalų ministeriją – </a:t>
            </a:r>
            <a:r>
              <a:rPr lang="lt-LT" sz="900" b="1" noProof="0" dirty="0">
                <a:solidFill>
                  <a:schemeClr val="accent2"/>
                </a:solidFill>
              </a:rPr>
              <a:t>0,3%</a:t>
            </a:r>
          </a:p>
          <a:p>
            <a:r>
              <a:rPr lang="lt-LT" sz="900" noProof="0" dirty="0">
                <a:solidFill>
                  <a:schemeClr val="tx1">
                    <a:lumMod val="65000"/>
                    <a:lumOff val="35000"/>
                  </a:schemeClr>
                </a:solidFill>
              </a:rPr>
              <a:t>Seimą – </a:t>
            </a:r>
            <a:r>
              <a:rPr lang="lt-LT" sz="900" b="1" noProof="0" dirty="0">
                <a:solidFill>
                  <a:schemeClr val="accent2"/>
                </a:solidFill>
              </a:rPr>
              <a:t>0,2%</a:t>
            </a:r>
          </a:p>
          <a:p>
            <a:r>
              <a:rPr lang="lt-LT" sz="900" noProof="0" dirty="0">
                <a:solidFill>
                  <a:schemeClr val="tx1">
                    <a:lumMod val="65000"/>
                    <a:lumOff val="35000"/>
                  </a:schemeClr>
                </a:solidFill>
              </a:rPr>
              <a:t>Mokesčių inspekciją – </a:t>
            </a:r>
            <a:r>
              <a:rPr lang="lt-LT" sz="900" b="1" noProof="0" dirty="0">
                <a:solidFill>
                  <a:schemeClr val="accent2"/>
                </a:solidFill>
              </a:rPr>
              <a:t>0,2%</a:t>
            </a:r>
          </a:p>
          <a:p>
            <a:r>
              <a:rPr lang="lt-LT" sz="900" noProof="0" dirty="0">
                <a:solidFill>
                  <a:schemeClr val="tx1">
                    <a:lumMod val="65000"/>
                    <a:lumOff val="35000"/>
                  </a:schemeClr>
                </a:solidFill>
              </a:rPr>
              <a:t>Aplinkos apsaugos agentūrą – </a:t>
            </a:r>
            <a:r>
              <a:rPr lang="lt-LT" sz="900" b="1" noProof="0" dirty="0">
                <a:solidFill>
                  <a:schemeClr val="accent2"/>
                </a:solidFill>
              </a:rPr>
              <a:t>0,2%</a:t>
            </a:r>
          </a:p>
          <a:p>
            <a:r>
              <a:rPr lang="lt-LT" sz="900" noProof="0" dirty="0">
                <a:solidFill>
                  <a:schemeClr val="tx1">
                    <a:lumMod val="65000"/>
                    <a:lumOff val="35000"/>
                  </a:schemeClr>
                </a:solidFill>
              </a:rPr>
              <a:t>Matininkus – </a:t>
            </a:r>
            <a:r>
              <a:rPr lang="lt-LT" sz="900" b="1" noProof="0" dirty="0">
                <a:solidFill>
                  <a:schemeClr val="accent2"/>
                </a:solidFill>
              </a:rPr>
              <a:t>0,2%</a:t>
            </a:r>
          </a:p>
        </p:txBody>
      </p:sp>
      <p:sp>
        <p:nvSpPr>
          <p:cNvPr id="29" name="TextBox 28">
            <a:extLst>
              <a:ext uri="{FF2B5EF4-FFF2-40B4-BE49-F238E27FC236}">
                <a16:creationId xmlns:a16="http://schemas.microsoft.com/office/drawing/2014/main" id="{FAA795A6-64DE-58F5-7CAC-340C15113921}"/>
              </a:ext>
            </a:extLst>
          </p:cNvPr>
          <p:cNvSpPr txBox="1"/>
          <p:nvPr/>
        </p:nvSpPr>
        <p:spPr>
          <a:xfrm>
            <a:off x="4775420" y="6415840"/>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N=637</a:t>
            </a:r>
          </a:p>
        </p:txBody>
      </p:sp>
      <p:sp>
        <p:nvSpPr>
          <p:cNvPr id="5" name="TextBox 4">
            <a:extLst>
              <a:ext uri="{FF2B5EF4-FFF2-40B4-BE49-F238E27FC236}">
                <a16:creationId xmlns:a16="http://schemas.microsoft.com/office/drawing/2014/main" id="{525DFCFA-9CA4-F589-BB45-D6528046335F}"/>
              </a:ext>
            </a:extLst>
          </p:cNvPr>
          <p:cNvSpPr txBox="1"/>
          <p:nvPr/>
        </p:nvSpPr>
        <p:spPr>
          <a:xfrm>
            <a:off x="2142493" y="4067795"/>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(2024 m.):       </a:t>
            </a:r>
          </a:p>
        </p:txBody>
      </p:sp>
      <p:sp>
        <p:nvSpPr>
          <p:cNvPr id="25" name="Rectangle 24">
            <a:extLst>
              <a:ext uri="{FF2B5EF4-FFF2-40B4-BE49-F238E27FC236}">
                <a16:creationId xmlns:a16="http://schemas.microsoft.com/office/drawing/2014/main" id="{728581C2-817B-F313-9E0B-599FC706A589}"/>
              </a:ext>
            </a:extLst>
          </p:cNvPr>
          <p:cNvSpPr/>
          <p:nvPr/>
        </p:nvSpPr>
        <p:spPr>
          <a:xfrm>
            <a:off x="2132964" y="4405412"/>
            <a:ext cx="2047592" cy="21698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inspekciją – </a:t>
            </a:r>
            <a:r>
              <a:rPr lang="lt-LT" sz="900" b="1" noProof="0" dirty="0">
                <a:solidFill>
                  <a:schemeClr val="accent2"/>
                </a:solidFill>
              </a:rPr>
              <a:t>45%</a:t>
            </a:r>
          </a:p>
          <a:p>
            <a:r>
              <a:rPr lang="lt-LT" sz="900" b="1" noProof="0" dirty="0">
                <a:solidFill>
                  <a:schemeClr val="tx1">
                    <a:lumMod val="65000"/>
                    <a:lumOff val="35000"/>
                  </a:schemeClr>
                </a:solidFill>
              </a:rPr>
              <a:t>Savivaldybę - </a:t>
            </a:r>
            <a:r>
              <a:rPr lang="lt-LT" sz="900" b="1" noProof="0" dirty="0">
                <a:solidFill>
                  <a:schemeClr val="accent2"/>
                </a:solidFill>
              </a:rPr>
              <a:t>36%</a:t>
            </a:r>
          </a:p>
          <a:p>
            <a:r>
              <a:rPr lang="lt-LT" sz="900" noProof="0" dirty="0">
                <a:solidFill>
                  <a:schemeClr val="tx1">
                    <a:lumMod val="65000"/>
                    <a:lumOff val="35000"/>
                  </a:schemeClr>
                </a:solidFill>
              </a:rPr>
              <a:t>STT – </a:t>
            </a:r>
            <a:r>
              <a:rPr lang="lt-LT" sz="900" b="1" noProof="0" dirty="0">
                <a:solidFill>
                  <a:schemeClr val="accent2"/>
                </a:solidFill>
              </a:rPr>
              <a:t>4%</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 </a:t>
            </a:r>
            <a:r>
              <a:rPr lang="lt-LT" sz="900" b="1" noProof="0" dirty="0">
                <a:solidFill>
                  <a:schemeClr val="accent2"/>
                </a:solidFill>
              </a:rPr>
              <a:t>3%</a:t>
            </a:r>
          </a:p>
          <a:p>
            <a:r>
              <a:rPr lang="lt-LT" sz="900" noProof="0" dirty="0">
                <a:solidFill>
                  <a:schemeClr val="tx1">
                    <a:lumMod val="65000"/>
                    <a:lumOff val="35000"/>
                  </a:schemeClr>
                </a:solidFill>
              </a:rPr>
              <a:t>Policiją – </a:t>
            </a:r>
            <a:r>
              <a:rPr lang="lt-LT" sz="900" b="1" noProof="0" dirty="0">
                <a:solidFill>
                  <a:schemeClr val="accent2"/>
                </a:solidFill>
              </a:rPr>
              <a:t>2%</a:t>
            </a:r>
          </a:p>
          <a:p>
            <a:r>
              <a:rPr lang="lt-LT" sz="900" noProof="0" dirty="0">
                <a:solidFill>
                  <a:schemeClr val="tx1">
                    <a:lumMod val="65000"/>
                    <a:lumOff val="35000"/>
                  </a:schemeClr>
                </a:solidFill>
              </a:rPr>
              <a:t>Mokesčių inspekciją – </a:t>
            </a:r>
            <a:r>
              <a:rPr lang="lt-LT" sz="900" b="1" noProof="0" dirty="0">
                <a:solidFill>
                  <a:schemeClr val="accent2"/>
                </a:solidFill>
              </a:rPr>
              <a:t>2%</a:t>
            </a:r>
          </a:p>
          <a:p>
            <a:r>
              <a:rPr lang="lt-LT" sz="900" noProof="0" dirty="0">
                <a:solidFill>
                  <a:schemeClr val="tx1">
                    <a:lumMod val="65000"/>
                    <a:lumOff val="35000"/>
                  </a:schemeClr>
                </a:solidFill>
              </a:rPr>
              <a:t>Žemėtvarką – </a:t>
            </a:r>
            <a:r>
              <a:rPr lang="lt-LT" sz="900" b="1" noProof="0" dirty="0">
                <a:solidFill>
                  <a:schemeClr val="accent2"/>
                </a:solidFill>
              </a:rPr>
              <a:t>2%</a:t>
            </a:r>
          </a:p>
          <a:p>
            <a:r>
              <a:rPr lang="lt-LT" sz="900" noProof="0" dirty="0">
                <a:solidFill>
                  <a:schemeClr val="tx1">
                    <a:lumMod val="65000"/>
                    <a:lumOff val="35000"/>
                  </a:schemeClr>
                </a:solidFill>
              </a:rPr>
              <a:t>Projektuotojus, architektus – </a:t>
            </a:r>
            <a:r>
              <a:rPr lang="lt-LT" sz="900" b="1" noProof="0" dirty="0">
                <a:solidFill>
                  <a:schemeClr val="accent2"/>
                </a:solidFill>
              </a:rPr>
              <a:t>1%</a:t>
            </a:r>
          </a:p>
          <a:p>
            <a:r>
              <a:rPr lang="lt-LT" sz="900" noProof="0" dirty="0">
                <a:solidFill>
                  <a:schemeClr val="tx1">
                    <a:lumMod val="65000"/>
                    <a:lumOff val="35000"/>
                  </a:schemeClr>
                </a:solidFill>
              </a:rPr>
              <a:t>Aplinkos ministeriją – </a:t>
            </a:r>
            <a:r>
              <a:rPr lang="lt-LT" sz="900" b="1" noProof="0" dirty="0">
                <a:solidFill>
                  <a:schemeClr val="accent2"/>
                </a:solidFill>
              </a:rPr>
              <a:t>1%</a:t>
            </a:r>
          </a:p>
          <a:p>
            <a:r>
              <a:rPr lang="lt-LT" sz="900" noProof="0" dirty="0">
                <a:solidFill>
                  <a:schemeClr val="tx1">
                    <a:lumMod val="65000"/>
                    <a:lumOff val="35000"/>
                  </a:schemeClr>
                </a:solidFill>
              </a:rPr>
              <a:t>Aplinkos apsaugos agentūrą – </a:t>
            </a:r>
            <a:r>
              <a:rPr lang="lt-LT" sz="900" b="1" noProof="0" dirty="0">
                <a:solidFill>
                  <a:schemeClr val="accent2"/>
                </a:solidFill>
              </a:rPr>
              <a:t>1%</a:t>
            </a:r>
          </a:p>
          <a:p>
            <a:r>
              <a:rPr lang="lt-LT" sz="900" noProof="0" dirty="0">
                <a:solidFill>
                  <a:schemeClr val="tx1">
                    <a:lumMod val="65000"/>
                    <a:lumOff val="35000"/>
                  </a:schemeClr>
                </a:solidFill>
              </a:rPr>
              <a:t>Registrų centrą – </a:t>
            </a:r>
            <a:r>
              <a:rPr lang="lt-LT" sz="900" b="1" noProof="0" dirty="0">
                <a:solidFill>
                  <a:schemeClr val="accent2"/>
                </a:solidFill>
              </a:rPr>
              <a:t>1%</a:t>
            </a:r>
          </a:p>
          <a:p>
            <a:r>
              <a:rPr lang="lt-LT" sz="900" noProof="0" dirty="0">
                <a:solidFill>
                  <a:schemeClr val="tx1">
                    <a:lumMod val="65000"/>
                    <a:lumOff val="35000"/>
                  </a:schemeClr>
                </a:solidFill>
              </a:rPr>
              <a:t>TPS vartai / </a:t>
            </a:r>
            <a:r>
              <a:rPr lang="lt-LT" sz="900" noProof="0" dirty="0" err="1">
                <a:solidFill>
                  <a:schemeClr val="tx1">
                    <a:lumMod val="65000"/>
                    <a:lumOff val="35000"/>
                  </a:schemeClr>
                </a:solidFill>
              </a:rPr>
              <a:t>planuojustatau.lt</a:t>
            </a:r>
            <a:r>
              <a:rPr lang="lt-LT" sz="900" noProof="0" dirty="0">
                <a:solidFill>
                  <a:schemeClr val="tx1">
                    <a:lumMod val="65000"/>
                    <a:lumOff val="35000"/>
                  </a:schemeClr>
                </a:solidFill>
              </a:rPr>
              <a:t> – </a:t>
            </a:r>
            <a:r>
              <a:rPr lang="lt-LT" sz="900" b="1" noProof="0" dirty="0">
                <a:solidFill>
                  <a:schemeClr val="accent2"/>
                </a:solidFill>
              </a:rPr>
              <a:t>1%</a:t>
            </a:r>
          </a:p>
          <a:p>
            <a:r>
              <a:rPr lang="lt-LT" sz="900" noProof="0" dirty="0">
                <a:solidFill>
                  <a:schemeClr val="tx1">
                    <a:lumMod val="65000"/>
                    <a:lumOff val="35000"/>
                  </a:schemeClr>
                </a:solidFill>
              </a:rPr>
              <a:t>Seniūniją – </a:t>
            </a:r>
            <a:r>
              <a:rPr lang="lt-LT" sz="900" b="1" noProof="0" dirty="0">
                <a:solidFill>
                  <a:schemeClr val="accent2"/>
                </a:solidFill>
              </a:rPr>
              <a:t>0,3%</a:t>
            </a:r>
          </a:p>
          <a:p>
            <a:r>
              <a:rPr lang="lt-LT" sz="900" noProof="0" dirty="0">
                <a:solidFill>
                  <a:schemeClr val="tx1">
                    <a:lumMod val="65000"/>
                    <a:lumOff val="35000"/>
                  </a:schemeClr>
                </a:solidFill>
              </a:rPr>
              <a:t>Ministeriją – </a:t>
            </a:r>
            <a:r>
              <a:rPr lang="lt-LT" sz="900" b="1" noProof="0" dirty="0">
                <a:solidFill>
                  <a:schemeClr val="accent2"/>
                </a:solidFill>
              </a:rPr>
              <a:t>0,3%</a:t>
            </a:r>
          </a:p>
          <a:p>
            <a:endParaRPr lang="lt-LT" sz="900" b="1" noProof="0" dirty="0">
              <a:solidFill>
                <a:schemeClr val="accent2"/>
              </a:solidFill>
            </a:endParaRPr>
          </a:p>
        </p:txBody>
      </p:sp>
      <p:sp>
        <p:nvSpPr>
          <p:cNvPr id="26" name="TextBox 25">
            <a:extLst>
              <a:ext uri="{FF2B5EF4-FFF2-40B4-BE49-F238E27FC236}">
                <a16:creationId xmlns:a16="http://schemas.microsoft.com/office/drawing/2014/main" id="{DF1ECF51-24B3-9E64-D668-45E2CBA90411}"/>
              </a:ext>
            </a:extLst>
          </p:cNvPr>
          <p:cNvSpPr txBox="1"/>
          <p:nvPr/>
        </p:nvSpPr>
        <p:spPr>
          <a:xfrm>
            <a:off x="2785253" y="6415838"/>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N=302</a:t>
            </a:r>
          </a:p>
        </p:txBody>
      </p:sp>
      <p:sp>
        <p:nvSpPr>
          <p:cNvPr id="9" name="TextBox 8">
            <a:extLst>
              <a:ext uri="{FF2B5EF4-FFF2-40B4-BE49-F238E27FC236}">
                <a16:creationId xmlns:a16="http://schemas.microsoft.com/office/drawing/2014/main" id="{EBC35094-4013-BFE6-DC52-08F3F804B8EF}"/>
              </a:ext>
            </a:extLst>
          </p:cNvPr>
          <p:cNvSpPr txBox="1"/>
          <p:nvPr/>
        </p:nvSpPr>
        <p:spPr>
          <a:xfrm>
            <a:off x="220381" y="4061781"/>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(2025 m.):       </a:t>
            </a:r>
          </a:p>
        </p:txBody>
      </p:sp>
      <p:sp>
        <p:nvSpPr>
          <p:cNvPr id="10" name="Rectangle 9">
            <a:extLst>
              <a:ext uri="{FF2B5EF4-FFF2-40B4-BE49-F238E27FC236}">
                <a16:creationId xmlns:a16="http://schemas.microsoft.com/office/drawing/2014/main" id="{A718C2B9-D542-280F-8092-92AC5042756B}"/>
              </a:ext>
            </a:extLst>
          </p:cNvPr>
          <p:cNvSpPr/>
          <p:nvPr/>
        </p:nvSpPr>
        <p:spPr>
          <a:xfrm>
            <a:off x="210852" y="4399398"/>
            <a:ext cx="2047592"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inspekciją – </a:t>
            </a:r>
            <a:r>
              <a:rPr lang="lt-LT" sz="900" b="1" noProof="0" dirty="0">
                <a:solidFill>
                  <a:schemeClr val="accent2"/>
                </a:solidFill>
              </a:rPr>
              <a:t>44%</a:t>
            </a:r>
          </a:p>
          <a:p>
            <a:r>
              <a:rPr lang="lt-LT" sz="900" b="1" noProof="0" dirty="0">
                <a:solidFill>
                  <a:schemeClr val="tx1">
                    <a:lumMod val="65000"/>
                    <a:lumOff val="35000"/>
                  </a:schemeClr>
                </a:solidFill>
              </a:rPr>
              <a:t>Savivaldybę - </a:t>
            </a:r>
            <a:r>
              <a:rPr lang="lt-LT" sz="900" b="1" noProof="0" dirty="0">
                <a:solidFill>
                  <a:schemeClr val="accent2"/>
                </a:solidFill>
              </a:rPr>
              <a:t>32%</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 </a:t>
            </a:r>
            <a:r>
              <a:rPr lang="lt-LT" sz="900" b="1" noProof="0" dirty="0">
                <a:solidFill>
                  <a:schemeClr val="accent2"/>
                </a:solidFill>
              </a:rPr>
              <a:t>9%</a:t>
            </a:r>
          </a:p>
          <a:p>
            <a:r>
              <a:rPr lang="lt-LT" sz="900" noProof="0" dirty="0">
                <a:solidFill>
                  <a:schemeClr val="tx1">
                    <a:lumMod val="65000"/>
                    <a:lumOff val="35000"/>
                  </a:schemeClr>
                </a:solidFill>
              </a:rPr>
              <a:t>Projektuotojus, architektus – </a:t>
            </a:r>
            <a:r>
              <a:rPr lang="lt-LT" sz="900" b="1" noProof="0" dirty="0">
                <a:solidFill>
                  <a:schemeClr val="accent2"/>
                </a:solidFill>
              </a:rPr>
              <a:t>4%</a:t>
            </a:r>
          </a:p>
          <a:p>
            <a:r>
              <a:rPr lang="lt-LT" sz="900" noProof="0" dirty="0">
                <a:solidFill>
                  <a:schemeClr val="tx1">
                    <a:lumMod val="65000"/>
                    <a:lumOff val="35000"/>
                  </a:schemeClr>
                </a:solidFill>
              </a:rPr>
              <a:t>Registrų centrą – </a:t>
            </a:r>
            <a:r>
              <a:rPr lang="lt-LT" sz="900" b="1" noProof="0" dirty="0">
                <a:solidFill>
                  <a:schemeClr val="accent2"/>
                </a:solidFill>
              </a:rPr>
              <a:t>4%</a:t>
            </a:r>
          </a:p>
          <a:p>
            <a:r>
              <a:rPr lang="lt-LT" sz="900" noProof="0" dirty="0">
                <a:solidFill>
                  <a:schemeClr val="tx1">
                    <a:lumMod val="65000"/>
                    <a:lumOff val="35000"/>
                  </a:schemeClr>
                </a:solidFill>
              </a:rPr>
              <a:t>TPS vartai / </a:t>
            </a:r>
            <a:r>
              <a:rPr lang="lt-LT" sz="900" noProof="0" dirty="0" err="1">
                <a:solidFill>
                  <a:schemeClr val="tx1">
                    <a:lumMod val="65000"/>
                    <a:lumOff val="35000"/>
                  </a:schemeClr>
                </a:solidFill>
              </a:rPr>
              <a:t>planuojustatau.lt</a:t>
            </a:r>
            <a:r>
              <a:rPr lang="lt-LT" sz="900" noProof="0" dirty="0">
                <a:solidFill>
                  <a:schemeClr val="tx1">
                    <a:lumMod val="65000"/>
                    <a:lumOff val="35000"/>
                  </a:schemeClr>
                </a:solidFill>
              </a:rPr>
              <a:t> – </a:t>
            </a:r>
            <a:r>
              <a:rPr lang="lt-LT" sz="900" b="1" noProof="0" dirty="0">
                <a:solidFill>
                  <a:schemeClr val="accent2"/>
                </a:solidFill>
              </a:rPr>
              <a:t>2%</a:t>
            </a:r>
          </a:p>
          <a:p>
            <a:r>
              <a:rPr lang="lt-LT" sz="900" noProof="0" dirty="0">
                <a:solidFill>
                  <a:schemeClr val="tx1">
                    <a:lumMod val="65000"/>
                    <a:lumOff val="35000"/>
                  </a:schemeClr>
                </a:solidFill>
              </a:rPr>
              <a:t>Žemėtvarką – </a:t>
            </a:r>
            <a:r>
              <a:rPr lang="lt-LT" sz="900" b="1" noProof="0" dirty="0">
                <a:solidFill>
                  <a:schemeClr val="accent2"/>
                </a:solidFill>
              </a:rPr>
              <a:t>1%</a:t>
            </a:r>
          </a:p>
          <a:p>
            <a:r>
              <a:rPr lang="lt-LT" sz="900" noProof="0" dirty="0">
                <a:solidFill>
                  <a:schemeClr val="tx1">
                    <a:lumMod val="65000"/>
                    <a:lumOff val="35000"/>
                  </a:schemeClr>
                </a:solidFill>
              </a:rPr>
              <a:t>Aplinkos ministeriją – </a:t>
            </a:r>
            <a:r>
              <a:rPr lang="lt-LT" sz="900" b="1" noProof="0" dirty="0">
                <a:solidFill>
                  <a:schemeClr val="accent2"/>
                </a:solidFill>
              </a:rPr>
              <a:t>1%</a:t>
            </a:r>
          </a:p>
          <a:p>
            <a:r>
              <a:rPr lang="lt-LT" sz="900" noProof="0" dirty="0">
                <a:solidFill>
                  <a:schemeClr val="tx1">
                    <a:lumMod val="65000"/>
                    <a:lumOff val="35000"/>
                  </a:schemeClr>
                </a:solidFill>
              </a:rPr>
              <a:t>Aplinkos apsaugos agentūrą – </a:t>
            </a:r>
            <a:r>
              <a:rPr lang="lt-LT" sz="900" b="1" noProof="0" dirty="0">
                <a:solidFill>
                  <a:schemeClr val="accent2"/>
                </a:solidFill>
              </a:rPr>
              <a:t>1%</a:t>
            </a:r>
          </a:p>
          <a:p>
            <a:r>
              <a:rPr lang="lt-LT" sz="900" noProof="0" dirty="0">
                <a:solidFill>
                  <a:schemeClr val="tx1">
                    <a:lumMod val="65000"/>
                    <a:lumOff val="35000"/>
                  </a:schemeClr>
                </a:solidFill>
              </a:rPr>
              <a:t>Seniūniją – </a:t>
            </a:r>
            <a:r>
              <a:rPr lang="lt-LT" sz="900" b="1" noProof="0" dirty="0">
                <a:solidFill>
                  <a:schemeClr val="accent2"/>
                </a:solidFill>
              </a:rPr>
              <a:t>1%</a:t>
            </a:r>
          </a:p>
          <a:p>
            <a:r>
              <a:rPr lang="lt-LT" sz="900" noProof="0" dirty="0">
                <a:solidFill>
                  <a:schemeClr val="tx1">
                    <a:lumMod val="65000"/>
                    <a:lumOff val="35000"/>
                  </a:schemeClr>
                </a:solidFill>
              </a:rPr>
              <a:t>Ministeriją – </a:t>
            </a:r>
            <a:r>
              <a:rPr lang="lt-LT" sz="900" b="1" noProof="0" dirty="0">
                <a:solidFill>
                  <a:schemeClr val="accent2"/>
                </a:solidFill>
              </a:rPr>
              <a:t>0,3%</a:t>
            </a:r>
          </a:p>
          <a:p>
            <a:endParaRPr lang="lt-LT" sz="900" b="1" noProof="0" dirty="0">
              <a:solidFill>
                <a:schemeClr val="accent2"/>
              </a:solidFill>
            </a:endParaRPr>
          </a:p>
        </p:txBody>
      </p:sp>
      <p:sp>
        <p:nvSpPr>
          <p:cNvPr id="11" name="TextBox 10">
            <a:extLst>
              <a:ext uri="{FF2B5EF4-FFF2-40B4-BE49-F238E27FC236}">
                <a16:creationId xmlns:a16="http://schemas.microsoft.com/office/drawing/2014/main" id="{BF2B5115-0431-88DF-8D34-13BFF5BEA379}"/>
              </a:ext>
            </a:extLst>
          </p:cNvPr>
          <p:cNvSpPr txBox="1"/>
          <p:nvPr/>
        </p:nvSpPr>
        <p:spPr>
          <a:xfrm>
            <a:off x="809177" y="6000774"/>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N=287</a:t>
            </a:r>
          </a:p>
        </p:txBody>
      </p:sp>
    </p:spTree>
    <p:extLst>
      <p:ext uri="{BB962C8B-B14F-4D97-AF65-F5344CB8AC3E}">
        <p14:creationId xmlns:p14="http://schemas.microsoft.com/office/powerpoint/2010/main" val="33430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486B0DAB-44B2-4150-31B6-FFDC83560606}"/>
              </a:ext>
            </a:extLst>
          </p:cNvPr>
          <p:cNvSpPr>
            <a:spLocks noGrp="1"/>
          </p:cNvSpPr>
          <p:nvPr>
            <p:ph sz="half" idx="1"/>
          </p:nvPr>
        </p:nvSpPr>
        <p:spPr/>
        <p:txBody>
          <a:bodyPr/>
          <a:lstStyle/>
          <a:p>
            <a:r>
              <a:rPr lang="lt-LT" noProof="0" dirty="0"/>
              <a:t>Ar žinote, kur gauti informaciją apie planuojamas statybas Jus dominančioje teritorijoje? Jei taip, ar galėtumėte nurodyti kur? </a:t>
            </a:r>
          </a:p>
        </p:txBody>
      </p:sp>
      <p:sp>
        <p:nvSpPr>
          <p:cNvPr id="6" name="Title 2">
            <a:extLst>
              <a:ext uri="{FF2B5EF4-FFF2-40B4-BE49-F238E27FC236}">
                <a16:creationId xmlns:a16="http://schemas.microsoft.com/office/drawing/2014/main" id="{B0992335-DE09-BE52-2A4F-8419039C50CF}"/>
              </a:ext>
            </a:extLst>
          </p:cNvPr>
          <p:cNvSpPr>
            <a:spLocks noGrp="1"/>
          </p:cNvSpPr>
          <p:nvPr>
            <p:ph type="title"/>
          </p:nvPr>
        </p:nvSpPr>
        <p:spPr>
          <a:xfrm>
            <a:off x="1220788" y="714375"/>
            <a:ext cx="10409237" cy="776946"/>
          </a:xfrm>
        </p:spPr>
        <p:txBody>
          <a:bodyPr>
            <a:normAutofit fontScale="90000"/>
          </a:bodyPr>
          <a:lstStyle/>
          <a:p>
            <a:r>
              <a:rPr lang="lt-LT" sz="3200" noProof="0" dirty="0">
                <a:solidFill>
                  <a:schemeClr val="accent2">
                    <a:lumMod val="75000"/>
                  </a:schemeClr>
                </a:solidFill>
              </a:rPr>
              <a:t>INFORMACIJOS APIE PLANUOJAMAS STATYBAS DOMINANČIOJE TERITORIJOJE ŠALTINIAI (PROC.)</a:t>
            </a:r>
          </a:p>
        </p:txBody>
      </p:sp>
      <p:sp>
        <p:nvSpPr>
          <p:cNvPr id="8" name="Content Placeholder 2">
            <a:extLst>
              <a:ext uri="{FF2B5EF4-FFF2-40B4-BE49-F238E27FC236}">
                <a16:creationId xmlns:a16="http://schemas.microsoft.com/office/drawing/2014/main" id="{2456673E-AC47-62A8-C2CE-805541342471}"/>
              </a:ext>
            </a:extLst>
          </p:cNvPr>
          <p:cNvSpPr>
            <a:spLocks noGrp="1"/>
          </p:cNvSpPr>
          <p:nvPr>
            <p:ph sz="half" idx="10"/>
          </p:nvPr>
        </p:nvSpPr>
        <p:spPr>
          <a:xfrm>
            <a:off x="8810316" y="2106647"/>
            <a:ext cx="2819709" cy="1091078"/>
          </a:xfrm>
        </p:spPr>
        <p:txBody>
          <a:bodyPr/>
          <a:lstStyle/>
          <a:p>
            <a:r>
              <a:rPr lang="lt-LT" noProof="0" dirty="0"/>
              <a:t>Kad informaciją planuojant statybas galima rasti internete ir informacinėse sistemose, dažniau nurodo 401–500 eurų pajamų tyrimo dalyviai.</a:t>
            </a:r>
          </a:p>
          <a:p>
            <a:endParaRPr lang="lt-LT" noProof="0" dirty="0"/>
          </a:p>
          <a:p>
            <a:r>
              <a:rPr lang="lt-LT" noProof="0" dirty="0"/>
              <a:t>Statybos inspekcijoje – vyrai.</a:t>
            </a:r>
          </a:p>
        </p:txBody>
      </p:sp>
      <p:graphicFrame>
        <p:nvGraphicFramePr>
          <p:cNvPr id="9" name="Content Placeholder 7">
            <a:extLst>
              <a:ext uri="{FF2B5EF4-FFF2-40B4-BE49-F238E27FC236}">
                <a16:creationId xmlns:a16="http://schemas.microsoft.com/office/drawing/2014/main" id="{F8987E1A-A89E-8A43-2BDA-FE242E8D7CB2}"/>
              </a:ext>
            </a:extLst>
          </p:cNvPr>
          <p:cNvGraphicFramePr>
            <a:graphicFrameLocks/>
          </p:cNvGraphicFramePr>
          <p:nvPr>
            <p:extLst>
              <p:ext uri="{D42A27DB-BD31-4B8C-83A1-F6EECF244321}">
                <p14:modId xmlns:p14="http://schemas.microsoft.com/office/powerpoint/2010/main" val="426015772"/>
              </p:ext>
            </p:extLst>
          </p:nvPr>
        </p:nvGraphicFramePr>
        <p:xfrm>
          <a:off x="261824" y="2630078"/>
          <a:ext cx="7957786" cy="305428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11">
            <a:extLst>
              <a:ext uri="{FF2B5EF4-FFF2-40B4-BE49-F238E27FC236}">
                <a16:creationId xmlns:a16="http://schemas.microsoft.com/office/drawing/2014/main" id="{E8C145FE-8126-C4C0-6F10-0AFE09040E4F}"/>
              </a:ext>
            </a:extLst>
          </p:cNvPr>
          <p:cNvSpPr txBox="1">
            <a:spLocks noChangeArrowheads="1"/>
          </p:cNvSpPr>
          <p:nvPr/>
        </p:nvSpPr>
        <p:spPr bwMode="auto">
          <a:xfrm>
            <a:off x="5790433" y="2289395"/>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2021 m.</a:t>
            </a:r>
          </a:p>
        </p:txBody>
      </p:sp>
      <p:sp>
        <p:nvSpPr>
          <p:cNvPr id="11" name="Text Box 11">
            <a:extLst>
              <a:ext uri="{FF2B5EF4-FFF2-40B4-BE49-F238E27FC236}">
                <a16:creationId xmlns:a16="http://schemas.microsoft.com/office/drawing/2014/main" id="{4E04D39F-F2A6-7145-FDDC-1A03A2F67BA2}"/>
              </a:ext>
            </a:extLst>
          </p:cNvPr>
          <p:cNvSpPr txBox="1">
            <a:spLocks noChangeArrowheads="1"/>
          </p:cNvSpPr>
          <p:nvPr/>
        </p:nvSpPr>
        <p:spPr bwMode="auto">
          <a:xfrm>
            <a:off x="6623773" y="2289395"/>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2020 m.</a:t>
            </a:r>
          </a:p>
        </p:txBody>
      </p:sp>
      <p:sp>
        <p:nvSpPr>
          <p:cNvPr id="12" name="Text Box 11">
            <a:extLst>
              <a:ext uri="{FF2B5EF4-FFF2-40B4-BE49-F238E27FC236}">
                <a16:creationId xmlns:a16="http://schemas.microsoft.com/office/drawing/2014/main" id="{5E8FE805-7201-6FA9-DB4B-BFB6DF22AE70}"/>
              </a:ext>
            </a:extLst>
          </p:cNvPr>
          <p:cNvSpPr txBox="1">
            <a:spLocks noChangeArrowheads="1"/>
          </p:cNvSpPr>
          <p:nvPr/>
        </p:nvSpPr>
        <p:spPr bwMode="auto">
          <a:xfrm>
            <a:off x="7457113" y="2289395"/>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noProof="0" dirty="0">
                <a:solidFill>
                  <a:schemeClr val="tx1">
                    <a:lumMod val="65000"/>
                    <a:lumOff val="35000"/>
                  </a:schemeClr>
                </a:solidFill>
                <a:latin typeface="+mn-lt"/>
              </a:rPr>
              <a:t>2019 m.</a:t>
            </a:r>
          </a:p>
        </p:txBody>
      </p:sp>
      <p:sp>
        <p:nvSpPr>
          <p:cNvPr id="13" name="TextBox 12">
            <a:extLst>
              <a:ext uri="{FF2B5EF4-FFF2-40B4-BE49-F238E27FC236}">
                <a16:creationId xmlns:a16="http://schemas.microsoft.com/office/drawing/2014/main" id="{036ACA18-7D25-9374-A250-1FE7AA7322DA}"/>
              </a:ext>
            </a:extLst>
          </p:cNvPr>
          <p:cNvSpPr txBox="1">
            <a:spLocks noChangeArrowheads="1"/>
          </p:cNvSpPr>
          <p:nvPr/>
        </p:nvSpPr>
        <p:spPr bwMode="auto">
          <a:xfrm>
            <a:off x="261824" y="6432509"/>
            <a:ext cx="3223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sz="1000" i="1" noProof="0" dirty="0">
                <a:solidFill>
                  <a:srgbClr val="595959"/>
                </a:solidFill>
                <a:latin typeface="+mn-lt"/>
              </a:rPr>
              <a:t>*Galimi keli atsakymai; suma viršija 100 proc.</a:t>
            </a:r>
          </a:p>
        </p:txBody>
      </p:sp>
      <p:sp>
        <p:nvSpPr>
          <p:cNvPr id="14" name="TextBox 13">
            <a:extLst>
              <a:ext uri="{FF2B5EF4-FFF2-40B4-BE49-F238E27FC236}">
                <a16:creationId xmlns:a16="http://schemas.microsoft.com/office/drawing/2014/main" id="{D2A5FD91-3220-E9A0-8C75-B522477D3705}"/>
              </a:ext>
            </a:extLst>
          </p:cNvPr>
          <p:cNvSpPr txBox="1"/>
          <p:nvPr/>
        </p:nvSpPr>
        <p:spPr>
          <a:xfrm>
            <a:off x="7386611" y="5694321"/>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N=2019</a:t>
            </a:r>
          </a:p>
        </p:txBody>
      </p:sp>
      <p:sp>
        <p:nvSpPr>
          <p:cNvPr id="15" name="TextBox 14">
            <a:extLst>
              <a:ext uri="{FF2B5EF4-FFF2-40B4-BE49-F238E27FC236}">
                <a16:creationId xmlns:a16="http://schemas.microsoft.com/office/drawing/2014/main" id="{0E0A43BB-05BF-F5E9-6F6A-DFDA0310B6B8}"/>
              </a:ext>
            </a:extLst>
          </p:cNvPr>
          <p:cNvSpPr txBox="1"/>
          <p:nvPr/>
        </p:nvSpPr>
        <p:spPr>
          <a:xfrm>
            <a:off x="5719926" y="5694321"/>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N=2016</a:t>
            </a:r>
          </a:p>
        </p:txBody>
      </p:sp>
      <p:sp>
        <p:nvSpPr>
          <p:cNvPr id="16" name="TextBox 15">
            <a:extLst>
              <a:ext uri="{FF2B5EF4-FFF2-40B4-BE49-F238E27FC236}">
                <a16:creationId xmlns:a16="http://schemas.microsoft.com/office/drawing/2014/main" id="{8BD33A6D-CAD2-EF84-0F43-A7DA58508E75}"/>
              </a:ext>
            </a:extLst>
          </p:cNvPr>
          <p:cNvSpPr txBox="1"/>
          <p:nvPr/>
        </p:nvSpPr>
        <p:spPr>
          <a:xfrm>
            <a:off x="6553270" y="5694321"/>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N=2011</a:t>
            </a:r>
          </a:p>
        </p:txBody>
      </p:sp>
      <p:sp>
        <p:nvSpPr>
          <p:cNvPr id="17" name="TextBox 16">
            <a:extLst>
              <a:ext uri="{FF2B5EF4-FFF2-40B4-BE49-F238E27FC236}">
                <a16:creationId xmlns:a16="http://schemas.microsoft.com/office/drawing/2014/main" id="{730A28A7-39CD-63F6-62AE-784F171ADF81}"/>
              </a:ext>
            </a:extLst>
          </p:cNvPr>
          <p:cNvSpPr txBox="1"/>
          <p:nvPr/>
        </p:nvSpPr>
        <p:spPr>
          <a:xfrm>
            <a:off x="4886582" y="5694321"/>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N=2013</a:t>
            </a:r>
          </a:p>
        </p:txBody>
      </p:sp>
      <p:sp>
        <p:nvSpPr>
          <p:cNvPr id="2" name="TextBox 1">
            <a:extLst>
              <a:ext uri="{FF2B5EF4-FFF2-40B4-BE49-F238E27FC236}">
                <a16:creationId xmlns:a16="http://schemas.microsoft.com/office/drawing/2014/main" id="{1EDAC4DF-8658-D947-311A-01AA3B9C94C9}"/>
              </a:ext>
            </a:extLst>
          </p:cNvPr>
          <p:cNvSpPr txBox="1"/>
          <p:nvPr/>
        </p:nvSpPr>
        <p:spPr>
          <a:xfrm>
            <a:off x="4053238" y="5694321"/>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N=2008</a:t>
            </a:r>
          </a:p>
        </p:txBody>
      </p:sp>
      <p:sp>
        <p:nvSpPr>
          <p:cNvPr id="3" name="Text Box 11">
            <a:extLst>
              <a:ext uri="{FF2B5EF4-FFF2-40B4-BE49-F238E27FC236}">
                <a16:creationId xmlns:a16="http://schemas.microsoft.com/office/drawing/2014/main" id="{4AADFC29-9C4B-D412-E037-A1074C26C9B7}"/>
              </a:ext>
            </a:extLst>
          </p:cNvPr>
          <p:cNvSpPr txBox="1">
            <a:spLocks noChangeArrowheads="1"/>
          </p:cNvSpPr>
          <p:nvPr/>
        </p:nvSpPr>
        <p:spPr bwMode="auto">
          <a:xfrm>
            <a:off x="4957087" y="2289395"/>
            <a:ext cx="75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2022 m.</a:t>
            </a:r>
          </a:p>
        </p:txBody>
      </p:sp>
      <p:sp>
        <p:nvSpPr>
          <p:cNvPr id="4" name="Text Box 11">
            <a:extLst>
              <a:ext uri="{FF2B5EF4-FFF2-40B4-BE49-F238E27FC236}">
                <a16:creationId xmlns:a16="http://schemas.microsoft.com/office/drawing/2014/main" id="{2A477118-04AA-8CE4-CDC0-058440B655B7}"/>
              </a:ext>
            </a:extLst>
          </p:cNvPr>
          <p:cNvSpPr txBox="1">
            <a:spLocks noChangeArrowheads="1"/>
          </p:cNvSpPr>
          <p:nvPr/>
        </p:nvSpPr>
        <p:spPr bwMode="auto">
          <a:xfrm>
            <a:off x="4123741" y="2289395"/>
            <a:ext cx="75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2023 m.</a:t>
            </a:r>
          </a:p>
        </p:txBody>
      </p:sp>
      <p:cxnSp>
        <p:nvCxnSpPr>
          <p:cNvPr id="18" name="Straight Arrow Connector 17">
            <a:extLst>
              <a:ext uri="{FF2B5EF4-FFF2-40B4-BE49-F238E27FC236}">
                <a16:creationId xmlns:a16="http://schemas.microsoft.com/office/drawing/2014/main" id="{710F6FF0-533A-4087-CD8A-3545EC2617FF}"/>
              </a:ext>
            </a:extLst>
          </p:cNvPr>
          <p:cNvCxnSpPr/>
          <p:nvPr/>
        </p:nvCxnSpPr>
        <p:spPr>
          <a:xfrm>
            <a:off x="2997309" y="2780530"/>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F711AA-C948-362D-1B94-4A5BB131B5BF}"/>
              </a:ext>
            </a:extLst>
          </p:cNvPr>
          <p:cNvSpPr txBox="1"/>
          <p:nvPr/>
        </p:nvSpPr>
        <p:spPr>
          <a:xfrm>
            <a:off x="3219894" y="5694321"/>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N=1016</a:t>
            </a:r>
          </a:p>
        </p:txBody>
      </p:sp>
      <p:sp>
        <p:nvSpPr>
          <p:cNvPr id="19" name="Text Box 11">
            <a:extLst>
              <a:ext uri="{FF2B5EF4-FFF2-40B4-BE49-F238E27FC236}">
                <a16:creationId xmlns:a16="http://schemas.microsoft.com/office/drawing/2014/main" id="{CBCB0C1E-A336-346D-BF3A-395720E16E21}"/>
              </a:ext>
            </a:extLst>
          </p:cNvPr>
          <p:cNvSpPr txBox="1">
            <a:spLocks noChangeArrowheads="1"/>
          </p:cNvSpPr>
          <p:nvPr/>
        </p:nvSpPr>
        <p:spPr bwMode="auto">
          <a:xfrm>
            <a:off x="3290395" y="2289395"/>
            <a:ext cx="75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2024 m.</a:t>
            </a:r>
          </a:p>
        </p:txBody>
      </p:sp>
      <p:sp>
        <p:nvSpPr>
          <p:cNvPr id="21" name="TextBox 20">
            <a:extLst>
              <a:ext uri="{FF2B5EF4-FFF2-40B4-BE49-F238E27FC236}">
                <a16:creationId xmlns:a16="http://schemas.microsoft.com/office/drawing/2014/main" id="{BBEAB5B6-D8F7-01E0-34FE-19D6CA32294A}"/>
              </a:ext>
            </a:extLst>
          </p:cNvPr>
          <p:cNvSpPr txBox="1"/>
          <p:nvPr/>
        </p:nvSpPr>
        <p:spPr>
          <a:xfrm>
            <a:off x="2386550" y="5694321"/>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N=1020</a:t>
            </a:r>
          </a:p>
        </p:txBody>
      </p:sp>
      <p:sp>
        <p:nvSpPr>
          <p:cNvPr id="22" name="Text Box 11">
            <a:extLst>
              <a:ext uri="{FF2B5EF4-FFF2-40B4-BE49-F238E27FC236}">
                <a16:creationId xmlns:a16="http://schemas.microsoft.com/office/drawing/2014/main" id="{F14F4628-72C0-59B6-79CD-0FE0C06AA75F}"/>
              </a:ext>
            </a:extLst>
          </p:cNvPr>
          <p:cNvSpPr txBox="1">
            <a:spLocks noChangeArrowheads="1"/>
          </p:cNvSpPr>
          <p:nvPr/>
        </p:nvSpPr>
        <p:spPr bwMode="auto">
          <a:xfrm>
            <a:off x="2457049" y="2289395"/>
            <a:ext cx="75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noProof="0" dirty="0">
                <a:solidFill>
                  <a:schemeClr val="tx1">
                    <a:lumMod val="65000"/>
                    <a:lumOff val="35000"/>
                  </a:schemeClr>
                </a:solidFill>
                <a:latin typeface="+mn-lt"/>
              </a:rPr>
              <a:t>2025 m.</a:t>
            </a:r>
          </a:p>
        </p:txBody>
      </p:sp>
      <p:cxnSp>
        <p:nvCxnSpPr>
          <p:cNvPr id="23" name="Straight Arrow Connector 22">
            <a:extLst>
              <a:ext uri="{FF2B5EF4-FFF2-40B4-BE49-F238E27FC236}">
                <a16:creationId xmlns:a16="http://schemas.microsoft.com/office/drawing/2014/main" id="{4CAEE49D-E75B-8171-5792-AC8E05BFDD4A}"/>
              </a:ext>
            </a:extLst>
          </p:cNvPr>
          <p:cNvCxnSpPr/>
          <p:nvPr/>
        </p:nvCxnSpPr>
        <p:spPr>
          <a:xfrm>
            <a:off x="2900154" y="3197725"/>
            <a:ext cx="0" cy="197963"/>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06EA99E-9D36-B3EF-E11C-649B9F3CF3F5}"/>
              </a:ext>
            </a:extLst>
          </p:cNvPr>
          <p:cNvCxnSpPr/>
          <p:nvPr/>
        </p:nvCxnSpPr>
        <p:spPr>
          <a:xfrm>
            <a:off x="2879199" y="3624445"/>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A40B869-76D5-FD79-F3A9-C62EB7835FEB}"/>
              </a:ext>
            </a:extLst>
          </p:cNvPr>
          <p:cNvCxnSpPr/>
          <p:nvPr/>
        </p:nvCxnSpPr>
        <p:spPr>
          <a:xfrm>
            <a:off x="2738229" y="4058238"/>
            <a:ext cx="0" cy="197963"/>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3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8807D-EBAC-3FEC-D6F3-7929DCB6971C}"/>
              </a:ext>
            </a:extLst>
          </p:cNvPr>
          <p:cNvSpPr>
            <a:spLocks noGrp="1"/>
          </p:cNvSpPr>
          <p:nvPr>
            <p:ph sz="half" idx="1"/>
          </p:nvPr>
        </p:nvSpPr>
        <p:spPr>
          <a:xfrm>
            <a:off x="1225462" y="1490717"/>
            <a:ext cx="9736580" cy="276999"/>
          </a:xfrm>
        </p:spPr>
        <p:txBody>
          <a:bodyPr/>
          <a:lstStyle/>
          <a:p>
            <a:r>
              <a:rPr lang="lt-LT" noProof="0" dirty="0"/>
              <a:t>Ar žinote kaip ir kam reikėtų pranešti apie savavališką statybą?</a:t>
            </a:r>
          </a:p>
        </p:txBody>
      </p:sp>
      <p:sp>
        <p:nvSpPr>
          <p:cNvPr id="6" name="Title 2">
            <a:extLst>
              <a:ext uri="{FF2B5EF4-FFF2-40B4-BE49-F238E27FC236}">
                <a16:creationId xmlns:a16="http://schemas.microsoft.com/office/drawing/2014/main" id="{F870FBE7-8FBD-CDB5-2A55-215CBD11CF9E}"/>
              </a:ext>
            </a:extLst>
          </p:cNvPr>
          <p:cNvSpPr>
            <a:spLocks noGrp="1"/>
          </p:cNvSpPr>
          <p:nvPr>
            <p:ph type="title"/>
          </p:nvPr>
        </p:nvSpPr>
        <p:spPr>
          <a:xfrm>
            <a:off x="628650" y="714375"/>
            <a:ext cx="11001375" cy="600164"/>
          </a:xfrm>
        </p:spPr>
        <p:txBody>
          <a:bodyPr>
            <a:noAutofit/>
          </a:bodyPr>
          <a:lstStyle/>
          <a:p>
            <a:r>
              <a:rPr kumimoji="0" lang="lt-LT" sz="2900" b="0" i="0" u="none" strike="noStrike" kern="1200" cap="none" spc="0" normalizeH="0" baseline="0" noProof="0" dirty="0">
                <a:ln>
                  <a:noFill/>
                </a:ln>
                <a:solidFill>
                  <a:srgbClr val="1AB1AF">
                    <a:lumMod val="75000"/>
                  </a:srgbClr>
                </a:solidFill>
                <a:effectLst/>
                <a:uLnTx/>
                <a:uFillTx/>
                <a:latin typeface="Microsoft YaHei UI Light" panose="020B0502040204020203" pitchFamily="34" charset="-122"/>
                <a:ea typeface="Microsoft YaHei UI Light" panose="020B0502040204020203" pitchFamily="34" charset="-122"/>
                <a:cs typeface="+mj-cs"/>
              </a:rPr>
              <a:t>INSTITUCIJOS KAM REIKTŲ PRANEŠTI APIE SAVAVALIŠKĄ STATYBĄ ŽINOMUMAS (PROC.)</a:t>
            </a:r>
            <a:endParaRPr lang="lt-LT" sz="2900" noProof="0" dirty="0">
              <a:solidFill>
                <a:schemeClr val="accent2">
                  <a:lumMod val="75000"/>
                </a:schemeClr>
              </a:solidFill>
            </a:endParaRPr>
          </a:p>
        </p:txBody>
      </p:sp>
      <p:graphicFrame>
        <p:nvGraphicFramePr>
          <p:cNvPr id="9" name="Content Placeholder 9">
            <a:extLst>
              <a:ext uri="{FF2B5EF4-FFF2-40B4-BE49-F238E27FC236}">
                <a16:creationId xmlns:a16="http://schemas.microsoft.com/office/drawing/2014/main" id="{5AD922F2-5B16-7B58-CF55-AC45B2D6D4FC}"/>
              </a:ext>
            </a:extLst>
          </p:cNvPr>
          <p:cNvGraphicFramePr>
            <a:graphicFrameLocks noGrp="1"/>
          </p:cNvGraphicFramePr>
          <p:nvPr>
            <p:ph sz="half" idx="10"/>
            <p:extLst>
              <p:ext uri="{D42A27DB-BD31-4B8C-83A1-F6EECF244321}">
                <p14:modId xmlns:p14="http://schemas.microsoft.com/office/powerpoint/2010/main" val="2316309777"/>
              </p:ext>
            </p:extLst>
          </p:nvPr>
        </p:nvGraphicFramePr>
        <p:xfrm>
          <a:off x="562232" y="1836700"/>
          <a:ext cx="7159374" cy="2187622"/>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a:extLst>
              <a:ext uri="{FF2B5EF4-FFF2-40B4-BE49-F238E27FC236}">
                <a16:creationId xmlns:a16="http://schemas.microsoft.com/office/drawing/2014/main" id="{5FE67135-0CCF-F5E0-0A92-135C45887A34}"/>
              </a:ext>
            </a:extLst>
          </p:cNvPr>
          <p:cNvSpPr txBox="1">
            <a:spLocks/>
          </p:cNvSpPr>
          <p:nvPr/>
        </p:nvSpPr>
        <p:spPr>
          <a:xfrm>
            <a:off x="8709862" y="1871064"/>
            <a:ext cx="2819709" cy="127335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noProof="0" dirty="0"/>
              <a:t>Žinantys, kaip ir kam pranešti apie savavališką statybą, dažniau teigia vyrai ir rajono centro gyventojai.</a:t>
            </a:r>
          </a:p>
          <a:p>
            <a:endParaRPr lang="lt-LT" noProof="0" dirty="0"/>
          </a:p>
          <a:p>
            <a:r>
              <a:rPr lang="lt-LT" noProof="0" dirty="0"/>
              <a:t>Nežinančios dažniau nurodo moterys, 25–40 m. amžiaus ir didžiųjų miestų apklaustieji.</a:t>
            </a:r>
          </a:p>
        </p:txBody>
      </p:sp>
      <p:sp>
        <p:nvSpPr>
          <p:cNvPr id="5" name="Rectangle 4">
            <a:extLst>
              <a:ext uri="{FF2B5EF4-FFF2-40B4-BE49-F238E27FC236}">
                <a16:creationId xmlns:a16="http://schemas.microsoft.com/office/drawing/2014/main" id="{93559B41-7BA7-4F36-E741-AE8F9883CA11}"/>
              </a:ext>
            </a:extLst>
          </p:cNvPr>
          <p:cNvSpPr/>
          <p:nvPr/>
        </p:nvSpPr>
        <p:spPr>
          <a:xfrm>
            <a:off x="8134106" y="4357501"/>
            <a:ext cx="1945456"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inspekcijai </a:t>
            </a:r>
            <a:r>
              <a:rPr lang="lt-LT" sz="900" noProof="0" dirty="0">
                <a:solidFill>
                  <a:schemeClr val="tx1">
                    <a:lumMod val="65000"/>
                    <a:lumOff val="35000"/>
                  </a:schemeClr>
                </a:solidFill>
              </a:rPr>
              <a:t>– </a:t>
            </a:r>
            <a:r>
              <a:rPr lang="lt-LT" sz="900" b="1" noProof="0" dirty="0">
                <a:solidFill>
                  <a:schemeClr val="accent2"/>
                </a:solidFill>
              </a:rPr>
              <a:t>64%</a:t>
            </a:r>
            <a:endParaRPr lang="lt-LT" sz="900" noProof="0" dirty="0">
              <a:solidFill>
                <a:schemeClr val="tx1">
                  <a:lumMod val="65000"/>
                  <a:lumOff val="35000"/>
                </a:schemeClr>
              </a:solidFill>
            </a:endParaRPr>
          </a:p>
          <a:p>
            <a:r>
              <a:rPr lang="lt-LT" sz="900" b="1" noProof="0" dirty="0">
                <a:solidFill>
                  <a:schemeClr val="tx1">
                    <a:lumMod val="65000"/>
                    <a:lumOff val="35000"/>
                  </a:schemeClr>
                </a:solidFill>
              </a:rPr>
              <a:t>Savivaldybei </a:t>
            </a:r>
            <a:r>
              <a:rPr lang="lt-LT" sz="900" noProof="0" dirty="0">
                <a:solidFill>
                  <a:schemeClr val="tx1">
                    <a:lumMod val="65000"/>
                    <a:lumOff val="35000"/>
                  </a:schemeClr>
                </a:solidFill>
              </a:rPr>
              <a:t>– </a:t>
            </a:r>
            <a:r>
              <a:rPr lang="lt-LT" sz="900" b="1" noProof="0" dirty="0">
                <a:solidFill>
                  <a:schemeClr val="accent2"/>
                </a:solidFill>
              </a:rPr>
              <a:t>20%</a:t>
            </a:r>
          </a:p>
          <a:p>
            <a:r>
              <a:rPr lang="lt-LT" sz="900" noProof="0" dirty="0">
                <a:solidFill>
                  <a:schemeClr val="tx1">
                    <a:lumMod val="65000"/>
                    <a:lumOff val="35000"/>
                  </a:schemeClr>
                </a:solidFill>
              </a:rPr>
              <a:t>Policijai – </a:t>
            </a:r>
            <a:r>
              <a:rPr lang="lt-LT" sz="900" b="1" noProof="0" dirty="0">
                <a:solidFill>
                  <a:schemeClr val="accent2"/>
                </a:solidFill>
              </a:rPr>
              <a:t>5%</a:t>
            </a:r>
          </a:p>
          <a:p>
            <a:r>
              <a:rPr lang="lt-LT" sz="900" noProof="0" dirty="0">
                <a:solidFill>
                  <a:schemeClr val="tx1">
                    <a:lumMod val="65000"/>
                    <a:lumOff val="35000"/>
                  </a:schemeClr>
                </a:solidFill>
              </a:rPr>
              <a:t>Valstybinei darbo inspekcijai – </a:t>
            </a:r>
            <a:r>
              <a:rPr lang="lt-LT" sz="900" b="1" noProof="0" dirty="0">
                <a:solidFill>
                  <a:schemeClr val="accent2"/>
                </a:solidFill>
              </a:rPr>
              <a:t>4%</a:t>
            </a:r>
          </a:p>
          <a:p>
            <a:r>
              <a:rPr lang="lt-LT" sz="900" noProof="0" dirty="0">
                <a:solidFill>
                  <a:schemeClr val="tx1">
                    <a:lumMod val="65000"/>
                    <a:lumOff val="35000"/>
                  </a:schemeClr>
                </a:solidFill>
              </a:rPr>
              <a:t>Aplinkos ministerijai  – </a:t>
            </a:r>
            <a:r>
              <a:rPr lang="lt-LT" sz="900" b="1" noProof="0" dirty="0">
                <a:solidFill>
                  <a:schemeClr val="accent2"/>
                </a:solidFill>
              </a:rPr>
              <a:t>3%</a:t>
            </a:r>
          </a:p>
          <a:p>
            <a:r>
              <a:rPr lang="lt-LT" sz="900" noProof="0" dirty="0">
                <a:solidFill>
                  <a:schemeClr val="tx1">
                    <a:lumMod val="65000"/>
                    <a:lumOff val="35000"/>
                  </a:schemeClr>
                </a:solidFill>
              </a:rPr>
              <a:t>Seniūnijai – </a:t>
            </a:r>
            <a:r>
              <a:rPr lang="lt-LT" sz="900" b="1" noProof="0" dirty="0">
                <a:solidFill>
                  <a:schemeClr val="accent2"/>
                </a:solidFill>
              </a:rPr>
              <a:t>2 %</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Telefonu 112 – </a:t>
            </a:r>
            <a:r>
              <a:rPr lang="lt-LT" sz="900" b="1" noProof="0" dirty="0">
                <a:solidFill>
                  <a:schemeClr val="accent2"/>
                </a:solidFill>
              </a:rPr>
              <a:t>1%</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Aplinkos apsaugos agentūrai – </a:t>
            </a:r>
            <a:r>
              <a:rPr lang="lt-LT" sz="900" b="1" noProof="0" dirty="0">
                <a:solidFill>
                  <a:schemeClr val="accent2"/>
                </a:solidFill>
              </a:rPr>
              <a:t>0,4%</a:t>
            </a:r>
          </a:p>
          <a:p>
            <a:r>
              <a:rPr lang="lt-LT" sz="900" noProof="0" dirty="0">
                <a:solidFill>
                  <a:schemeClr val="tx1">
                    <a:lumMod val="65000"/>
                    <a:lumOff val="35000"/>
                  </a:schemeClr>
                </a:solidFill>
              </a:rPr>
              <a:t>Mokesčių inspekcijai – </a:t>
            </a:r>
            <a:r>
              <a:rPr lang="lt-LT" sz="900" b="1" noProof="0" dirty="0">
                <a:solidFill>
                  <a:schemeClr val="accent2"/>
                </a:solidFill>
              </a:rPr>
              <a:t>0,2%</a:t>
            </a:r>
          </a:p>
          <a:p>
            <a:r>
              <a:rPr lang="lt-LT" sz="900" noProof="0" dirty="0">
                <a:solidFill>
                  <a:schemeClr val="tx1">
                    <a:lumMod val="65000"/>
                    <a:lumOff val="35000"/>
                  </a:schemeClr>
                </a:solidFill>
              </a:rPr>
              <a:t>Žiniasklaidai – </a:t>
            </a:r>
            <a:r>
              <a:rPr lang="lt-LT" sz="900" b="1" noProof="0" dirty="0">
                <a:solidFill>
                  <a:schemeClr val="accent2"/>
                </a:solidFill>
              </a:rPr>
              <a:t>0,2%</a:t>
            </a:r>
          </a:p>
          <a:p>
            <a:r>
              <a:rPr lang="lt-LT" sz="900" noProof="0" dirty="0">
                <a:solidFill>
                  <a:schemeClr val="tx1">
                    <a:lumMod val="65000"/>
                    <a:lumOff val="35000"/>
                  </a:schemeClr>
                </a:solidFill>
              </a:rPr>
              <a:t>Žemėtvarkai – </a:t>
            </a:r>
            <a:r>
              <a:rPr lang="lt-LT" sz="900" b="1" noProof="0" dirty="0">
                <a:solidFill>
                  <a:schemeClr val="accent2"/>
                </a:solidFill>
              </a:rPr>
              <a:t>0,2%</a:t>
            </a:r>
          </a:p>
        </p:txBody>
      </p:sp>
      <p:sp>
        <p:nvSpPr>
          <p:cNvPr id="8" name="Rectangle 7">
            <a:extLst>
              <a:ext uri="{FF2B5EF4-FFF2-40B4-BE49-F238E27FC236}">
                <a16:creationId xmlns:a16="http://schemas.microsoft.com/office/drawing/2014/main" id="{3337A1E1-C4D6-D90C-87AC-6AD8CA68662E}"/>
              </a:ext>
            </a:extLst>
          </p:cNvPr>
          <p:cNvSpPr/>
          <p:nvPr/>
        </p:nvSpPr>
        <p:spPr>
          <a:xfrm>
            <a:off x="10043293" y="4332110"/>
            <a:ext cx="1863160"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inspekcijai </a:t>
            </a:r>
            <a:r>
              <a:rPr lang="lt-LT" sz="900" noProof="0" dirty="0">
                <a:solidFill>
                  <a:schemeClr val="tx1">
                    <a:lumMod val="65000"/>
                    <a:lumOff val="35000"/>
                  </a:schemeClr>
                </a:solidFill>
              </a:rPr>
              <a:t>– </a:t>
            </a:r>
            <a:r>
              <a:rPr lang="lt-LT" sz="900" b="1" noProof="0" dirty="0">
                <a:solidFill>
                  <a:schemeClr val="accent2"/>
                </a:solidFill>
              </a:rPr>
              <a:t>63%</a:t>
            </a:r>
          </a:p>
          <a:p>
            <a:r>
              <a:rPr lang="lt-LT" sz="900" b="1" noProof="0" dirty="0">
                <a:solidFill>
                  <a:schemeClr val="tx1">
                    <a:lumMod val="65000"/>
                    <a:lumOff val="35000"/>
                  </a:schemeClr>
                </a:solidFill>
              </a:rPr>
              <a:t>Savivaldybei </a:t>
            </a:r>
            <a:r>
              <a:rPr lang="lt-LT" sz="900" noProof="0" dirty="0">
                <a:solidFill>
                  <a:schemeClr val="tx1">
                    <a:lumMod val="65000"/>
                    <a:lumOff val="35000"/>
                  </a:schemeClr>
                </a:solidFill>
              </a:rPr>
              <a:t>– </a:t>
            </a:r>
            <a:r>
              <a:rPr lang="lt-LT" sz="900" b="1" noProof="0" dirty="0">
                <a:solidFill>
                  <a:schemeClr val="accent2"/>
                </a:solidFill>
              </a:rPr>
              <a:t>21%</a:t>
            </a:r>
          </a:p>
          <a:p>
            <a:r>
              <a:rPr lang="lt-LT" sz="900" noProof="0" dirty="0">
                <a:solidFill>
                  <a:schemeClr val="tx1">
                    <a:lumMod val="65000"/>
                    <a:lumOff val="35000"/>
                  </a:schemeClr>
                </a:solidFill>
              </a:rPr>
              <a:t>Seniūnijai – </a:t>
            </a:r>
            <a:r>
              <a:rPr lang="lt-LT" sz="900" b="1" noProof="0" dirty="0">
                <a:solidFill>
                  <a:schemeClr val="accent2"/>
                </a:solidFill>
              </a:rPr>
              <a:t>3%</a:t>
            </a:r>
            <a:r>
              <a:rPr lang="lt-LT" sz="900" noProof="0" dirty="0">
                <a:solidFill>
                  <a:schemeClr val="tx1">
                    <a:lumMod val="65000"/>
                    <a:lumOff val="35000"/>
                  </a:schemeClr>
                </a:solidFill>
              </a:rPr>
              <a:t> </a:t>
            </a:r>
          </a:p>
          <a:p>
            <a:r>
              <a:rPr lang="lt-LT" sz="900" noProof="0" dirty="0">
                <a:solidFill>
                  <a:schemeClr val="tx1">
                    <a:lumMod val="65000"/>
                    <a:lumOff val="35000"/>
                  </a:schemeClr>
                </a:solidFill>
              </a:rPr>
              <a:t>Policijai – </a:t>
            </a:r>
            <a:r>
              <a:rPr lang="lt-LT" sz="900" b="1" noProof="0" dirty="0">
                <a:solidFill>
                  <a:schemeClr val="accent2"/>
                </a:solidFill>
              </a:rPr>
              <a:t>3%</a:t>
            </a:r>
          </a:p>
          <a:p>
            <a:r>
              <a:rPr lang="lt-LT" sz="900" noProof="0" dirty="0">
                <a:solidFill>
                  <a:schemeClr val="tx1">
                    <a:lumMod val="65000"/>
                    <a:lumOff val="35000"/>
                  </a:schemeClr>
                </a:solidFill>
              </a:rPr>
              <a:t>Aplinkos ministerijai - </a:t>
            </a:r>
            <a:r>
              <a:rPr lang="lt-LT" sz="900" b="1" noProof="0" dirty="0">
                <a:solidFill>
                  <a:schemeClr val="accent2"/>
                </a:solidFill>
              </a:rPr>
              <a:t>2%</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Mokesčių inspekcijai– </a:t>
            </a:r>
            <a:r>
              <a:rPr lang="lt-LT" sz="900" b="1" noProof="0" dirty="0">
                <a:solidFill>
                  <a:schemeClr val="accent2"/>
                </a:solidFill>
              </a:rPr>
              <a:t>1%</a:t>
            </a:r>
            <a:endParaRPr lang="lt-LT" sz="900" noProof="0" dirty="0">
              <a:solidFill>
                <a:schemeClr val="tx1">
                  <a:lumMod val="65000"/>
                  <a:lumOff val="35000"/>
                </a:schemeClr>
              </a:solidFill>
            </a:endParaRPr>
          </a:p>
          <a:p>
            <a:r>
              <a:rPr lang="lt-LT" sz="900" noProof="0" dirty="0">
                <a:solidFill>
                  <a:schemeClr val="tx1">
                    <a:lumMod val="65000"/>
                    <a:lumOff val="35000"/>
                  </a:schemeClr>
                </a:solidFill>
              </a:rPr>
              <a:t>Registrų centrui – </a:t>
            </a:r>
            <a:r>
              <a:rPr lang="lt-LT" sz="900" b="1" noProof="0" dirty="0">
                <a:solidFill>
                  <a:schemeClr val="accent2"/>
                </a:solidFill>
              </a:rPr>
              <a:t>1%</a:t>
            </a:r>
          </a:p>
          <a:p>
            <a:r>
              <a:rPr lang="lt-LT" sz="900" noProof="0" dirty="0">
                <a:solidFill>
                  <a:schemeClr val="tx1">
                    <a:lumMod val="65000"/>
                    <a:lumOff val="35000"/>
                  </a:schemeClr>
                </a:solidFill>
              </a:rPr>
              <a:t>Telefonu 112 – </a:t>
            </a:r>
            <a:r>
              <a:rPr lang="lt-LT" sz="900" b="1" noProof="0" dirty="0">
                <a:solidFill>
                  <a:schemeClr val="accent2"/>
                </a:solidFill>
              </a:rPr>
              <a:t>1%</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 </a:t>
            </a:r>
            <a:r>
              <a:rPr lang="lt-LT" sz="900" b="1" noProof="0" dirty="0">
                <a:solidFill>
                  <a:schemeClr val="accent2"/>
                </a:solidFill>
              </a:rPr>
              <a:t>1%</a:t>
            </a:r>
          </a:p>
          <a:p>
            <a:r>
              <a:rPr lang="lt-LT" sz="900" noProof="0" dirty="0">
                <a:solidFill>
                  <a:schemeClr val="tx1">
                    <a:lumMod val="65000"/>
                    <a:lumOff val="35000"/>
                  </a:schemeClr>
                </a:solidFill>
              </a:rPr>
              <a:t>STT – </a:t>
            </a:r>
            <a:r>
              <a:rPr lang="lt-LT" sz="900" b="1" noProof="0" dirty="0">
                <a:solidFill>
                  <a:schemeClr val="accent2"/>
                </a:solidFill>
              </a:rPr>
              <a:t>1%</a:t>
            </a:r>
          </a:p>
          <a:p>
            <a:r>
              <a:rPr lang="lt-LT" sz="900" noProof="0" dirty="0">
                <a:solidFill>
                  <a:schemeClr val="tx1">
                    <a:lumMod val="65000"/>
                    <a:lumOff val="35000"/>
                  </a:schemeClr>
                </a:solidFill>
              </a:rPr>
              <a:t>Darbo inspekcijai – </a:t>
            </a:r>
            <a:r>
              <a:rPr lang="lt-LT" sz="900" b="1" noProof="0" dirty="0">
                <a:solidFill>
                  <a:schemeClr val="accent2"/>
                </a:solidFill>
              </a:rPr>
              <a:t>1%</a:t>
            </a:r>
          </a:p>
          <a:p>
            <a:r>
              <a:rPr lang="lt-LT" sz="900" noProof="0" dirty="0">
                <a:solidFill>
                  <a:schemeClr val="tx1">
                    <a:lumMod val="65000"/>
                    <a:lumOff val="35000"/>
                  </a:schemeClr>
                </a:solidFill>
              </a:rPr>
              <a:t>Žemėtvarkai – </a:t>
            </a:r>
            <a:r>
              <a:rPr lang="lt-LT" sz="900" b="1" noProof="0" dirty="0">
                <a:solidFill>
                  <a:schemeClr val="accent2"/>
                </a:solidFill>
              </a:rPr>
              <a:t>0,2%</a:t>
            </a:r>
          </a:p>
        </p:txBody>
      </p:sp>
      <p:sp>
        <p:nvSpPr>
          <p:cNvPr id="29" name="TextBox 28">
            <a:extLst>
              <a:ext uri="{FF2B5EF4-FFF2-40B4-BE49-F238E27FC236}">
                <a16:creationId xmlns:a16="http://schemas.microsoft.com/office/drawing/2014/main" id="{90AD607D-76B1-CB30-BE47-CE20472F4CAA}"/>
              </a:ext>
            </a:extLst>
          </p:cNvPr>
          <p:cNvSpPr txBox="1"/>
          <p:nvPr/>
        </p:nvSpPr>
        <p:spPr>
          <a:xfrm>
            <a:off x="8141101" y="4055740"/>
            <a:ext cx="1796629" cy="307777"/>
          </a:xfrm>
          <a:prstGeom prst="rect">
            <a:avLst/>
          </a:prstGeom>
          <a:noFill/>
        </p:spPr>
        <p:txBody>
          <a:bodyPr wrap="square" rtlCol="0">
            <a:spAutoFit/>
          </a:bodyPr>
          <a:lstStyle/>
          <a:p>
            <a:r>
              <a:rPr lang="lt-LT" sz="1400" u="sng" noProof="0" dirty="0">
                <a:solidFill>
                  <a:schemeClr val="accent2">
                    <a:lumMod val="50000"/>
                  </a:schemeClr>
                </a:solidFill>
              </a:rPr>
              <a:t>     „Taip“ (2021 m.):       </a:t>
            </a:r>
          </a:p>
        </p:txBody>
      </p:sp>
      <p:sp>
        <p:nvSpPr>
          <p:cNvPr id="30" name="TextBox 29">
            <a:extLst>
              <a:ext uri="{FF2B5EF4-FFF2-40B4-BE49-F238E27FC236}">
                <a16:creationId xmlns:a16="http://schemas.microsoft.com/office/drawing/2014/main" id="{5DE05EFE-B4DC-9B59-6B19-2872646A2242}"/>
              </a:ext>
            </a:extLst>
          </p:cNvPr>
          <p:cNvSpPr txBox="1"/>
          <p:nvPr/>
        </p:nvSpPr>
        <p:spPr>
          <a:xfrm>
            <a:off x="10048512" y="4054805"/>
            <a:ext cx="1863161" cy="307777"/>
          </a:xfrm>
          <a:prstGeom prst="rect">
            <a:avLst/>
          </a:prstGeom>
          <a:noFill/>
        </p:spPr>
        <p:txBody>
          <a:bodyPr wrap="square" rtlCol="0">
            <a:spAutoFit/>
          </a:bodyPr>
          <a:lstStyle/>
          <a:p>
            <a:r>
              <a:rPr lang="lt-LT" sz="1400" u="sng" noProof="0" dirty="0">
                <a:solidFill>
                  <a:schemeClr val="accent2">
                    <a:lumMod val="50000"/>
                  </a:schemeClr>
                </a:solidFill>
              </a:rPr>
              <a:t>     „Taip“ (2020 m.):      </a:t>
            </a:r>
          </a:p>
        </p:txBody>
      </p:sp>
      <p:sp>
        <p:nvSpPr>
          <p:cNvPr id="32" name="TextBox 31">
            <a:extLst>
              <a:ext uri="{FF2B5EF4-FFF2-40B4-BE49-F238E27FC236}">
                <a16:creationId xmlns:a16="http://schemas.microsoft.com/office/drawing/2014/main" id="{1012E9D3-2BD3-93E0-D507-EC6862D706EA}"/>
              </a:ext>
            </a:extLst>
          </p:cNvPr>
          <p:cNvSpPr txBox="1"/>
          <p:nvPr/>
        </p:nvSpPr>
        <p:spPr>
          <a:xfrm>
            <a:off x="8625828" y="6131036"/>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N=530</a:t>
            </a:r>
          </a:p>
        </p:txBody>
      </p:sp>
      <p:sp>
        <p:nvSpPr>
          <p:cNvPr id="33" name="TextBox 32">
            <a:extLst>
              <a:ext uri="{FF2B5EF4-FFF2-40B4-BE49-F238E27FC236}">
                <a16:creationId xmlns:a16="http://schemas.microsoft.com/office/drawing/2014/main" id="{3FCEACD8-56E1-DB29-D496-203F158FB02C}"/>
              </a:ext>
            </a:extLst>
          </p:cNvPr>
          <p:cNvSpPr txBox="1"/>
          <p:nvPr/>
        </p:nvSpPr>
        <p:spPr>
          <a:xfrm>
            <a:off x="10589785" y="6029767"/>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N=556</a:t>
            </a:r>
          </a:p>
        </p:txBody>
      </p:sp>
      <p:sp>
        <p:nvSpPr>
          <p:cNvPr id="35" name="Rectangle 34">
            <a:extLst>
              <a:ext uri="{FF2B5EF4-FFF2-40B4-BE49-F238E27FC236}">
                <a16:creationId xmlns:a16="http://schemas.microsoft.com/office/drawing/2014/main" id="{33EA6567-97BB-FDAA-72D4-244E639F786D}"/>
              </a:ext>
            </a:extLst>
          </p:cNvPr>
          <p:cNvSpPr/>
          <p:nvPr/>
        </p:nvSpPr>
        <p:spPr>
          <a:xfrm>
            <a:off x="6122783" y="4382523"/>
            <a:ext cx="2047592"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inspekcijai </a:t>
            </a:r>
            <a:r>
              <a:rPr lang="lt-LT" sz="900" noProof="0" dirty="0">
                <a:solidFill>
                  <a:schemeClr val="tx1">
                    <a:lumMod val="65000"/>
                    <a:lumOff val="35000"/>
                  </a:schemeClr>
                </a:solidFill>
              </a:rPr>
              <a:t>– </a:t>
            </a:r>
            <a:r>
              <a:rPr lang="lt-LT" sz="900" b="1" noProof="0" dirty="0">
                <a:solidFill>
                  <a:schemeClr val="accent2"/>
                </a:solidFill>
              </a:rPr>
              <a:t>68%</a:t>
            </a:r>
            <a:endParaRPr lang="lt-LT" sz="900" noProof="0" dirty="0">
              <a:solidFill>
                <a:schemeClr val="tx1">
                  <a:lumMod val="65000"/>
                  <a:lumOff val="35000"/>
                </a:schemeClr>
              </a:solidFill>
            </a:endParaRPr>
          </a:p>
          <a:p>
            <a:r>
              <a:rPr lang="lt-LT" sz="900" b="1" noProof="0" dirty="0">
                <a:solidFill>
                  <a:schemeClr val="tx1">
                    <a:lumMod val="65000"/>
                    <a:lumOff val="35000"/>
                  </a:schemeClr>
                </a:solidFill>
              </a:rPr>
              <a:t>Savivaldybei </a:t>
            </a:r>
            <a:r>
              <a:rPr lang="lt-LT" sz="900" noProof="0" dirty="0">
                <a:solidFill>
                  <a:schemeClr val="tx1">
                    <a:lumMod val="65000"/>
                    <a:lumOff val="35000"/>
                  </a:schemeClr>
                </a:solidFill>
              </a:rPr>
              <a:t>– </a:t>
            </a:r>
            <a:r>
              <a:rPr lang="lt-LT" sz="900" b="1" noProof="0" dirty="0">
                <a:solidFill>
                  <a:schemeClr val="accent2"/>
                </a:solidFill>
              </a:rPr>
              <a:t>16%</a:t>
            </a:r>
          </a:p>
          <a:p>
            <a:r>
              <a:rPr lang="lt-LT" sz="900" noProof="0" dirty="0">
                <a:solidFill>
                  <a:schemeClr val="tx1">
                    <a:lumMod val="65000"/>
                    <a:lumOff val="35000"/>
                  </a:schemeClr>
                </a:solidFill>
              </a:rPr>
              <a:t>Policijai – </a:t>
            </a:r>
            <a:r>
              <a:rPr lang="lt-LT" sz="900" b="1" noProof="0" dirty="0">
                <a:solidFill>
                  <a:schemeClr val="accent2"/>
                </a:solidFill>
              </a:rPr>
              <a:t>3%</a:t>
            </a:r>
          </a:p>
          <a:p>
            <a:r>
              <a:rPr lang="lt-LT" sz="900" noProof="0" dirty="0">
                <a:solidFill>
                  <a:schemeClr val="tx1">
                    <a:lumMod val="65000"/>
                    <a:lumOff val="35000"/>
                  </a:schemeClr>
                </a:solidFill>
              </a:rPr>
              <a:t>Seniūnijai – </a:t>
            </a:r>
            <a:r>
              <a:rPr lang="lt-LT" sz="900" b="1" noProof="0" dirty="0">
                <a:solidFill>
                  <a:schemeClr val="accent2"/>
                </a:solidFill>
              </a:rPr>
              <a:t>3%</a:t>
            </a:r>
          </a:p>
          <a:p>
            <a:r>
              <a:rPr lang="lt-LT" sz="900" noProof="0" dirty="0">
                <a:solidFill>
                  <a:schemeClr val="tx1">
                    <a:lumMod val="65000"/>
                    <a:lumOff val="35000"/>
                  </a:schemeClr>
                </a:solidFill>
              </a:rPr>
              <a:t>Valstybinei darbo inspekcijai  </a:t>
            </a:r>
            <a:r>
              <a:rPr lang="lt-LT" sz="900" b="1" noProof="0" dirty="0">
                <a:solidFill>
                  <a:schemeClr val="accent2"/>
                </a:solidFill>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900" noProof="0" dirty="0">
                <a:solidFill>
                  <a:schemeClr val="tx1">
                    <a:lumMod val="65000"/>
                    <a:lumOff val="35000"/>
                  </a:schemeClr>
                </a:solidFill>
              </a:rPr>
              <a:t>Valstybinei mokesčių inspekcijai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3%</a:t>
            </a:r>
          </a:p>
          <a:p>
            <a:r>
              <a:rPr lang="lt-LT" sz="900" noProof="0" dirty="0">
                <a:solidFill>
                  <a:schemeClr val="tx1">
                    <a:lumMod val="65000"/>
                    <a:lumOff val="35000"/>
                  </a:schemeClr>
                </a:solidFill>
              </a:rPr>
              <a:t>Aplinkos ministerijai  – </a:t>
            </a:r>
            <a:r>
              <a:rPr lang="lt-LT" sz="900" b="1" noProof="0" dirty="0">
                <a:solidFill>
                  <a:schemeClr val="accent2"/>
                </a:solidFill>
              </a:rPr>
              <a:t>1%</a:t>
            </a:r>
          </a:p>
          <a:p>
            <a:r>
              <a:rPr lang="lt-LT" sz="900" noProof="0" dirty="0">
                <a:solidFill>
                  <a:schemeClr val="tx1">
                    <a:lumMod val="65000"/>
                    <a:lumOff val="35000"/>
                  </a:schemeClr>
                </a:solidFill>
              </a:rPr>
              <a:t>Žemėtvarkai – </a:t>
            </a:r>
            <a:r>
              <a:rPr lang="lt-LT" sz="900" b="1" noProof="0" dirty="0">
                <a:solidFill>
                  <a:schemeClr val="accent2"/>
                </a:solidFill>
              </a:rPr>
              <a:t>1%</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 </a:t>
            </a:r>
            <a:r>
              <a:rPr lang="lt-LT" sz="900" b="1" noProof="0" dirty="0">
                <a:solidFill>
                  <a:schemeClr val="accent2"/>
                </a:solidFill>
              </a:rPr>
              <a:t>1%</a:t>
            </a:r>
          </a:p>
          <a:p>
            <a:r>
              <a:rPr lang="lt-LT" sz="900" noProof="0" dirty="0">
                <a:solidFill>
                  <a:schemeClr val="tx1">
                    <a:lumMod val="65000"/>
                    <a:lumOff val="35000"/>
                  </a:schemeClr>
                </a:solidFill>
              </a:rPr>
              <a:t>Žiniasklaidai – </a:t>
            </a:r>
            <a:r>
              <a:rPr lang="lt-LT" sz="900" b="1" noProof="0" dirty="0">
                <a:solidFill>
                  <a:schemeClr val="accent2"/>
                </a:solidFill>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900" noProof="0" dirty="0">
                <a:solidFill>
                  <a:prstClr val="black">
                    <a:lumMod val="65000"/>
                    <a:lumOff val="35000"/>
                  </a:prstClr>
                </a:solidFill>
                <a:latin typeface="Microsoft YaHei UI Light"/>
              </a:rPr>
              <a:t>Aplinkosaugai </a:t>
            </a: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Telefonu 112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0,2%</a:t>
            </a:r>
            <a:endPar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endParaRPr lang="lt-LT" sz="900" noProof="0" dirty="0">
              <a:solidFill>
                <a:schemeClr val="accent2"/>
              </a:solidFill>
            </a:endParaRPr>
          </a:p>
        </p:txBody>
      </p:sp>
      <p:sp>
        <p:nvSpPr>
          <p:cNvPr id="36" name="TextBox 35">
            <a:extLst>
              <a:ext uri="{FF2B5EF4-FFF2-40B4-BE49-F238E27FC236}">
                <a16:creationId xmlns:a16="http://schemas.microsoft.com/office/drawing/2014/main" id="{9DF6CE59-512F-842A-6F8E-2113A7F97537}"/>
              </a:ext>
            </a:extLst>
          </p:cNvPr>
          <p:cNvSpPr txBox="1"/>
          <p:nvPr/>
        </p:nvSpPr>
        <p:spPr>
          <a:xfrm>
            <a:off x="6131195" y="4053869"/>
            <a:ext cx="1796423" cy="307777"/>
          </a:xfrm>
          <a:prstGeom prst="rect">
            <a:avLst/>
          </a:prstGeom>
          <a:noFill/>
        </p:spPr>
        <p:txBody>
          <a:bodyPr wrap="square" rtlCol="0">
            <a:spAutoFit/>
          </a:bodyPr>
          <a:lstStyle/>
          <a:p>
            <a:r>
              <a:rPr lang="lt-LT" sz="1400" u="sng" noProof="0" dirty="0">
                <a:solidFill>
                  <a:schemeClr val="accent2">
                    <a:lumMod val="50000"/>
                  </a:schemeClr>
                </a:solidFill>
              </a:rPr>
              <a:t>     „Taip“ (2022 m.):       </a:t>
            </a:r>
          </a:p>
        </p:txBody>
      </p:sp>
      <p:sp>
        <p:nvSpPr>
          <p:cNvPr id="37" name="TextBox 36">
            <a:extLst>
              <a:ext uri="{FF2B5EF4-FFF2-40B4-BE49-F238E27FC236}">
                <a16:creationId xmlns:a16="http://schemas.microsoft.com/office/drawing/2014/main" id="{293D3E27-97D3-474A-C2AB-756739AD6E7C}"/>
              </a:ext>
            </a:extLst>
          </p:cNvPr>
          <p:cNvSpPr txBox="1"/>
          <p:nvPr/>
        </p:nvSpPr>
        <p:spPr>
          <a:xfrm>
            <a:off x="6661870" y="6143597"/>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N=579</a:t>
            </a:r>
          </a:p>
        </p:txBody>
      </p:sp>
      <p:sp>
        <p:nvSpPr>
          <p:cNvPr id="38" name="TextBox 37">
            <a:extLst>
              <a:ext uri="{FF2B5EF4-FFF2-40B4-BE49-F238E27FC236}">
                <a16:creationId xmlns:a16="http://schemas.microsoft.com/office/drawing/2014/main" id="{9D265A37-25B1-217B-4B7F-20E37956CB8F}"/>
              </a:ext>
            </a:extLst>
          </p:cNvPr>
          <p:cNvSpPr txBox="1"/>
          <p:nvPr/>
        </p:nvSpPr>
        <p:spPr>
          <a:xfrm>
            <a:off x="4118305" y="4055740"/>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(2023 m.):       </a:t>
            </a:r>
          </a:p>
        </p:txBody>
      </p:sp>
      <p:sp>
        <p:nvSpPr>
          <p:cNvPr id="39" name="Rectangle 38">
            <a:extLst>
              <a:ext uri="{FF2B5EF4-FFF2-40B4-BE49-F238E27FC236}">
                <a16:creationId xmlns:a16="http://schemas.microsoft.com/office/drawing/2014/main" id="{E6DF47CF-931D-BDE3-2499-F6C23D0696B0}"/>
              </a:ext>
            </a:extLst>
          </p:cNvPr>
          <p:cNvSpPr/>
          <p:nvPr/>
        </p:nvSpPr>
        <p:spPr>
          <a:xfrm>
            <a:off x="4111460" y="4393357"/>
            <a:ext cx="2047592" cy="20313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inspekcijai - </a:t>
            </a:r>
            <a:r>
              <a:rPr lang="lt-LT" sz="900" b="1" noProof="0" dirty="0">
                <a:solidFill>
                  <a:schemeClr val="accent2"/>
                </a:solidFill>
              </a:rPr>
              <a:t>69%</a:t>
            </a:r>
          </a:p>
          <a:p>
            <a:r>
              <a:rPr lang="lt-LT" sz="900" b="1" noProof="0" dirty="0">
                <a:solidFill>
                  <a:schemeClr val="tx1">
                    <a:lumMod val="65000"/>
                    <a:lumOff val="35000"/>
                  </a:schemeClr>
                </a:solidFill>
              </a:rPr>
              <a:t>Savivaldybei – </a:t>
            </a:r>
            <a:r>
              <a:rPr lang="lt-LT" sz="900" b="1" noProof="0" dirty="0">
                <a:solidFill>
                  <a:schemeClr val="accent2"/>
                </a:solidFill>
              </a:rPr>
              <a:t>16%</a:t>
            </a:r>
          </a:p>
          <a:p>
            <a:r>
              <a:rPr lang="lt-LT" sz="900" noProof="0" dirty="0">
                <a:solidFill>
                  <a:schemeClr val="tx1">
                    <a:lumMod val="65000"/>
                    <a:lumOff val="35000"/>
                  </a:schemeClr>
                </a:solidFill>
              </a:rPr>
              <a:t>Seniūnijai – </a:t>
            </a:r>
            <a:r>
              <a:rPr lang="lt-LT" sz="900" b="1" noProof="0" dirty="0">
                <a:solidFill>
                  <a:schemeClr val="accent2"/>
                </a:solidFill>
              </a:rPr>
              <a:t>3%</a:t>
            </a:r>
          </a:p>
          <a:p>
            <a:r>
              <a:rPr lang="lt-LT" sz="900" noProof="0" dirty="0">
                <a:solidFill>
                  <a:schemeClr val="tx1">
                    <a:lumMod val="65000"/>
                    <a:lumOff val="35000"/>
                  </a:schemeClr>
                </a:solidFill>
              </a:rPr>
              <a:t>Policijai – </a:t>
            </a:r>
            <a:r>
              <a:rPr lang="lt-LT" sz="900" b="1" noProof="0" dirty="0">
                <a:solidFill>
                  <a:schemeClr val="accent2"/>
                </a:solidFill>
              </a:rPr>
              <a:t>2%</a:t>
            </a:r>
          </a:p>
          <a:p>
            <a:r>
              <a:rPr lang="lt-LT" sz="900" noProof="0" dirty="0">
                <a:solidFill>
                  <a:schemeClr val="tx1">
                    <a:lumMod val="65000"/>
                    <a:lumOff val="35000"/>
                  </a:schemeClr>
                </a:solidFill>
              </a:rPr>
              <a:t>VDI – </a:t>
            </a:r>
            <a:r>
              <a:rPr lang="lt-LT" sz="900" b="1" noProof="0" dirty="0">
                <a:solidFill>
                  <a:schemeClr val="accent2"/>
                </a:solidFill>
              </a:rPr>
              <a:t>2%</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 </a:t>
            </a:r>
            <a:r>
              <a:rPr lang="lt-LT" sz="900" b="1" noProof="0" dirty="0">
                <a:solidFill>
                  <a:schemeClr val="accent2"/>
                </a:solidFill>
              </a:rPr>
              <a:t>1%</a:t>
            </a:r>
          </a:p>
          <a:p>
            <a:r>
              <a:rPr lang="lt-LT" sz="900" noProof="0" dirty="0">
                <a:solidFill>
                  <a:schemeClr val="tx1">
                    <a:lumMod val="65000"/>
                    <a:lumOff val="35000"/>
                  </a:schemeClr>
                </a:solidFill>
              </a:rPr>
              <a:t>Registrų centrui – </a:t>
            </a:r>
            <a:r>
              <a:rPr lang="lt-LT" sz="900" b="1" noProof="0" dirty="0">
                <a:solidFill>
                  <a:schemeClr val="accent2"/>
                </a:solidFill>
              </a:rPr>
              <a:t>1%</a:t>
            </a:r>
          </a:p>
          <a:p>
            <a:r>
              <a:rPr lang="lt-LT" sz="900" noProof="0" dirty="0">
                <a:solidFill>
                  <a:schemeClr val="tx1">
                    <a:lumMod val="65000"/>
                    <a:lumOff val="35000"/>
                  </a:schemeClr>
                </a:solidFill>
              </a:rPr>
              <a:t>Telefonu 112 – </a:t>
            </a:r>
            <a:r>
              <a:rPr lang="lt-LT" sz="900" b="1" noProof="0" dirty="0">
                <a:solidFill>
                  <a:schemeClr val="accent2"/>
                </a:solidFill>
              </a:rPr>
              <a:t>1%</a:t>
            </a:r>
          </a:p>
          <a:p>
            <a:r>
              <a:rPr lang="lt-LT" sz="900" noProof="0" dirty="0">
                <a:solidFill>
                  <a:schemeClr val="tx1">
                    <a:lumMod val="65000"/>
                    <a:lumOff val="35000"/>
                  </a:schemeClr>
                </a:solidFill>
              </a:rPr>
              <a:t>STT – </a:t>
            </a:r>
            <a:r>
              <a:rPr lang="lt-LT" sz="900" b="1" noProof="0" dirty="0">
                <a:solidFill>
                  <a:schemeClr val="accent2"/>
                </a:solidFill>
              </a:rPr>
              <a:t>1%</a:t>
            </a:r>
          </a:p>
          <a:p>
            <a:r>
              <a:rPr lang="lt-LT" sz="900" noProof="0" dirty="0">
                <a:solidFill>
                  <a:schemeClr val="tx1">
                    <a:lumMod val="65000"/>
                    <a:lumOff val="35000"/>
                  </a:schemeClr>
                </a:solidFill>
              </a:rPr>
              <a:t>Žemėtvarkai – </a:t>
            </a:r>
            <a:r>
              <a:rPr lang="lt-LT" sz="900" b="1" noProof="0" dirty="0">
                <a:solidFill>
                  <a:schemeClr val="accent2"/>
                </a:solidFill>
              </a:rPr>
              <a:t>1%</a:t>
            </a:r>
          </a:p>
          <a:p>
            <a:r>
              <a:rPr lang="lt-LT" sz="900" noProof="0" dirty="0">
                <a:solidFill>
                  <a:schemeClr val="tx1">
                    <a:lumMod val="65000"/>
                    <a:lumOff val="35000"/>
                  </a:schemeClr>
                </a:solidFill>
              </a:rPr>
              <a:t>Aplinkos ministerijai, Aplinkos apsaugos departamentui – </a:t>
            </a:r>
            <a:r>
              <a:rPr lang="lt-LT" sz="900" b="1" noProof="0" dirty="0">
                <a:solidFill>
                  <a:schemeClr val="accent2"/>
                </a:solidFill>
              </a:rPr>
              <a:t>1%</a:t>
            </a:r>
          </a:p>
          <a:p>
            <a:r>
              <a:rPr lang="lt-LT" sz="900" noProof="0" dirty="0">
                <a:solidFill>
                  <a:schemeClr val="tx1">
                    <a:lumMod val="65000"/>
                    <a:lumOff val="35000"/>
                  </a:schemeClr>
                </a:solidFill>
              </a:rPr>
              <a:t>Žiniasklaidai – </a:t>
            </a:r>
            <a:r>
              <a:rPr lang="lt-LT" sz="900" b="1" noProof="0" dirty="0">
                <a:solidFill>
                  <a:schemeClr val="accent2"/>
                </a:solidFill>
              </a:rPr>
              <a:t>0,4%</a:t>
            </a:r>
          </a:p>
          <a:p>
            <a:r>
              <a:rPr lang="lt-LT" sz="900" noProof="0" dirty="0">
                <a:solidFill>
                  <a:schemeClr val="tx1">
                    <a:lumMod val="65000"/>
                    <a:lumOff val="35000"/>
                  </a:schemeClr>
                </a:solidFill>
              </a:rPr>
              <a:t>VMI – </a:t>
            </a:r>
            <a:r>
              <a:rPr lang="lt-LT" sz="900" b="1" noProof="0" dirty="0">
                <a:solidFill>
                  <a:schemeClr val="accent2"/>
                </a:solidFill>
              </a:rPr>
              <a:t>0,4%</a:t>
            </a:r>
          </a:p>
        </p:txBody>
      </p:sp>
      <p:sp>
        <p:nvSpPr>
          <p:cNvPr id="40" name="TextBox 39">
            <a:extLst>
              <a:ext uri="{FF2B5EF4-FFF2-40B4-BE49-F238E27FC236}">
                <a16:creationId xmlns:a16="http://schemas.microsoft.com/office/drawing/2014/main" id="{9D6D6366-3029-D398-72B8-0AE20010CC86}"/>
              </a:ext>
            </a:extLst>
          </p:cNvPr>
          <p:cNvSpPr txBox="1"/>
          <p:nvPr/>
        </p:nvSpPr>
        <p:spPr>
          <a:xfrm>
            <a:off x="4697912" y="637607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N=557</a:t>
            </a:r>
          </a:p>
        </p:txBody>
      </p:sp>
      <p:sp>
        <p:nvSpPr>
          <p:cNvPr id="41" name="TextBox 40">
            <a:extLst>
              <a:ext uri="{FF2B5EF4-FFF2-40B4-BE49-F238E27FC236}">
                <a16:creationId xmlns:a16="http://schemas.microsoft.com/office/drawing/2014/main" id="{1EE4D935-A6D2-1DD3-3E7D-DE5E6343C6D9}"/>
              </a:ext>
            </a:extLst>
          </p:cNvPr>
          <p:cNvSpPr txBox="1"/>
          <p:nvPr/>
        </p:nvSpPr>
        <p:spPr>
          <a:xfrm>
            <a:off x="2118902" y="4055738"/>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(2024 m.):       </a:t>
            </a:r>
          </a:p>
        </p:txBody>
      </p:sp>
      <p:sp>
        <p:nvSpPr>
          <p:cNvPr id="42" name="Rectangle 41">
            <a:extLst>
              <a:ext uri="{FF2B5EF4-FFF2-40B4-BE49-F238E27FC236}">
                <a16:creationId xmlns:a16="http://schemas.microsoft.com/office/drawing/2014/main" id="{0CA966D3-CB83-E354-8161-64957C2EF23C}"/>
              </a:ext>
            </a:extLst>
          </p:cNvPr>
          <p:cNvSpPr/>
          <p:nvPr/>
        </p:nvSpPr>
        <p:spPr>
          <a:xfrm>
            <a:off x="2100137" y="4393355"/>
            <a:ext cx="2047592"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inspekcijai – </a:t>
            </a:r>
            <a:r>
              <a:rPr lang="lt-LT" sz="900" b="1" noProof="0" dirty="0">
                <a:solidFill>
                  <a:schemeClr val="accent2"/>
                </a:solidFill>
              </a:rPr>
              <a:t>66%</a:t>
            </a:r>
          </a:p>
          <a:p>
            <a:r>
              <a:rPr lang="lt-LT" sz="900" b="1" noProof="0" dirty="0">
                <a:solidFill>
                  <a:schemeClr val="tx1">
                    <a:lumMod val="65000"/>
                    <a:lumOff val="35000"/>
                  </a:schemeClr>
                </a:solidFill>
              </a:rPr>
              <a:t>Savivaldybei - </a:t>
            </a:r>
            <a:r>
              <a:rPr lang="lt-LT" sz="900" b="1" noProof="0" dirty="0">
                <a:solidFill>
                  <a:schemeClr val="accent2"/>
                </a:solidFill>
              </a:rPr>
              <a:t>16%</a:t>
            </a:r>
          </a:p>
          <a:p>
            <a:r>
              <a:rPr lang="lt-LT" sz="900" noProof="0" dirty="0">
                <a:solidFill>
                  <a:schemeClr val="tx1">
                    <a:lumMod val="65000"/>
                    <a:lumOff val="35000"/>
                  </a:schemeClr>
                </a:solidFill>
              </a:rPr>
              <a:t>Seniūnijai – </a:t>
            </a:r>
            <a:r>
              <a:rPr lang="lt-LT" sz="900" b="1" noProof="0" dirty="0">
                <a:solidFill>
                  <a:schemeClr val="accent2"/>
                </a:solidFill>
              </a:rPr>
              <a:t>7%</a:t>
            </a:r>
          </a:p>
          <a:p>
            <a:r>
              <a:rPr lang="lt-LT" sz="900" noProof="0" dirty="0">
                <a:solidFill>
                  <a:schemeClr val="tx1">
                    <a:lumMod val="65000"/>
                    <a:lumOff val="35000"/>
                  </a:schemeClr>
                </a:solidFill>
              </a:rPr>
              <a:t>Policijai – </a:t>
            </a:r>
            <a:r>
              <a:rPr lang="lt-LT" sz="900" b="1" noProof="0" dirty="0">
                <a:solidFill>
                  <a:schemeClr val="accent2"/>
                </a:solidFill>
              </a:rPr>
              <a:t>7%</a:t>
            </a:r>
          </a:p>
          <a:p>
            <a:r>
              <a:rPr lang="lt-LT" sz="900" noProof="0" dirty="0">
                <a:solidFill>
                  <a:schemeClr val="tx1">
                    <a:lumMod val="65000"/>
                    <a:lumOff val="35000"/>
                  </a:schemeClr>
                </a:solidFill>
              </a:rPr>
              <a:t>VDI – </a:t>
            </a:r>
            <a:r>
              <a:rPr lang="lt-LT" sz="900" b="1" noProof="0" dirty="0">
                <a:solidFill>
                  <a:schemeClr val="accent2"/>
                </a:solidFill>
              </a:rPr>
              <a:t>1%</a:t>
            </a:r>
          </a:p>
          <a:p>
            <a:r>
              <a:rPr lang="lt-LT" sz="900" noProof="0" dirty="0" err="1">
                <a:solidFill>
                  <a:schemeClr val="tx1">
                    <a:lumMod val="65000"/>
                    <a:lumOff val="35000"/>
                  </a:schemeClr>
                </a:solidFill>
              </a:rPr>
              <a:t>infostatyba.lt</a:t>
            </a:r>
            <a:r>
              <a:rPr lang="lt-LT" sz="900" noProof="0" dirty="0">
                <a:solidFill>
                  <a:schemeClr val="tx1">
                    <a:lumMod val="65000"/>
                    <a:lumOff val="35000"/>
                  </a:schemeClr>
                </a:solidFill>
              </a:rPr>
              <a:t> – </a:t>
            </a:r>
            <a:r>
              <a:rPr lang="lt-LT" sz="900" b="1" noProof="0" dirty="0">
                <a:solidFill>
                  <a:schemeClr val="accent2"/>
                </a:solidFill>
              </a:rPr>
              <a:t>1%</a:t>
            </a:r>
          </a:p>
          <a:p>
            <a:r>
              <a:rPr lang="lt-LT" sz="900" noProof="0" dirty="0">
                <a:solidFill>
                  <a:schemeClr val="tx1">
                    <a:lumMod val="65000"/>
                    <a:lumOff val="35000"/>
                  </a:schemeClr>
                </a:solidFill>
              </a:rPr>
              <a:t>Telefonu 112 – </a:t>
            </a:r>
            <a:r>
              <a:rPr lang="lt-LT" sz="900" b="1" noProof="0" dirty="0">
                <a:solidFill>
                  <a:schemeClr val="accent2"/>
                </a:solidFill>
              </a:rPr>
              <a:t>1%</a:t>
            </a:r>
          </a:p>
          <a:p>
            <a:r>
              <a:rPr lang="lt-LT" sz="900" noProof="0" dirty="0">
                <a:solidFill>
                  <a:schemeClr val="tx1">
                    <a:lumMod val="65000"/>
                    <a:lumOff val="35000"/>
                  </a:schemeClr>
                </a:solidFill>
              </a:rPr>
              <a:t>Žemėtvarkai – </a:t>
            </a:r>
            <a:r>
              <a:rPr lang="lt-LT" sz="900" b="1" noProof="0" dirty="0">
                <a:solidFill>
                  <a:schemeClr val="accent2"/>
                </a:solidFill>
              </a:rPr>
              <a:t>1%</a:t>
            </a:r>
          </a:p>
          <a:p>
            <a:r>
              <a:rPr lang="lt-LT" sz="900" noProof="0" dirty="0">
                <a:solidFill>
                  <a:schemeClr val="tx1">
                    <a:lumMod val="65000"/>
                    <a:lumOff val="35000"/>
                  </a:schemeClr>
                </a:solidFill>
              </a:rPr>
              <a:t>Aplinkos ministerijai, Aplinkos apsaugos departamentui – </a:t>
            </a:r>
            <a:r>
              <a:rPr lang="lt-LT" sz="900" b="1" noProof="0" dirty="0">
                <a:solidFill>
                  <a:schemeClr val="accent2"/>
                </a:solidFill>
              </a:rPr>
              <a:t>0,3%</a:t>
            </a:r>
          </a:p>
          <a:p>
            <a:r>
              <a:rPr lang="lt-LT" sz="900" noProof="0" dirty="0">
                <a:solidFill>
                  <a:schemeClr val="tx1">
                    <a:lumMod val="65000"/>
                    <a:lumOff val="35000"/>
                  </a:schemeClr>
                </a:solidFill>
              </a:rPr>
              <a:t>Aplinkosaugai – </a:t>
            </a:r>
            <a:r>
              <a:rPr lang="lt-LT" sz="900" b="1" noProof="0" dirty="0">
                <a:solidFill>
                  <a:schemeClr val="accent2"/>
                </a:solidFill>
              </a:rPr>
              <a:t>0,3%</a:t>
            </a:r>
          </a:p>
          <a:p>
            <a:r>
              <a:rPr lang="lt-LT" sz="900" noProof="0" dirty="0">
                <a:solidFill>
                  <a:schemeClr val="tx1">
                    <a:lumMod val="65000"/>
                    <a:lumOff val="35000"/>
                  </a:schemeClr>
                </a:solidFill>
              </a:rPr>
              <a:t>Žiniasklaidai – </a:t>
            </a:r>
            <a:r>
              <a:rPr lang="lt-LT" sz="900" b="1" noProof="0" dirty="0">
                <a:solidFill>
                  <a:schemeClr val="accent2"/>
                </a:solidFill>
              </a:rPr>
              <a:t>0,3%</a:t>
            </a:r>
          </a:p>
          <a:p>
            <a:r>
              <a:rPr lang="lt-LT" sz="900" noProof="0" dirty="0">
                <a:solidFill>
                  <a:schemeClr val="tx1">
                    <a:lumMod val="65000"/>
                    <a:lumOff val="35000"/>
                  </a:schemeClr>
                </a:solidFill>
              </a:rPr>
              <a:t>VMI – </a:t>
            </a:r>
            <a:r>
              <a:rPr lang="lt-LT" sz="900" b="1" noProof="0" dirty="0">
                <a:solidFill>
                  <a:schemeClr val="accent2"/>
                </a:solidFill>
              </a:rPr>
              <a:t>0,3%</a:t>
            </a:r>
          </a:p>
        </p:txBody>
      </p:sp>
      <p:sp>
        <p:nvSpPr>
          <p:cNvPr id="43" name="TextBox 42">
            <a:extLst>
              <a:ext uri="{FF2B5EF4-FFF2-40B4-BE49-F238E27FC236}">
                <a16:creationId xmlns:a16="http://schemas.microsoft.com/office/drawing/2014/main" id="{6B5E4E97-E751-C462-1362-523818D164EF}"/>
              </a:ext>
            </a:extLst>
          </p:cNvPr>
          <p:cNvSpPr txBox="1"/>
          <p:nvPr/>
        </p:nvSpPr>
        <p:spPr>
          <a:xfrm>
            <a:off x="2733954" y="629294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N=315</a:t>
            </a:r>
          </a:p>
        </p:txBody>
      </p:sp>
      <p:cxnSp>
        <p:nvCxnSpPr>
          <p:cNvPr id="46" name="Straight Arrow Connector 45">
            <a:extLst>
              <a:ext uri="{FF2B5EF4-FFF2-40B4-BE49-F238E27FC236}">
                <a16:creationId xmlns:a16="http://schemas.microsoft.com/office/drawing/2014/main" id="{0296A03B-2F61-AD8C-90A1-886D79472F6E}"/>
              </a:ext>
            </a:extLst>
          </p:cNvPr>
          <p:cNvCxnSpPr>
            <a:cxnSpLocks/>
          </p:cNvCxnSpPr>
          <p:nvPr/>
        </p:nvCxnSpPr>
        <p:spPr>
          <a:xfrm>
            <a:off x="2969479" y="2052074"/>
            <a:ext cx="0" cy="138807"/>
          </a:xfrm>
          <a:prstGeom prst="straightConnector1">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BC5DA5-2B40-583C-2804-75255618E9E4}"/>
              </a:ext>
            </a:extLst>
          </p:cNvPr>
          <p:cNvSpPr txBox="1"/>
          <p:nvPr/>
        </p:nvSpPr>
        <p:spPr>
          <a:xfrm>
            <a:off x="262676" y="4055738"/>
            <a:ext cx="1796630" cy="307777"/>
          </a:xfrm>
          <a:prstGeom prst="rect">
            <a:avLst/>
          </a:prstGeom>
          <a:noFill/>
        </p:spPr>
        <p:txBody>
          <a:bodyPr wrap="square" rtlCol="0">
            <a:spAutoFit/>
          </a:bodyPr>
          <a:lstStyle/>
          <a:p>
            <a:r>
              <a:rPr lang="lt-LT" sz="1400" u="sng" noProof="0" dirty="0">
                <a:solidFill>
                  <a:schemeClr val="accent2">
                    <a:lumMod val="50000"/>
                  </a:schemeClr>
                </a:solidFill>
              </a:rPr>
              <a:t>     „Taip“ (2025 m.):       </a:t>
            </a:r>
          </a:p>
        </p:txBody>
      </p:sp>
      <p:sp>
        <p:nvSpPr>
          <p:cNvPr id="4" name="Rectangle 3">
            <a:extLst>
              <a:ext uri="{FF2B5EF4-FFF2-40B4-BE49-F238E27FC236}">
                <a16:creationId xmlns:a16="http://schemas.microsoft.com/office/drawing/2014/main" id="{B368482A-D1BA-D414-934F-F393EEA125C7}"/>
              </a:ext>
            </a:extLst>
          </p:cNvPr>
          <p:cNvSpPr/>
          <p:nvPr/>
        </p:nvSpPr>
        <p:spPr>
          <a:xfrm>
            <a:off x="243911" y="4393355"/>
            <a:ext cx="2047592" cy="78483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noProof="0" dirty="0">
                <a:solidFill>
                  <a:schemeClr val="tx1">
                    <a:lumMod val="65000"/>
                    <a:lumOff val="35000"/>
                  </a:schemeClr>
                </a:solidFill>
              </a:rPr>
              <a:t>Statybų inspekcijai – </a:t>
            </a:r>
            <a:r>
              <a:rPr lang="lt-LT" sz="900" b="1" noProof="0" dirty="0">
                <a:solidFill>
                  <a:schemeClr val="accent2"/>
                </a:solidFill>
              </a:rPr>
              <a:t>62%</a:t>
            </a:r>
          </a:p>
          <a:p>
            <a:r>
              <a:rPr lang="lt-LT" sz="900" b="1" noProof="0" dirty="0">
                <a:solidFill>
                  <a:schemeClr val="tx1">
                    <a:lumMod val="65000"/>
                    <a:lumOff val="35000"/>
                  </a:schemeClr>
                </a:solidFill>
              </a:rPr>
              <a:t>Savivaldybei - </a:t>
            </a:r>
            <a:r>
              <a:rPr lang="lt-LT" sz="900" b="1" noProof="0" dirty="0">
                <a:solidFill>
                  <a:schemeClr val="accent2"/>
                </a:solidFill>
              </a:rPr>
              <a:t>29%</a:t>
            </a:r>
          </a:p>
          <a:p>
            <a:r>
              <a:rPr lang="lt-LT" sz="900" noProof="0" dirty="0">
                <a:solidFill>
                  <a:schemeClr val="tx1">
                    <a:lumMod val="65000"/>
                    <a:lumOff val="35000"/>
                  </a:schemeClr>
                </a:solidFill>
              </a:rPr>
              <a:t>VDI – </a:t>
            </a:r>
            <a:r>
              <a:rPr lang="lt-LT" sz="900" b="1" noProof="0" dirty="0">
                <a:solidFill>
                  <a:schemeClr val="accent2"/>
                </a:solidFill>
              </a:rPr>
              <a:t>6%</a:t>
            </a:r>
          </a:p>
          <a:p>
            <a:r>
              <a:rPr lang="lt-LT" sz="900" noProof="0" dirty="0">
                <a:solidFill>
                  <a:schemeClr val="tx1">
                    <a:lumMod val="65000"/>
                    <a:lumOff val="35000"/>
                  </a:schemeClr>
                </a:solidFill>
              </a:rPr>
              <a:t>Telefonu 112 – </a:t>
            </a:r>
            <a:r>
              <a:rPr lang="lt-LT" sz="900" b="1" noProof="0" dirty="0">
                <a:solidFill>
                  <a:schemeClr val="accent2"/>
                </a:solidFill>
              </a:rPr>
              <a:t>3%</a:t>
            </a:r>
          </a:p>
          <a:p>
            <a:r>
              <a:rPr lang="lt-LT" sz="900" noProof="0" dirty="0">
                <a:solidFill>
                  <a:schemeClr val="tx1">
                    <a:lumMod val="65000"/>
                    <a:lumOff val="35000"/>
                  </a:schemeClr>
                </a:solidFill>
              </a:rPr>
              <a:t>Policijai – </a:t>
            </a:r>
            <a:r>
              <a:rPr lang="lt-LT" sz="900" b="1" noProof="0" dirty="0">
                <a:solidFill>
                  <a:schemeClr val="accent2"/>
                </a:solidFill>
              </a:rPr>
              <a:t>0,4%</a:t>
            </a:r>
          </a:p>
        </p:txBody>
      </p:sp>
      <p:sp>
        <p:nvSpPr>
          <p:cNvPr id="10" name="TextBox 9">
            <a:extLst>
              <a:ext uri="{FF2B5EF4-FFF2-40B4-BE49-F238E27FC236}">
                <a16:creationId xmlns:a16="http://schemas.microsoft.com/office/drawing/2014/main" id="{AC0B0216-984F-F91D-4B98-98052BBF2224}"/>
              </a:ext>
            </a:extLst>
          </p:cNvPr>
          <p:cNvSpPr txBox="1"/>
          <p:nvPr/>
        </p:nvSpPr>
        <p:spPr>
          <a:xfrm>
            <a:off x="747538" y="5259623"/>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N=278</a:t>
            </a:r>
          </a:p>
        </p:txBody>
      </p:sp>
      <p:cxnSp>
        <p:nvCxnSpPr>
          <p:cNvPr id="11" name="Straight Arrow Connector 10">
            <a:extLst>
              <a:ext uri="{FF2B5EF4-FFF2-40B4-BE49-F238E27FC236}">
                <a16:creationId xmlns:a16="http://schemas.microsoft.com/office/drawing/2014/main" id="{CEE1D8F2-A2DD-42D4-EBC3-FF3081BD594B}"/>
              </a:ext>
            </a:extLst>
          </p:cNvPr>
          <p:cNvCxnSpPr>
            <a:cxnSpLocks/>
          </p:cNvCxnSpPr>
          <p:nvPr/>
        </p:nvCxnSpPr>
        <p:spPr>
          <a:xfrm>
            <a:off x="5819359" y="2052074"/>
            <a:ext cx="0" cy="138807"/>
          </a:xfrm>
          <a:prstGeom prst="straightConnector1">
            <a:avLst/>
          </a:prstGeom>
          <a:ln>
            <a:solidFill>
              <a:schemeClr val="tx1">
                <a:lumMod val="75000"/>
                <a:lumOff val="25000"/>
              </a:schemeClr>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97434"/>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574798-fa53-4716-9862-8b2554c25e89">
      <Terms xmlns="http://schemas.microsoft.com/office/infopath/2007/PartnerControls"/>
    </lcf76f155ced4ddcb4097134ff3c332f>
    <TaxCatchAll xmlns="ecdc1533-bc7f-4acf-924b-c085b12549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as" ma:contentTypeID="0x010100BA9E08736A45CB4391101F7005E30FD8" ma:contentTypeVersion="12" ma:contentTypeDescription="Kurkite naują dokumentą." ma:contentTypeScope="" ma:versionID="bea48889dc74e2106c4f38fa63479906">
  <xsd:schema xmlns:xsd="http://www.w3.org/2001/XMLSchema" xmlns:xs="http://www.w3.org/2001/XMLSchema" xmlns:p="http://schemas.microsoft.com/office/2006/metadata/properties" xmlns:ns2="a3574798-fa53-4716-9862-8b2554c25e89" xmlns:ns3="ecdc1533-bc7f-4acf-924b-c085b1254991" targetNamespace="http://schemas.microsoft.com/office/2006/metadata/properties" ma:root="true" ma:fieldsID="092e1606ca3cbb6b64babde1d2b9cad4" ns2:_="" ns3:_="">
    <xsd:import namespace="a3574798-fa53-4716-9862-8b2554c25e89"/>
    <xsd:import namespace="ecdc1533-bc7f-4acf-924b-c085b125499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74798-fa53-4716-9862-8b2554c25e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Vaizdų žymės" ma:readOnly="false" ma:fieldId="{5cf76f15-5ced-4ddc-b409-7134ff3c332f}" ma:taxonomyMulti="true" ma:sspId="2ffa9dd7-0f58-45eb-b4cb-aa138c722e5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dc1533-bc7f-4acf-924b-c085b125499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2c1dbd-2f4e-4228-93b4-81d9a46cac2d}" ma:internalName="TaxCatchAll" ma:showField="CatchAllData" ma:web="ecdc1533-bc7f-4acf-924b-c085b12549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F6B66F-FF7D-4E7D-8F50-99383402EF8F}">
  <ds:schemaRefs>
    <ds:schemaRef ds:uri="http://schemas.microsoft.com/office/2006/metadata/properties"/>
    <ds:schemaRef ds:uri="http://schemas.microsoft.com/office/infopath/2007/PartnerControls"/>
    <ds:schemaRef ds:uri="a3574798-fa53-4716-9862-8b2554c25e89"/>
    <ds:schemaRef ds:uri="ecdc1533-bc7f-4acf-924b-c085b1254991"/>
  </ds:schemaRefs>
</ds:datastoreItem>
</file>

<file path=customXml/itemProps2.xml><?xml version="1.0" encoding="utf-8"?>
<ds:datastoreItem xmlns:ds="http://schemas.openxmlformats.org/officeDocument/2006/customXml" ds:itemID="{AD40D3C2-4A99-412B-A287-5DAB6777719C}">
  <ds:schemaRefs>
    <ds:schemaRef ds:uri="http://schemas.microsoft.com/sharepoint/v3/contenttype/forms"/>
  </ds:schemaRefs>
</ds:datastoreItem>
</file>

<file path=customXml/itemProps3.xml><?xml version="1.0" encoding="utf-8"?>
<ds:datastoreItem xmlns:ds="http://schemas.openxmlformats.org/officeDocument/2006/customXml" ds:itemID="{5A87BFA7-712C-4587-A5C8-BF3F100A4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574798-fa53-4716-9862-8b2554c25e89"/>
    <ds:schemaRef ds:uri="ecdc1533-bc7f-4acf-924b-c085b12549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1741</TotalTime>
  <Words>3045</Words>
  <Application>Microsoft Office PowerPoint</Application>
  <PresentationFormat>Plačiaekranė</PresentationFormat>
  <Paragraphs>516</Paragraphs>
  <Slides>32</Slides>
  <Notes>10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32</vt:i4>
      </vt:variant>
    </vt:vector>
  </HeadingPairs>
  <TitlesOfParts>
    <vt:vector size="37" baseType="lpstr">
      <vt:lpstr>Yu Gothic UI Semilight</vt:lpstr>
      <vt:lpstr>Microsoft YaHei UI Light</vt:lpstr>
      <vt:lpstr>Arial</vt:lpstr>
      <vt:lpstr>Calibri</vt:lpstr>
      <vt:lpstr>2_Office Theme</vt:lpstr>
      <vt:lpstr>VISUOMENĖS NUOMONĖS TYRIMAS DĖL VALSTYBINĖS TERITORIJŲ PLANAVIMO IR STATYBOS INSPEKCIJOS PRIE LR AM  ATASKAITA</vt:lpstr>
      <vt:lpstr>„PowerPoint“ pateiktis</vt:lpstr>
      <vt:lpstr>TYRIMO METODIKA</vt:lpstr>
      <vt:lpstr>„PowerPoint“ pateiktis</vt:lpstr>
      <vt:lpstr>SOCIALINĖS-DEMOGRAFINĖS CHARAKTERISTIKOS</vt:lpstr>
      <vt:lpstr>„PowerPoint“ pateiktis</vt:lpstr>
      <vt:lpstr>INSTITUCIJOS, Į KURIĄ REIKIA KREIPTIS DĖL STATYBĄ LEIDŽIANČIŲ DOKUMENTŲ IŠDAVIMO, ŽINOMUMAS (PROC.)</vt:lpstr>
      <vt:lpstr>INFORMACIJOS APIE PLANUOJAMAS STATYBAS DOMINANČIOJE TERITORIJOJE ŠALTINIAI (PROC.)</vt:lpstr>
      <vt:lpstr>INSTITUCIJOS KAM REIKTŲ PRANEŠTI APIE SAVAVALIŠKĄ STATYBĄ ŽINOMUMAS (PROC.)</vt:lpstr>
      <vt:lpstr>NUOSTATA DĖL INFORMAVIMO APIE PASTEBĖTĄ GALIMAI SAVAVALIŠKĄ STATYBĄ (PROC.)</vt:lpstr>
      <vt:lpstr>INFORMACIJOS APIE TERITORIJŲ PLANAVIMO IR STATYBOS PROCEDŪRAS PAKANKAMUMO VERTINIMAS (PROC.)</vt:lpstr>
      <vt:lpstr>TRŪKSTAMA INFORMACIJA APIE TERITORIJŲ PLANAVIMO IR STATYBŲ PROCEDŪRAS (PROC.)</vt:lpstr>
      <vt:lpstr>INSTITUCIJOS, KONSULTUOJANČIOS TEISINIO REGULIAVIMO TERITORIJŲ PLANAVIMO IR STATYBOS SRITYSE KLAUSIMAIS, ŽINOMUMAS (PROC.)</vt:lpstr>
      <vt:lpstr>VALSTYBINĖS TERITORIJŲ PLANAVIMO IR STATYBOS INSPEKCIJOS ŽINOMUMAS (PROC.)</vt:lpstr>
      <vt:lpstr>KREIPIMASIS Į STATYBOS INSPEKCIJĄ (PROC.)</vt:lpstr>
      <vt:lpstr>KREIPIMOSI Į STATYBOS INSPEKCIJĄ KANALAI (PROC.)</vt:lpstr>
      <vt:lpstr>SUTEIKTOS INFORMACIJOS AIŠKUMAS IR TIKSLUMAS (PROC.)</vt:lpstr>
      <vt:lpstr>SUTEIKTOS KONSULTACIJOS NAUDINGUMAS (PROC.)</vt:lpstr>
      <vt:lpstr>STATYBOS INSPEKCIJOS VEIKLOS VERTINIMAS (PROC.)</vt:lpstr>
      <vt:lpstr>VERTINIMO PRIEŽASTYS (PROC.)  palyginimai su ankstesniais metais</vt:lpstr>
      <vt:lpstr>VERTINIMO PRIEŽASTYS (PROC.)</vt:lpstr>
      <vt:lpstr>NUOMONĖ DĖL STATYBOS INSPEKCIJOS VEIKLOS PAGERĖJIMO (PROC.)</vt:lpstr>
      <vt:lpstr>KANALAI, KURIUOSE PAGEIDAUJAMA RASTI DAUGIAU INFORMACIJOS APIE TERITORIJŲ PLANAVIMO IR STATYBOS PROCESUS, STATYBOS INSPEKCIJOS VEIKLĄ (PROC.)</vt:lpstr>
      <vt:lpstr>INFORMACIJOS PAKANKAMUMAS IR PRIEINAMUMAS STATYBOS INSPEKCIJOS SVETAINĖJE (PROC.)</vt:lpstr>
      <vt:lpstr>SUSIDURIMAI SU KORUPCIJOS APRAIŠKOMIS SPRENDŽIANT KLAUSIMU STATYBOS INSPEKCIJOJE (PROC.)</vt:lpstr>
      <vt:lpstr>KORUPCIJOS APRAIŠKOS PAGAL INSPEKCIJOS VEIKLOS SRITĮ (PROC.)</vt:lpstr>
      <vt:lpstr>KYŠIO DAVIMAS STATYBOS INSPEKCIJOS DARBUOTOJUI (PROC.)</vt:lpstr>
      <vt:lpstr>PASIŪLYMAI DĖL INSPEKCIJOS VEIKLOS GERINIMO (PROC.)</vt:lpstr>
      <vt:lpstr>„PowerPoint“ pateiktis</vt:lpstr>
      <vt:lpstr>IŠVADOS IR REKOMENDACIJOS</vt:lpstr>
      <vt:lpstr>IŠVADOS IR REKOMENDACIJOS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Remigijus</dc:creator>
  <cp:lastModifiedBy>Aidas Valys</cp:lastModifiedBy>
  <cp:revision>36</cp:revision>
  <cp:lastPrinted>2019-07-26T13:50:10Z</cp:lastPrinted>
  <dcterms:created xsi:type="dcterms:W3CDTF">2016-10-12T19:46:29Z</dcterms:created>
  <dcterms:modified xsi:type="dcterms:W3CDTF">2025-12-12T07:11:19Z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0x010100BA9E08736A45CB4391101F7005E30FD8</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