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36"/>
  </p:notesMasterIdLst>
  <p:handoutMasterIdLst>
    <p:handoutMasterId r:id="rId37"/>
  </p:handoutMasterIdLst>
  <p:sldIdLst>
    <p:sldId id="1367" r:id="rId5"/>
    <p:sldId id="511" r:id="rId6"/>
    <p:sldId id="524" r:id="rId7"/>
    <p:sldId id="1456" r:id="rId8"/>
    <p:sldId id="1457" r:id="rId9"/>
    <p:sldId id="512" r:id="rId10"/>
    <p:sldId id="1376" r:id="rId11"/>
    <p:sldId id="1434" r:id="rId12"/>
    <p:sldId id="1435" r:id="rId13"/>
    <p:sldId id="1436" r:id="rId14"/>
    <p:sldId id="1437" r:id="rId15"/>
    <p:sldId id="1438" r:id="rId16"/>
    <p:sldId id="1460" r:id="rId17"/>
    <p:sldId id="1441" r:id="rId18"/>
    <p:sldId id="1442" r:id="rId19"/>
    <p:sldId id="1443" r:id="rId20"/>
    <p:sldId id="1445" r:id="rId21"/>
    <p:sldId id="1444" r:id="rId22"/>
    <p:sldId id="1446" r:id="rId23"/>
    <p:sldId id="1447" r:id="rId24"/>
    <p:sldId id="1448" r:id="rId25"/>
    <p:sldId id="1461" r:id="rId26"/>
    <p:sldId id="1449" r:id="rId27"/>
    <p:sldId id="1450" r:id="rId28"/>
    <p:sldId id="1451" r:id="rId29"/>
    <p:sldId id="1462" r:id="rId30"/>
    <p:sldId id="513" r:id="rId31"/>
    <p:sldId id="1454" r:id="rId32"/>
    <p:sldId id="340" r:id="rId33"/>
    <p:sldId id="1455" r:id="rId34"/>
    <p:sldId id="626" r:id="rId35"/>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11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na"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592"/>
    <a:srgbClr val="A6A6A6"/>
    <a:srgbClr val="00D0D3"/>
    <a:srgbClr val="12B2B0"/>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150" y="348"/>
      </p:cViewPr>
      <p:guideLst>
        <p:guide orient="horz" pos="2160"/>
        <p:guide pos="411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5877690503438"/>
          <c:y val="0.14757878554957723"/>
          <c:w val="0.81113713871678761"/>
          <c:h val="0.84845968179585107"/>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Sheet1!$B$2:$B$7</c:f>
              <c:numCache>
                <c:formatCode>General</c:formatCode>
                <c:ptCount val="6"/>
                <c:pt idx="0">
                  <c:v>30</c:v>
                </c:pt>
                <c:pt idx="1">
                  <c:v>32</c:v>
                </c:pt>
                <c:pt idx="2">
                  <c:v>30</c:v>
                </c:pt>
                <c:pt idx="3">
                  <c:v>27</c:v>
                </c:pt>
                <c:pt idx="4">
                  <c:v>29</c:v>
                </c:pt>
                <c:pt idx="5">
                  <c:v>27</c:v>
                </c:pt>
              </c:numCache>
            </c:numRef>
          </c:val>
          <c:extLst>
            <c:ext xmlns:c16="http://schemas.microsoft.com/office/drawing/2014/chart" uri="{C3380CC4-5D6E-409C-BE32-E72D297353CC}">
              <c16:uniqueId val="{00000000-5458-49D5-9D73-52F674C9F9AE}"/>
            </c:ext>
          </c:extLst>
        </c:ser>
        <c:ser>
          <c:idx val="1"/>
          <c:order val="1"/>
          <c:tx>
            <c:strRef>
              <c:f>Sheet1!$C$1</c:f>
              <c:strCache>
                <c:ptCount val="1"/>
                <c:pt idx="0">
                  <c:v>Ne, nežinau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Sheet1!$C$2:$C$7</c:f>
              <c:numCache>
                <c:formatCode>General</c:formatCode>
                <c:ptCount val="6"/>
                <c:pt idx="0">
                  <c:v>70</c:v>
                </c:pt>
                <c:pt idx="1">
                  <c:v>68</c:v>
                </c:pt>
                <c:pt idx="2">
                  <c:v>70</c:v>
                </c:pt>
                <c:pt idx="3">
                  <c:v>73</c:v>
                </c:pt>
                <c:pt idx="4">
                  <c:v>71</c:v>
                </c:pt>
                <c:pt idx="5">
                  <c:v>73</c:v>
                </c:pt>
              </c:numCache>
            </c:numRef>
          </c:val>
          <c:extLst>
            <c:ext xmlns:c16="http://schemas.microsoft.com/office/drawing/2014/chart" uri="{C3380CC4-5D6E-409C-BE32-E72D297353CC}">
              <c16:uniqueId val="{00000001-5458-49D5-9D73-52F674C9F9AE}"/>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313503"/>
        <c:crosses val="autoZero"/>
        <c:auto val="1"/>
        <c:lblAlgn val="ctr"/>
        <c:lblOffset val="100"/>
        <c:noMultiLvlLbl val="0"/>
      </c:catAx>
      <c:valAx>
        <c:axId val="36313503"/>
        <c:scaling>
          <c:orientation val="minMax"/>
        </c:scaling>
        <c:delete val="1"/>
        <c:axPos val="t"/>
        <c:numFmt formatCode="General"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15881440864672117"/>
          <c:y val="5.3127929803895378E-2"/>
          <c:w val="0.20549314331164639"/>
          <c:h val="0.105571445130315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0452922848379E-2"/>
          <c:y val="1.3108295912191682E-2"/>
          <c:w val="0.97127595405409783"/>
          <c:h val="0.92442984127458516"/>
        </c:manualLayout>
      </c:layout>
      <c:barChart>
        <c:barDir val="bar"/>
        <c:grouping val="stacked"/>
        <c:varyColors val="0"/>
        <c:ser>
          <c:idx val="0"/>
          <c:order val="0"/>
          <c:tx>
            <c:strRef>
              <c:f>Sheet1!$B$1</c:f>
              <c:strCache>
                <c:ptCount val="1"/>
                <c:pt idx="0">
                  <c:v>Visi 2024</c:v>
                </c:pt>
              </c:strCache>
            </c:strRef>
          </c:tx>
          <c:spPr>
            <a:solidFill>
              <a:schemeClr val="accent1"/>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08-B74F-4D2A-9AA2-C78376392647}"/>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6A-4B52-A38D-2664373469B0}"/>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4F-4D2A-9AA2-C78376392647}"/>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4F-4D2A-9AA2-C78376392647}"/>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B74F-4D2A-9AA2-C783763926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Sheet1!$B$2:$B$7</c:f>
              <c:numCache>
                <c:formatCode>General</c:formatCode>
                <c:ptCount val="6"/>
                <c:pt idx="0">
                  <c:v>2</c:v>
                </c:pt>
                <c:pt idx="1">
                  <c:v>13</c:v>
                </c:pt>
                <c:pt idx="2">
                  <c:v>27</c:v>
                </c:pt>
                <c:pt idx="3">
                  <c:v>6</c:v>
                </c:pt>
                <c:pt idx="4">
                  <c:v>5</c:v>
                </c:pt>
                <c:pt idx="5">
                  <c:v>47</c:v>
                </c:pt>
              </c:numCache>
            </c:numRef>
          </c:val>
          <c:extLst>
            <c:ext xmlns:c16="http://schemas.microsoft.com/office/drawing/2014/chart" uri="{C3380CC4-5D6E-409C-BE32-E72D297353CC}">
              <c16:uniqueId val="{00000006-BE6A-4B52-A38D-2664373469B0}"/>
            </c:ext>
          </c:extLst>
        </c:ser>
        <c:ser>
          <c:idx val="1"/>
          <c:order val="1"/>
          <c:tx>
            <c:strRef>
              <c:f>Sheet1!$C$1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Sheet1!$C$2:$C$7</c:f>
              <c:numCache>
                <c:formatCode>General</c:formatCode>
                <c:ptCount val="6"/>
                <c:pt idx="0">
                  <c:v>78</c:v>
                </c:pt>
                <c:pt idx="1">
                  <c:v>67</c:v>
                </c:pt>
                <c:pt idx="2">
                  <c:v>53</c:v>
                </c:pt>
                <c:pt idx="3">
                  <c:v>74</c:v>
                </c:pt>
                <c:pt idx="4">
                  <c:v>75</c:v>
                </c:pt>
                <c:pt idx="5">
                  <c:v>33</c:v>
                </c:pt>
              </c:numCache>
            </c:numRef>
          </c:val>
          <c:extLst>
            <c:ext xmlns:c16="http://schemas.microsoft.com/office/drawing/2014/chart" uri="{C3380CC4-5D6E-409C-BE32-E72D297353CC}">
              <c16:uniqueId val="{00000007-BE6A-4B52-A38D-2664373469B0}"/>
            </c:ext>
          </c:extLst>
        </c:ser>
        <c:ser>
          <c:idx val="2"/>
          <c:order val="2"/>
          <c:tx>
            <c:strRef>
              <c:f>Sheet1!$D$1</c:f>
              <c:strCache>
                <c:ptCount val="1"/>
                <c:pt idx="0">
                  <c:v>Taip</c:v>
                </c:pt>
              </c:strCache>
            </c:strRef>
          </c:tx>
          <c:spPr>
            <a:solidFill>
              <a:schemeClr val="accent3"/>
            </a:solidFill>
            <a:ln>
              <a:noFill/>
            </a:ln>
            <a:effectLst/>
          </c:spPr>
          <c:invertIfNegative val="0"/>
          <c:dPt>
            <c:idx val="0"/>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12-8469-4A4C-9E7B-C47848145F63}"/>
              </c:ext>
            </c:extLst>
          </c:dPt>
          <c:dPt>
            <c:idx val="1"/>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11-8469-4A4C-9E7B-C47848145F63}"/>
              </c:ext>
            </c:extLst>
          </c:dPt>
          <c:dPt>
            <c:idx val="2"/>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10-8469-4A4C-9E7B-C47848145F63}"/>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B74F-4D2A-9AA2-C78376392647}"/>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9715434697838571E-2"/>
                      <c:h val="9.2598334790329528E-2"/>
                    </c:manualLayout>
                  </c15:layout>
                </c:ext>
                <c:ext xmlns:c16="http://schemas.microsoft.com/office/drawing/2014/chart" uri="{C3380CC4-5D6E-409C-BE32-E72D297353CC}">
                  <c16:uniqueId val="{0000000F-B74F-4D2A-9AA2-C78376392647}"/>
                </c:ext>
              </c:extLst>
            </c:dLbl>
            <c:dLbl>
              <c:idx val="4"/>
              <c:dLblPos val="inBase"/>
              <c:showLegendKey val="0"/>
              <c:showVal val="1"/>
              <c:showCatName val="0"/>
              <c:showSerName val="0"/>
              <c:showPercent val="0"/>
              <c:showBubbleSize val="0"/>
              <c:extLst>
                <c:ext xmlns:c15="http://schemas.microsoft.com/office/drawing/2012/chart" uri="{CE6537A1-D6FC-4f65-9D91-7224C49458BB}">
                  <c15:layout>
                    <c:manualLayout>
                      <c:w val="2.0877354588645362E-2"/>
                      <c:h val="9.2598334790329528E-2"/>
                    </c:manualLayout>
                  </c15:layout>
                </c:ext>
                <c:ext xmlns:c16="http://schemas.microsoft.com/office/drawing/2014/chart" uri="{C3380CC4-5D6E-409C-BE32-E72D297353CC}">
                  <c16:uniqueId val="{00000010-B74F-4D2A-9AA2-C78376392647}"/>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2.0877354588645362E-2"/>
                      <c:h val="9.2598334790329528E-2"/>
                    </c:manualLayout>
                  </c15:layout>
                </c:ext>
                <c:ext xmlns:c16="http://schemas.microsoft.com/office/drawing/2014/chart" uri="{C3380CC4-5D6E-409C-BE32-E72D297353CC}">
                  <c16:uniqueId val="{0000000B-B74F-4D2A-9AA2-C783763926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Sheet1!$D$2:$D$7</c:f>
              <c:numCache>
                <c:formatCode>General</c:formatCode>
                <c:ptCount val="6"/>
                <c:pt idx="0">
                  <c:v>9</c:v>
                </c:pt>
                <c:pt idx="1">
                  <c:v>27</c:v>
                </c:pt>
                <c:pt idx="2">
                  <c:v>40</c:v>
                </c:pt>
                <c:pt idx="3">
                  <c:v>12</c:v>
                </c:pt>
                <c:pt idx="4">
                  <c:v>5</c:v>
                </c:pt>
                <c:pt idx="5">
                  <c:v>7</c:v>
                </c:pt>
              </c:numCache>
            </c:numRef>
          </c:val>
          <c:extLst>
            <c:ext xmlns:c16="http://schemas.microsoft.com/office/drawing/2014/chart" uri="{C3380CC4-5D6E-409C-BE32-E72D297353CC}">
              <c16:uniqueId val="{00000008-BE6A-4B52-A38D-2664373469B0}"/>
            </c:ext>
          </c:extLst>
        </c:ser>
        <c:ser>
          <c:idx val="3"/>
          <c:order val="3"/>
          <c:tx>
            <c:strRef>
              <c:f>Sheet1!$E$1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Sheet1!$E$2:$E$7</c:f>
              <c:numCache>
                <c:formatCode>General</c:formatCode>
                <c:ptCount val="6"/>
                <c:pt idx="0">
                  <c:v>71</c:v>
                </c:pt>
                <c:pt idx="1">
                  <c:v>53</c:v>
                </c:pt>
                <c:pt idx="2">
                  <c:v>40</c:v>
                </c:pt>
                <c:pt idx="3">
                  <c:v>68</c:v>
                </c:pt>
                <c:pt idx="4">
                  <c:v>75</c:v>
                </c:pt>
                <c:pt idx="5">
                  <c:v>73</c:v>
                </c:pt>
              </c:numCache>
            </c:numRef>
          </c:val>
          <c:extLst>
            <c:ext xmlns:c16="http://schemas.microsoft.com/office/drawing/2014/chart" uri="{C3380CC4-5D6E-409C-BE32-E72D297353CC}">
              <c16:uniqueId val="{0000000E-21D5-4C7F-8DA8-254EBD4A6F76}"/>
            </c:ext>
          </c:extLst>
        </c:ser>
        <c:ser>
          <c:idx val="4"/>
          <c:order val="4"/>
          <c:tx>
            <c:strRef>
              <c:f>Sheet1!$F$1</c:f>
              <c:strCache>
                <c:ptCount val="1"/>
                <c:pt idx="0">
                  <c:v>Ne</c:v>
                </c:pt>
              </c:strCache>
            </c:strRef>
          </c:tx>
          <c:spPr>
            <a:solidFill>
              <a:schemeClr val="accent3"/>
            </a:solidFill>
            <a:ln>
              <a:noFill/>
            </a:ln>
            <a:effectLst/>
          </c:spPr>
          <c:invertIfNegative val="0"/>
          <c:dPt>
            <c:idx val="5"/>
            <c:invertIfNegative val="0"/>
            <c:bubble3D val="0"/>
            <c:spPr>
              <a:solidFill>
                <a:schemeClr val="accent4"/>
              </a:solidFill>
              <a:ln w="19050">
                <a:solidFill>
                  <a:schemeClr val="accent1"/>
                </a:solidFill>
              </a:ln>
              <a:effectLst/>
            </c:spPr>
            <c:extLst>
              <c:ext xmlns:c16="http://schemas.microsoft.com/office/drawing/2014/chart" uri="{C3380CC4-5D6E-409C-BE32-E72D297353CC}">
                <c16:uniqueId val="{00000005-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BA-48A1-85FB-6CD328352B80}"/>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2BA-48A1-85FB-6CD328352B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Sheet1!$F$2:$F$7</c:f>
              <c:numCache>
                <c:formatCode>General</c:formatCode>
                <c:ptCount val="6"/>
                <c:pt idx="0">
                  <c:v>0.3</c:v>
                </c:pt>
                <c:pt idx="1">
                  <c:v>10</c:v>
                </c:pt>
                <c:pt idx="2">
                  <c:v>24</c:v>
                </c:pt>
                <c:pt idx="3">
                  <c:v>5</c:v>
                </c:pt>
                <c:pt idx="4">
                  <c:v>5</c:v>
                </c:pt>
                <c:pt idx="5">
                  <c:v>56</c:v>
                </c:pt>
              </c:numCache>
            </c:numRef>
          </c:val>
          <c:extLst>
            <c:ext xmlns:c16="http://schemas.microsoft.com/office/drawing/2014/chart" uri="{C3380CC4-5D6E-409C-BE32-E72D297353CC}">
              <c16:uniqueId val="{0000000F-21D5-4C7F-8DA8-254EBD4A6F76}"/>
            </c:ext>
          </c:extLst>
        </c:ser>
        <c:ser>
          <c:idx val="5"/>
          <c:order val="5"/>
          <c:tx>
            <c:strRef>
              <c:f>Sheet1!$G$1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Sheet1!$G$2:$G$7</c:f>
              <c:numCache>
                <c:formatCode>General</c:formatCode>
                <c:ptCount val="6"/>
                <c:pt idx="0">
                  <c:v>79.7</c:v>
                </c:pt>
                <c:pt idx="1">
                  <c:v>70</c:v>
                </c:pt>
                <c:pt idx="2">
                  <c:v>56</c:v>
                </c:pt>
                <c:pt idx="3">
                  <c:v>75</c:v>
                </c:pt>
                <c:pt idx="4">
                  <c:v>75</c:v>
                </c:pt>
                <c:pt idx="5">
                  <c:v>24</c:v>
                </c:pt>
              </c:numCache>
            </c:numRef>
          </c:val>
          <c:extLst>
            <c:ext xmlns:c16="http://schemas.microsoft.com/office/drawing/2014/chart" uri="{C3380CC4-5D6E-409C-BE32-E72D297353CC}">
              <c16:uniqueId val="{00000010-21D5-4C7F-8DA8-254EBD4A6F76}"/>
            </c:ext>
          </c:extLst>
        </c:ser>
        <c:ser>
          <c:idx val="6"/>
          <c:order val="6"/>
          <c:tx>
            <c:strRef>
              <c:f>Sheet1!$H$1</c:f>
              <c:strCache>
                <c:ptCount val="1"/>
                <c:pt idx="0">
                  <c:v>2023</c:v>
                </c:pt>
              </c:strCache>
            </c:strRef>
          </c:tx>
          <c:spPr>
            <a:solidFill>
              <a:schemeClr val="accent2"/>
            </a:solidFill>
            <a:ln>
              <a:solidFill>
                <a:schemeClr val="accent2"/>
              </a:solidFill>
            </a:ln>
            <a:effectLst/>
          </c:spPr>
          <c:invertIfNegative val="0"/>
          <c:dPt>
            <c:idx val="5"/>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1B-21D5-4C7F-8DA8-254EBD4A6F76}"/>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1D5-4C7F-8DA8-254EBD4A6F76}"/>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1D5-4C7F-8DA8-254EBD4A6F76}"/>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1D5-4C7F-8DA8-254EBD4A6F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Sheet1!$H$2:$H$7</c:f>
              <c:numCache>
                <c:formatCode>General</c:formatCode>
                <c:ptCount val="6"/>
                <c:pt idx="0">
                  <c:v>5</c:v>
                </c:pt>
                <c:pt idx="1">
                  <c:v>16</c:v>
                </c:pt>
                <c:pt idx="2">
                  <c:v>25</c:v>
                </c:pt>
                <c:pt idx="3">
                  <c:v>5</c:v>
                </c:pt>
                <c:pt idx="4">
                  <c:v>4</c:v>
                </c:pt>
                <c:pt idx="5">
                  <c:v>45</c:v>
                </c:pt>
              </c:numCache>
            </c:numRef>
          </c:val>
          <c:extLst>
            <c:ext xmlns:c16="http://schemas.microsoft.com/office/drawing/2014/chart" uri="{C3380CC4-5D6E-409C-BE32-E72D297353CC}">
              <c16:uniqueId val="{00000011-21D5-4C7F-8DA8-254EBD4A6F76}"/>
            </c:ext>
          </c:extLst>
        </c:ser>
        <c:ser>
          <c:idx val="7"/>
          <c:order val="7"/>
          <c:tx>
            <c:strRef>
              <c:f>Sheet1!$I$1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Sheet1!$I$2:$I$7</c:f>
              <c:numCache>
                <c:formatCode>General</c:formatCode>
                <c:ptCount val="6"/>
                <c:pt idx="0">
                  <c:v>75</c:v>
                </c:pt>
                <c:pt idx="1">
                  <c:v>64</c:v>
                </c:pt>
                <c:pt idx="2">
                  <c:v>55</c:v>
                </c:pt>
                <c:pt idx="3">
                  <c:v>75</c:v>
                </c:pt>
                <c:pt idx="4">
                  <c:v>76</c:v>
                </c:pt>
                <c:pt idx="5">
                  <c:v>35</c:v>
                </c:pt>
              </c:numCache>
            </c:numRef>
          </c:val>
          <c:extLst>
            <c:ext xmlns:c16="http://schemas.microsoft.com/office/drawing/2014/chart" uri="{C3380CC4-5D6E-409C-BE32-E72D297353CC}">
              <c16:uniqueId val="{00000012-21D5-4C7F-8DA8-254EBD4A6F76}"/>
            </c:ext>
          </c:extLst>
        </c:ser>
        <c:ser>
          <c:idx val="8"/>
          <c:order val="8"/>
          <c:tx>
            <c:strRef>
              <c:f>Sheet1!$J$1</c:f>
              <c:strCache>
                <c:ptCount val="1"/>
                <c:pt idx="0">
                  <c:v>Visi 2022</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0C-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2BA-48A1-85FB-6CD328352B80}"/>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2BA-48A1-85FB-6CD328352B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Sheet1!$J$2:$J$7</c:f>
              <c:numCache>
                <c:formatCode>General</c:formatCode>
                <c:ptCount val="6"/>
                <c:pt idx="0">
                  <c:v>2</c:v>
                </c:pt>
                <c:pt idx="1">
                  <c:v>23</c:v>
                </c:pt>
                <c:pt idx="2">
                  <c:v>27</c:v>
                </c:pt>
                <c:pt idx="3">
                  <c:v>4</c:v>
                </c:pt>
                <c:pt idx="4">
                  <c:v>4</c:v>
                </c:pt>
                <c:pt idx="5">
                  <c:v>40</c:v>
                </c:pt>
              </c:numCache>
            </c:numRef>
          </c:val>
          <c:extLst>
            <c:ext xmlns:c16="http://schemas.microsoft.com/office/drawing/2014/chart" uri="{C3380CC4-5D6E-409C-BE32-E72D297353CC}">
              <c16:uniqueId val="{00000013-21D5-4C7F-8DA8-254EBD4A6F76}"/>
            </c:ext>
          </c:extLst>
        </c:ser>
        <c:ser>
          <c:idx val="9"/>
          <c:order val="9"/>
          <c:tx>
            <c:strRef>
              <c:f>Sheet1!$K$1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Sheet1!$K$2:$K$7</c:f>
              <c:numCache>
                <c:formatCode>General</c:formatCode>
                <c:ptCount val="6"/>
                <c:pt idx="0">
                  <c:v>78</c:v>
                </c:pt>
                <c:pt idx="1">
                  <c:v>57</c:v>
                </c:pt>
                <c:pt idx="2">
                  <c:v>53</c:v>
                </c:pt>
                <c:pt idx="3">
                  <c:v>76</c:v>
                </c:pt>
                <c:pt idx="4">
                  <c:v>76</c:v>
                </c:pt>
                <c:pt idx="5">
                  <c:v>40</c:v>
                </c:pt>
              </c:numCache>
            </c:numRef>
          </c:val>
          <c:extLst>
            <c:ext xmlns:c16="http://schemas.microsoft.com/office/drawing/2014/chart" uri="{C3380CC4-5D6E-409C-BE32-E72D297353CC}">
              <c16:uniqueId val="{00000014-21D5-4C7F-8DA8-254EBD4A6F76}"/>
            </c:ext>
          </c:extLst>
        </c:ser>
        <c:ser>
          <c:idx val="10"/>
          <c:order val="10"/>
          <c:tx>
            <c:strRef>
              <c:f>Sheet1!$L$1</c:f>
              <c:strCache>
                <c:ptCount val="1"/>
                <c:pt idx="0">
                  <c:v>Visi (2021)</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11-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2BA-48A1-85FB-6CD328352B80}"/>
                </c:ext>
              </c:extLst>
            </c:dLbl>
            <c:dLbl>
              <c:idx val="3"/>
              <c:dLblPos val="inBase"/>
              <c:showLegendKey val="0"/>
              <c:showVal val="1"/>
              <c:showCatName val="0"/>
              <c:showSerName val="0"/>
              <c:showPercent val="0"/>
              <c:showBubbleSize val="0"/>
              <c:extLst>
                <c:ext xmlns:c15="http://schemas.microsoft.com/office/drawing/2012/chart" uri="{CE6537A1-D6FC-4f65-9D91-7224C49458BB}">
                  <c15:layout>
                    <c:manualLayout>
                      <c:w val="2.5052825506374433E-2"/>
                      <c:h val="9.2598334790329528E-2"/>
                    </c:manualLayout>
                  </c15:layout>
                </c:ext>
                <c:ext xmlns:c16="http://schemas.microsoft.com/office/drawing/2014/chart" uri="{C3380CC4-5D6E-409C-BE32-E72D297353CC}">
                  <c16:uniqueId val="{00000013-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2BA-48A1-85FB-6CD328352B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Sheet1!$L$2:$L$7</c:f>
              <c:numCache>
                <c:formatCode>General</c:formatCode>
                <c:ptCount val="6"/>
                <c:pt idx="0">
                  <c:v>2</c:v>
                </c:pt>
                <c:pt idx="1">
                  <c:v>20</c:v>
                </c:pt>
                <c:pt idx="2">
                  <c:v>33</c:v>
                </c:pt>
                <c:pt idx="3">
                  <c:v>8</c:v>
                </c:pt>
                <c:pt idx="4">
                  <c:v>3</c:v>
                </c:pt>
                <c:pt idx="5">
                  <c:v>34</c:v>
                </c:pt>
              </c:numCache>
            </c:numRef>
          </c:val>
          <c:extLst>
            <c:ext xmlns:c16="http://schemas.microsoft.com/office/drawing/2014/chart" uri="{C3380CC4-5D6E-409C-BE32-E72D297353CC}">
              <c16:uniqueId val="{00000015-21D5-4C7F-8DA8-254EBD4A6F76}"/>
            </c:ext>
          </c:extLst>
        </c:ser>
        <c:ser>
          <c:idx val="11"/>
          <c:order val="11"/>
          <c:tx>
            <c:strRef>
              <c:f>Sheet1!$M$1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Sheet1!$M$2:$M$7</c:f>
              <c:numCache>
                <c:formatCode>General</c:formatCode>
                <c:ptCount val="6"/>
                <c:pt idx="0">
                  <c:v>78</c:v>
                </c:pt>
                <c:pt idx="1">
                  <c:v>60</c:v>
                </c:pt>
                <c:pt idx="2">
                  <c:v>47</c:v>
                </c:pt>
                <c:pt idx="3">
                  <c:v>72</c:v>
                </c:pt>
                <c:pt idx="4">
                  <c:v>77</c:v>
                </c:pt>
                <c:pt idx="5">
                  <c:v>46</c:v>
                </c:pt>
              </c:numCache>
            </c:numRef>
          </c:val>
          <c:extLst>
            <c:ext xmlns:c16="http://schemas.microsoft.com/office/drawing/2014/chart" uri="{C3380CC4-5D6E-409C-BE32-E72D297353CC}">
              <c16:uniqueId val="{00000016-21D5-4C7F-8DA8-254EBD4A6F76}"/>
            </c:ext>
          </c:extLst>
        </c:ser>
        <c:ser>
          <c:idx val="12"/>
          <c:order val="12"/>
          <c:tx>
            <c:strRef>
              <c:f>Sheet1!$N$1</c:f>
              <c:strCache>
                <c:ptCount val="1"/>
                <c:pt idx="0">
                  <c:v>2020</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16-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2BA-48A1-85FB-6CD328352B80}"/>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2BA-48A1-85FB-6CD328352B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Sheet1!$N$2:$N$7</c:f>
              <c:numCache>
                <c:formatCode>General</c:formatCode>
                <c:ptCount val="6"/>
                <c:pt idx="0">
                  <c:v>3</c:v>
                </c:pt>
                <c:pt idx="1">
                  <c:v>22</c:v>
                </c:pt>
                <c:pt idx="2">
                  <c:v>31</c:v>
                </c:pt>
                <c:pt idx="3">
                  <c:v>5</c:v>
                </c:pt>
                <c:pt idx="4">
                  <c:v>3</c:v>
                </c:pt>
                <c:pt idx="5">
                  <c:v>36</c:v>
                </c:pt>
              </c:numCache>
            </c:numRef>
          </c:val>
          <c:extLst>
            <c:ext xmlns:c16="http://schemas.microsoft.com/office/drawing/2014/chart" uri="{C3380CC4-5D6E-409C-BE32-E72D297353CC}">
              <c16:uniqueId val="{00000017-21D5-4C7F-8DA8-254EBD4A6F76}"/>
            </c:ext>
          </c:extLst>
        </c:ser>
        <c:ser>
          <c:idx val="13"/>
          <c:order val="13"/>
          <c:tx>
            <c:strRef>
              <c:f>Sheet1!$O$1</c:f>
              <c:strCache>
                <c:ptCount val="1"/>
              </c:strCache>
            </c:strRef>
          </c:tx>
          <c:spPr>
            <a:noFill/>
            <a:ln>
              <a:noFill/>
            </a:ln>
            <a:effectLst/>
          </c:spPr>
          <c:invertIfNegative val="0"/>
          <c:dLbls>
            <c:delete val="1"/>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Sheet1!$O$2:$O$7</c:f>
              <c:numCache>
                <c:formatCode>General</c:formatCode>
                <c:ptCount val="6"/>
                <c:pt idx="0">
                  <c:v>77</c:v>
                </c:pt>
                <c:pt idx="1">
                  <c:v>58</c:v>
                </c:pt>
                <c:pt idx="2">
                  <c:v>49</c:v>
                </c:pt>
                <c:pt idx="3">
                  <c:v>75</c:v>
                </c:pt>
                <c:pt idx="4">
                  <c:v>77</c:v>
                </c:pt>
                <c:pt idx="5">
                  <c:v>44</c:v>
                </c:pt>
              </c:numCache>
            </c:numRef>
          </c:val>
          <c:extLst>
            <c:ext xmlns:c16="http://schemas.microsoft.com/office/drawing/2014/chart" uri="{C3380CC4-5D6E-409C-BE32-E72D297353CC}">
              <c16:uniqueId val="{00000018-21D5-4C7F-8DA8-254EBD4A6F76}"/>
            </c:ext>
          </c:extLst>
        </c:ser>
        <c:ser>
          <c:idx val="14"/>
          <c:order val="14"/>
          <c:tx>
            <c:strRef>
              <c:f>Sheet1!$P$1</c:f>
              <c:strCache>
                <c:ptCount val="1"/>
                <c:pt idx="0">
                  <c:v>2019</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1B-E2BA-48A1-85FB-6CD328352B80}"/>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2BA-48A1-85FB-6CD328352B80}"/>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2BA-48A1-85FB-6CD328352B80}"/>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2BA-48A1-85FB-6CD328352B8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Labai gerai</c:v>
                </c:pt>
                <c:pt idx="1">
                  <c:v>Gerai</c:v>
                </c:pt>
                <c:pt idx="2">
                  <c:v>Vidutiniškai</c:v>
                </c:pt>
                <c:pt idx="3">
                  <c:v>Blogai</c:v>
                </c:pt>
                <c:pt idx="4">
                  <c:v>Labai blogai</c:v>
                </c:pt>
                <c:pt idx="5">
                  <c:v>Nežinau, sunku pasakyti</c:v>
                </c:pt>
              </c:strCache>
            </c:strRef>
          </c:cat>
          <c:val>
            <c:numRef>
              <c:f>Sheet1!$P$2:$P$7</c:f>
              <c:numCache>
                <c:formatCode>General</c:formatCode>
                <c:ptCount val="6"/>
                <c:pt idx="0">
                  <c:v>2</c:v>
                </c:pt>
                <c:pt idx="1">
                  <c:v>19</c:v>
                </c:pt>
                <c:pt idx="2">
                  <c:v>33</c:v>
                </c:pt>
                <c:pt idx="3">
                  <c:v>5</c:v>
                </c:pt>
                <c:pt idx="4">
                  <c:v>2</c:v>
                </c:pt>
                <c:pt idx="5">
                  <c:v>39</c:v>
                </c:pt>
              </c:numCache>
            </c:numRef>
          </c:val>
          <c:extLst>
            <c:ext xmlns:c16="http://schemas.microsoft.com/office/drawing/2014/chart" uri="{C3380CC4-5D6E-409C-BE32-E72D297353CC}">
              <c16:uniqueId val="{00000019-21D5-4C7F-8DA8-254EBD4A6F76}"/>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60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8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849208030281198"/>
          <c:y val="1.1918079325626439E-2"/>
          <c:w val="0.59148197892972043"/>
          <c:h val="0.92562034040627716"/>
        </c:manualLayout>
      </c:layout>
      <c:barChart>
        <c:barDir val="bar"/>
        <c:grouping val="stacked"/>
        <c:varyColors val="0"/>
        <c:ser>
          <c:idx val="0"/>
          <c:order val="0"/>
          <c:tx>
            <c:strRef>
              <c:f>Sheet1!$B$1</c:f>
              <c:strCache>
                <c:ptCount val="1"/>
                <c:pt idx="0">
                  <c:v>2024</c:v>
                </c:pt>
              </c:strCache>
            </c:strRef>
          </c:tx>
          <c:spPr>
            <a:solidFill>
              <a:schemeClr val="accent1"/>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9-D780-4EA6-A33A-2028E8A957B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D780-4EA6-A33A-2028E8A957BD}"/>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D780-4EA6-A33A-2028E8A957BD}"/>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D780-4EA6-A33A-2028E8A957BD}"/>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D780-4EA6-A33A-2028E8A957BD}"/>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D780-4EA6-A33A-2028E8A957BD}"/>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D780-4EA6-A33A-2028E8A957BD}"/>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D780-4EA6-A33A-2028E8A957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Sheet1!$B$2:$B$9</c:f>
              <c:numCache>
                <c:formatCode>General</c:formatCode>
                <c:ptCount val="8"/>
                <c:pt idx="0">
                  <c:v>27</c:v>
                </c:pt>
                <c:pt idx="1">
                  <c:v>19</c:v>
                </c:pt>
                <c:pt idx="2">
                  <c:v>11</c:v>
                </c:pt>
                <c:pt idx="3">
                  <c:v>10</c:v>
                </c:pt>
                <c:pt idx="4">
                  <c:v>9</c:v>
                </c:pt>
                <c:pt idx="5">
                  <c:v>8</c:v>
                </c:pt>
                <c:pt idx="6">
                  <c:v>6</c:v>
                </c:pt>
                <c:pt idx="7">
                  <c:v>31</c:v>
                </c:pt>
              </c:numCache>
            </c:numRef>
          </c:val>
          <c:extLst>
            <c:ext xmlns:c16="http://schemas.microsoft.com/office/drawing/2014/chart" uri="{C3380CC4-5D6E-409C-BE32-E72D297353CC}">
              <c16:uniqueId val="{00000000-CA0D-486F-9627-AC6E279FDA40}"/>
            </c:ext>
          </c:extLst>
        </c:ser>
        <c:ser>
          <c:idx val="1"/>
          <c:order val="1"/>
          <c:tx>
            <c:strRef>
              <c:f>Sheet1!$C$1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Sheet1!$C$2:$C$9</c:f>
              <c:numCache>
                <c:formatCode>General</c:formatCode>
                <c:ptCount val="8"/>
                <c:pt idx="0">
                  <c:v>23</c:v>
                </c:pt>
                <c:pt idx="1">
                  <c:v>31</c:v>
                </c:pt>
                <c:pt idx="2">
                  <c:v>39</c:v>
                </c:pt>
                <c:pt idx="3">
                  <c:v>40</c:v>
                </c:pt>
                <c:pt idx="4">
                  <c:v>41</c:v>
                </c:pt>
                <c:pt idx="5">
                  <c:v>42</c:v>
                </c:pt>
                <c:pt idx="6">
                  <c:v>44</c:v>
                </c:pt>
                <c:pt idx="7">
                  <c:v>19</c:v>
                </c:pt>
              </c:numCache>
            </c:numRef>
          </c:val>
          <c:extLst>
            <c:ext xmlns:c16="http://schemas.microsoft.com/office/drawing/2014/chart" uri="{C3380CC4-5D6E-409C-BE32-E72D297353CC}">
              <c16:uniqueId val="{00000001-CA0D-486F-9627-AC6E279FDA40}"/>
            </c:ext>
          </c:extLst>
        </c:ser>
        <c:ser>
          <c:idx val="2"/>
          <c:order val="2"/>
          <c:tx>
            <c:strRef>
              <c:f>Sheet1!$D$1</c:f>
              <c:strCache>
                <c:ptCount val="1"/>
                <c:pt idx="0">
                  <c:v>2023</c:v>
                </c:pt>
              </c:strCache>
            </c:strRef>
          </c:tx>
          <c:spPr>
            <a:solidFill>
              <a:schemeClr val="accent2"/>
            </a:solidFill>
            <a:ln>
              <a:solidFill>
                <a:schemeClr val="accent2"/>
              </a:solid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E-CA0D-486F-9627-AC6E279FDA4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Sheet1!$D$2:$D$9</c:f>
              <c:numCache>
                <c:formatCode>General</c:formatCode>
                <c:ptCount val="8"/>
                <c:pt idx="0">
                  <c:v>32</c:v>
                </c:pt>
                <c:pt idx="1">
                  <c:v>25</c:v>
                </c:pt>
                <c:pt idx="2">
                  <c:v>11</c:v>
                </c:pt>
                <c:pt idx="3">
                  <c:v>10</c:v>
                </c:pt>
                <c:pt idx="4">
                  <c:v>13</c:v>
                </c:pt>
                <c:pt idx="5">
                  <c:v>11</c:v>
                </c:pt>
                <c:pt idx="6">
                  <c:v>7</c:v>
                </c:pt>
                <c:pt idx="7">
                  <c:v>23</c:v>
                </c:pt>
              </c:numCache>
            </c:numRef>
          </c:val>
          <c:extLst>
            <c:ext xmlns:c16="http://schemas.microsoft.com/office/drawing/2014/chart" uri="{C3380CC4-5D6E-409C-BE32-E72D297353CC}">
              <c16:uniqueId val="{00000002-CA0D-486F-9627-AC6E279FDA40}"/>
            </c:ext>
          </c:extLst>
        </c:ser>
        <c:ser>
          <c:idx val="3"/>
          <c:order val="3"/>
          <c:tx>
            <c:strRef>
              <c:f>Sheet1!$E$1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Sheet1!$E$2:$E$9</c:f>
              <c:numCache>
                <c:formatCode>General</c:formatCode>
                <c:ptCount val="8"/>
                <c:pt idx="0">
                  <c:v>18</c:v>
                </c:pt>
                <c:pt idx="1">
                  <c:v>25</c:v>
                </c:pt>
                <c:pt idx="2">
                  <c:v>39</c:v>
                </c:pt>
                <c:pt idx="3">
                  <c:v>40</c:v>
                </c:pt>
                <c:pt idx="4">
                  <c:v>37</c:v>
                </c:pt>
                <c:pt idx="5">
                  <c:v>39</c:v>
                </c:pt>
                <c:pt idx="6">
                  <c:v>43</c:v>
                </c:pt>
                <c:pt idx="7">
                  <c:v>27</c:v>
                </c:pt>
              </c:numCache>
            </c:numRef>
          </c:val>
          <c:extLst>
            <c:ext xmlns:c16="http://schemas.microsoft.com/office/drawing/2014/chart" uri="{C3380CC4-5D6E-409C-BE32-E72D297353CC}">
              <c16:uniqueId val="{00000003-CA0D-486F-9627-AC6E279FDA40}"/>
            </c:ext>
          </c:extLst>
        </c:ser>
        <c:ser>
          <c:idx val="4"/>
          <c:order val="4"/>
          <c:tx>
            <c:strRef>
              <c:f>Sheet1!$F$1</c:f>
              <c:strCache>
                <c:ptCount val="1"/>
                <c:pt idx="0">
                  <c:v>2022</c:v>
                </c:pt>
              </c:strCache>
            </c:strRef>
          </c:tx>
          <c:spPr>
            <a:solidFill>
              <a:schemeClr val="accent2"/>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7-9740-4BD5-B722-049AA8A60538}"/>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9740-4BD5-B722-049AA8A60538}"/>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9740-4BD5-B722-049AA8A60538}"/>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9740-4BD5-B722-049AA8A60538}"/>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9740-4BD5-B722-049AA8A60538}"/>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9740-4BD5-B722-049AA8A60538}"/>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9740-4BD5-B722-049AA8A60538}"/>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9740-4BD5-B722-049AA8A60538}"/>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9740-4BD5-B722-049AA8A6053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Sheet1!$F$2:$F$9</c:f>
              <c:numCache>
                <c:formatCode>General</c:formatCode>
                <c:ptCount val="8"/>
                <c:pt idx="0">
                  <c:v>29</c:v>
                </c:pt>
                <c:pt idx="1">
                  <c:v>24</c:v>
                </c:pt>
                <c:pt idx="2">
                  <c:v>13</c:v>
                </c:pt>
                <c:pt idx="3">
                  <c:v>11</c:v>
                </c:pt>
                <c:pt idx="4">
                  <c:v>12</c:v>
                </c:pt>
                <c:pt idx="5">
                  <c:v>14</c:v>
                </c:pt>
                <c:pt idx="6">
                  <c:v>7</c:v>
                </c:pt>
                <c:pt idx="7">
                  <c:v>20</c:v>
                </c:pt>
              </c:numCache>
            </c:numRef>
          </c:val>
          <c:extLst>
            <c:ext xmlns:c16="http://schemas.microsoft.com/office/drawing/2014/chart" uri="{C3380CC4-5D6E-409C-BE32-E72D297353CC}">
              <c16:uniqueId val="{00000004-CA0D-486F-9627-AC6E279FDA40}"/>
            </c:ext>
          </c:extLst>
        </c:ser>
        <c:ser>
          <c:idx val="5"/>
          <c:order val="5"/>
          <c:tx>
            <c:strRef>
              <c:f>Sheet1!$G$1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Sheet1!$G$2:$G$9</c:f>
              <c:numCache>
                <c:formatCode>General</c:formatCode>
                <c:ptCount val="8"/>
                <c:pt idx="0">
                  <c:v>21</c:v>
                </c:pt>
                <c:pt idx="1">
                  <c:v>26</c:v>
                </c:pt>
                <c:pt idx="2">
                  <c:v>37</c:v>
                </c:pt>
                <c:pt idx="3">
                  <c:v>39</c:v>
                </c:pt>
                <c:pt idx="4">
                  <c:v>38</c:v>
                </c:pt>
                <c:pt idx="5">
                  <c:v>36</c:v>
                </c:pt>
                <c:pt idx="6">
                  <c:v>43</c:v>
                </c:pt>
                <c:pt idx="7">
                  <c:v>30</c:v>
                </c:pt>
              </c:numCache>
            </c:numRef>
          </c:val>
          <c:extLst>
            <c:ext xmlns:c16="http://schemas.microsoft.com/office/drawing/2014/chart" uri="{C3380CC4-5D6E-409C-BE32-E72D297353CC}">
              <c16:uniqueId val="{00000005-CA0D-486F-9627-AC6E279FDA40}"/>
            </c:ext>
          </c:extLst>
        </c:ser>
        <c:ser>
          <c:idx val="6"/>
          <c:order val="6"/>
          <c:tx>
            <c:strRef>
              <c:f>Sheet1!$H$1</c:f>
              <c:strCache>
                <c:ptCount val="1"/>
                <c:pt idx="0">
                  <c:v>2021</c:v>
                </c:pt>
              </c:strCache>
            </c:strRef>
          </c:tx>
          <c:spPr>
            <a:solidFill>
              <a:schemeClr val="accent2"/>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A-D780-4EA6-A33A-2028E8A957B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D40B-4BC5-A387-77D5C30BE2E7}"/>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D40B-4BC5-A387-77D5C30BE2E7}"/>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D40B-4BC5-A387-77D5C30BE2E7}"/>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D40B-4BC5-A387-77D5C30BE2E7}"/>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D40B-4BC5-A387-77D5C30BE2E7}"/>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D-D40B-4BC5-A387-77D5C30BE2E7}"/>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D40B-4BC5-A387-77D5C30BE2E7}"/>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D780-4EA6-A33A-2028E8A957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Sheet1!$H$2:$H$9</c:f>
              <c:numCache>
                <c:formatCode>General</c:formatCode>
                <c:ptCount val="8"/>
                <c:pt idx="0">
                  <c:v>29</c:v>
                </c:pt>
                <c:pt idx="1">
                  <c:v>23</c:v>
                </c:pt>
                <c:pt idx="2">
                  <c:v>11</c:v>
                </c:pt>
                <c:pt idx="3">
                  <c:v>10</c:v>
                </c:pt>
                <c:pt idx="4">
                  <c:v>11</c:v>
                </c:pt>
                <c:pt idx="5">
                  <c:v>13</c:v>
                </c:pt>
                <c:pt idx="6">
                  <c:v>5</c:v>
                </c:pt>
                <c:pt idx="7">
                  <c:v>16</c:v>
                </c:pt>
              </c:numCache>
            </c:numRef>
          </c:val>
          <c:extLst>
            <c:ext xmlns:c16="http://schemas.microsoft.com/office/drawing/2014/chart" uri="{C3380CC4-5D6E-409C-BE32-E72D297353CC}">
              <c16:uniqueId val="{00000006-CA0D-486F-9627-AC6E279FDA40}"/>
            </c:ext>
          </c:extLst>
        </c:ser>
        <c:ser>
          <c:idx val="7"/>
          <c:order val="7"/>
          <c:tx>
            <c:strRef>
              <c:f>Sheet1!$I$1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Sheet1!$I$2:$I$9</c:f>
              <c:numCache>
                <c:formatCode>General</c:formatCode>
                <c:ptCount val="8"/>
                <c:pt idx="0">
                  <c:v>21</c:v>
                </c:pt>
                <c:pt idx="1">
                  <c:v>27</c:v>
                </c:pt>
                <c:pt idx="2">
                  <c:v>39</c:v>
                </c:pt>
                <c:pt idx="3">
                  <c:v>40</c:v>
                </c:pt>
                <c:pt idx="4">
                  <c:v>39</c:v>
                </c:pt>
                <c:pt idx="5">
                  <c:v>37</c:v>
                </c:pt>
                <c:pt idx="6">
                  <c:v>45</c:v>
                </c:pt>
                <c:pt idx="7">
                  <c:v>34</c:v>
                </c:pt>
              </c:numCache>
            </c:numRef>
          </c:val>
          <c:extLst>
            <c:ext xmlns:c16="http://schemas.microsoft.com/office/drawing/2014/chart" uri="{C3380CC4-5D6E-409C-BE32-E72D297353CC}">
              <c16:uniqueId val="{00000000-5EF0-47F4-8D9B-1DF2AFC50E84}"/>
            </c:ext>
          </c:extLst>
        </c:ser>
        <c:ser>
          <c:idx val="8"/>
          <c:order val="8"/>
          <c:tx>
            <c:strRef>
              <c:f>Sheet1!$J$1</c:f>
              <c:strCache>
                <c:ptCount val="1"/>
                <c:pt idx="0">
                  <c:v>2020</c:v>
                </c:pt>
              </c:strCache>
            </c:strRef>
          </c:tx>
          <c:spPr>
            <a:solidFill>
              <a:srgbClr val="1AB1AF"/>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B-D780-4EA6-A33A-2028E8A957B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Sheet1!$J$2:$J$9</c:f>
              <c:numCache>
                <c:formatCode>General</c:formatCode>
                <c:ptCount val="8"/>
                <c:pt idx="0">
                  <c:v>31</c:v>
                </c:pt>
                <c:pt idx="1">
                  <c:v>20</c:v>
                </c:pt>
                <c:pt idx="2">
                  <c:v>12</c:v>
                </c:pt>
                <c:pt idx="3">
                  <c:v>14</c:v>
                </c:pt>
                <c:pt idx="4">
                  <c:v>10</c:v>
                </c:pt>
                <c:pt idx="5">
                  <c:v>12</c:v>
                </c:pt>
                <c:pt idx="6">
                  <c:v>6</c:v>
                </c:pt>
                <c:pt idx="7">
                  <c:v>25</c:v>
                </c:pt>
              </c:numCache>
            </c:numRef>
          </c:val>
          <c:extLst>
            <c:ext xmlns:c16="http://schemas.microsoft.com/office/drawing/2014/chart" uri="{C3380CC4-5D6E-409C-BE32-E72D297353CC}">
              <c16:uniqueId val="{00000001-5EF0-47F4-8D9B-1DF2AFC50E84}"/>
            </c:ext>
          </c:extLst>
        </c:ser>
        <c:ser>
          <c:idx val="9"/>
          <c:order val="9"/>
          <c:tx>
            <c:strRef>
              <c:f>Sheet1!$K$1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Sheet1!$K$2:$K$9</c:f>
              <c:numCache>
                <c:formatCode>General</c:formatCode>
                <c:ptCount val="8"/>
                <c:pt idx="0">
                  <c:v>19</c:v>
                </c:pt>
                <c:pt idx="1">
                  <c:v>30</c:v>
                </c:pt>
                <c:pt idx="2">
                  <c:v>38</c:v>
                </c:pt>
                <c:pt idx="3">
                  <c:v>36</c:v>
                </c:pt>
                <c:pt idx="4">
                  <c:v>40</c:v>
                </c:pt>
                <c:pt idx="5">
                  <c:v>38</c:v>
                </c:pt>
                <c:pt idx="6">
                  <c:v>44</c:v>
                </c:pt>
                <c:pt idx="7">
                  <c:v>25</c:v>
                </c:pt>
              </c:numCache>
            </c:numRef>
          </c:val>
          <c:extLst>
            <c:ext xmlns:c16="http://schemas.microsoft.com/office/drawing/2014/chart" uri="{C3380CC4-5D6E-409C-BE32-E72D297353CC}">
              <c16:uniqueId val="{00000000-D780-4EA6-A33A-2028E8A957BD}"/>
            </c:ext>
          </c:extLst>
        </c:ser>
        <c:ser>
          <c:idx val="10"/>
          <c:order val="10"/>
          <c:tx>
            <c:strRef>
              <c:f>Sheet1!$L$1</c:f>
              <c:strCache>
                <c:ptCount val="1"/>
                <c:pt idx="0">
                  <c:v>2019</c:v>
                </c:pt>
              </c:strCache>
            </c:strRef>
          </c:tx>
          <c:spPr>
            <a:solidFill>
              <a:schemeClr val="accent2"/>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C-D780-4EA6-A33A-2028E8A957B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Sheet1!$L$2:$L$9</c:f>
              <c:numCache>
                <c:formatCode>General</c:formatCode>
                <c:ptCount val="8"/>
                <c:pt idx="0">
                  <c:v>29</c:v>
                </c:pt>
                <c:pt idx="1">
                  <c:v>22</c:v>
                </c:pt>
                <c:pt idx="2">
                  <c:v>14</c:v>
                </c:pt>
                <c:pt idx="3">
                  <c:v>15</c:v>
                </c:pt>
                <c:pt idx="4">
                  <c:v>11</c:v>
                </c:pt>
                <c:pt idx="5">
                  <c:v>14</c:v>
                </c:pt>
                <c:pt idx="6">
                  <c:v>6</c:v>
                </c:pt>
                <c:pt idx="7">
                  <c:v>23</c:v>
                </c:pt>
              </c:numCache>
            </c:numRef>
          </c:val>
          <c:extLst>
            <c:ext xmlns:c16="http://schemas.microsoft.com/office/drawing/2014/chart" uri="{C3380CC4-5D6E-409C-BE32-E72D297353CC}">
              <c16:uniqueId val="{00000001-D780-4EA6-A33A-2028E8A957BD}"/>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28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193350271291105"/>
          <c:y val="0"/>
          <c:w val="0.60806649728708895"/>
          <c:h val="0.94622354801342912"/>
        </c:manualLayout>
      </c:layout>
      <c:barChart>
        <c:barDir val="bar"/>
        <c:grouping val="stacked"/>
        <c:varyColors val="0"/>
        <c:ser>
          <c:idx val="0"/>
          <c:order val="0"/>
          <c:tx>
            <c:strRef>
              <c:f>Sheet1!$B$1</c:f>
              <c:strCache>
                <c:ptCount val="1"/>
                <c:pt idx="0">
                  <c:v>2024</c:v>
                </c:pt>
              </c:strCache>
            </c:strRef>
          </c:tx>
          <c:spPr>
            <a:solidFill>
              <a:schemeClr val="accent1"/>
            </a:solidFill>
            <a:ln>
              <a:noFill/>
            </a:ln>
            <a:effectLst/>
          </c:spPr>
          <c:invertIfNegative val="0"/>
          <c:dPt>
            <c:idx val="7"/>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0-1B97-4524-A5FE-547003FA5445}"/>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3.8809936421777762E-2"/>
                      <c:h val="9.3700983117794248E-2"/>
                    </c:manualLayout>
                  </c15:layout>
                </c:ext>
                <c:ext xmlns:c16="http://schemas.microsoft.com/office/drawing/2014/chart" uri="{C3380CC4-5D6E-409C-BE32-E72D297353CC}">
                  <c16:uniqueId val="{00000002-F322-4B92-90C9-BF22F2709500}"/>
                </c:ext>
              </c:extLst>
            </c:dLbl>
            <c:dLbl>
              <c:idx val="6"/>
              <c:dLblPos val="ctr"/>
              <c:showLegendKey val="0"/>
              <c:showVal val="1"/>
              <c:showCatName val="0"/>
              <c:showSerName val="0"/>
              <c:showPercent val="0"/>
              <c:showBubbleSize val="0"/>
              <c:extLst>
                <c:ext xmlns:c15="http://schemas.microsoft.com/office/drawing/2012/chart" uri="{CE6537A1-D6FC-4f65-9D91-7224C49458BB}">
                  <c15:layout>
                    <c:manualLayout>
                      <c:w val="3.1047949137422211E-2"/>
                      <c:h val="7.8681060427500935E-2"/>
                    </c:manualLayout>
                  </c15:layout>
                </c:ext>
                <c:ext xmlns:c16="http://schemas.microsoft.com/office/drawing/2014/chart" uri="{C3380CC4-5D6E-409C-BE32-E72D297353CC}">
                  <c16:uniqueId val="{00000000-40BC-4298-BD55-A0257F06D3B7}"/>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1B97-4524-A5FE-547003FA544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Sheet1!$B$2:$B$9</c:f>
              <c:numCache>
                <c:formatCode>General</c:formatCode>
                <c:ptCount val="8"/>
                <c:pt idx="0">
                  <c:v>27</c:v>
                </c:pt>
                <c:pt idx="1">
                  <c:v>19</c:v>
                </c:pt>
                <c:pt idx="2">
                  <c:v>11</c:v>
                </c:pt>
                <c:pt idx="3">
                  <c:v>10</c:v>
                </c:pt>
                <c:pt idx="4">
                  <c:v>9</c:v>
                </c:pt>
                <c:pt idx="5">
                  <c:v>8</c:v>
                </c:pt>
                <c:pt idx="6">
                  <c:v>6</c:v>
                </c:pt>
                <c:pt idx="7">
                  <c:v>31</c:v>
                </c:pt>
              </c:numCache>
            </c:numRef>
          </c:val>
          <c:extLst>
            <c:ext xmlns:c16="http://schemas.microsoft.com/office/drawing/2014/chart" uri="{C3380CC4-5D6E-409C-BE32-E72D297353CC}">
              <c16:uniqueId val="{00000001-40BC-4298-BD55-A0257F06D3B7}"/>
            </c:ext>
          </c:extLst>
        </c:ser>
        <c:ser>
          <c:idx val="1"/>
          <c:order val="1"/>
          <c:tx>
            <c:strRef>
              <c:f>Sheet1!$C$1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Sheet1!$C$2:$C$9</c:f>
              <c:numCache>
                <c:formatCode>General</c:formatCode>
                <c:ptCount val="8"/>
                <c:pt idx="0">
                  <c:v>73</c:v>
                </c:pt>
                <c:pt idx="1">
                  <c:v>81</c:v>
                </c:pt>
                <c:pt idx="2">
                  <c:v>89</c:v>
                </c:pt>
                <c:pt idx="3">
                  <c:v>90</c:v>
                </c:pt>
                <c:pt idx="4">
                  <c:v>91</c:v>
                </c:pt>
                <c:pt idx="5">
                  <c:v>92</c:v>
                </c:pt>
                <c:pt idx="6">
                  <c:v>94</c:v>
                </c:pt>
                <c:pt idx="7">
                  <c:v>69</c:v>
                </c:pt>
              </c:numCache>
            </c:numRef>
          </c:val>
          <c:extLst>
            <c:ext xmlns:c16="http://schemas.microsoft.com/office/drawing/2014/chart" uri="{C3380CC4-5D6E-409C-BE32-E72D297353CC}">
              <c16:uniqueId val="{00000002-40BC-4298-BD55-A0257F06D3B7}"/>
            </c:ext>
          </c:extLst>
        </c:ser>
        <c:ser>
          <c:idx val="2"/>
          <c:order val="2"/>
          <c:tx>
            <c:strRef>
              <c:f>Sheet1!$D$1</c:f>
              <c:strCache>
                <c:ptCount val="1"/>
                <c:pt idx="0">
                  <c:v>Labai gerai / Gerai</c:v>
                </c:pt>
              </c:strCache>
            </c:strRef>
          </c:tx>
          <c:spPr>
            <a:solidFill>
              <a:schemeClr val="accent3"/>
            </a:solidFill>
            <a:ln>
              <a:noFill/>
            </a:ln>
            <a:effectLst/>
          </c:spPr>
          <c:invertIfNegative val="0"/>
          <c:dPt>
            <c:idx val="2"/>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03-9BD9-43B9-A6B1-D725EF09531E}"/>
              </c:ext>
            </c:extLst>
          </c:dPt>
          <c:dPt>
            <c:idx val="3"/>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03-F322-4B92-90C9-BF22F2709500}"/>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3.1047949137422211E-2"/>
                      <c:h val="9.3700983117794248E-2"/>
                    </c:manualLayout>
                  </c15:layout>
                </c:ext>
                <c:ext xmlns:c16="http://schemas.microsoft.com/office/drawing/2014/chart" uri="{C3380CC4-5D6E-409C-BE32-E72D297353CC}">
                  <c16:uniqueId val="{00000004-89C5-4B81-A475-62B62CC1B470}"/>
                </c:ext>
              </c:extLst>
            </c:dLbl>
            <c:dLbl>
              <c:idx val="3"/>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2982483321948558E-2"/>
                      <c:h val="7.1961926317552091E-2"/>
                    </c:manualLayout>
                  </c15:layout>
                </c:ext>
                <c:ext xmlns:c16="http://schemas.microsoft.com/office/drawing/2014/chart" uri="{C3380CC4-5D6E-409C-BE32-E72D297353CC}">
                  <c16:uniqueId val="{00000003-F322-4B92-90C9-BF22F2709500}"/>
                </c:ext>
              </c:extLst>
            </c:dLbl>
            <c:dLbl>
              <c:idx val="7"/>
              <c:dLblPos val="inBase"/>
              <c:showLegendKey val="0"/>
              <c:showVal val="1"/>
              <c:showCatName val="0"/>
              <c:showSerName val="0"/>
              <c:showPercent val="0"/>
              <c:showBubbleSize val="0"/>
              <c:extLst>
                <c:ext xmlns:c15="http://schemas.microsoft.com/office/drawing/2012/chart" uri="{CE6537A1-D6FC-4f65-9D91-7224C49458BB}">
                  <c15:layout>
                    <c:manualLayout>
                      <c:w val="2.0094922636164927E-2"/>
                      <c:h val="9.3700983117794248E-2"/>
                    </c:manualLayout>
                  </c15:layout>
                </c:ext>
                <c:ext xmlns:c16="http://schemas.microsoft.com/office/drawing/2014/chart" uri="{C3380CC4-5D6E-409C-BE32-E72D297353CC}">
                  <c16:uniqueId val="{00000004-40BC-4298-BD55-A0257F06D3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Sheet1!$D$2:$D$9</c:f>
              <c:numCache>
                <c:formatCode>General</c:formatCode>
                <c:ptCount val="8"/>
                <c:pt idx="0">
                  <c:v>19</c:v>
                </c:pt>
                <c:pt idx="1">
                  <c:v>20</c:v>
                </c:pt>
                <c:pt idx="2">
                  <c:v>31</c:v>
                </c:pt>
                <c:pt idx="3">
                  <c:v>23</c:v>
                </c:pt>
                <c:pt idx="4">
                  <c:v>14</c:v>
                </c:pt>
                <c:pt idx="5">
                  <c:v>17</c:v>
                </c:pt>
                <c:pt idx="6">
                  <c:v>16</c:v>
                </c:pt>
                <c:pt idx="7">
                  <c:v>3</c:v>
                </c:pt>
              </c:numCache>
            </c:numRef>
          </c:val>
          <c:extLst>
            <c:ext xmlns:c16="http://schemas.microsoft.com/office/drawing/2014/chart" uri="{C3380CC4-5D6E-409C-BE32-E72D297353CC}">
              <c16:uniqueId val="{00000005-40BC-4298-BD55-A0257F06D3B7}"/>
            </c:ext>
          </c:extLst>
        </c:ser>
        <c:ser>
          <c:idx val="3"/>
          <c:order val="3"/>
          <c:tx>
            <c:strRef>
              <c:f>Sheet1!$E$1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Sheet1!$E$2:$E$9</c:f>
              <c:numCache>
                <c:formatCode>General</c:formatCode>
                <c:ptCount val="8"/>
                <c:pt idx="0">
                  <c:v>81</c:v>
                </c:pt>
                <c:pt idx="1">
                  <c:v>80</c:v>
                </c:pt>
                <c:pt idx="2">
                  <c:v>69</c:v>
                </c:pt>
                <c:pt idx="3">
                  <c:v>77</c:v>
                </c:pt>
                <c:pt idx="4">
                  <c:v>86</c:v>
                </c:pt>
                <c:pt idx="5">
                  <c:v>83</c:v>
                </c:pt>
                <c:pt idx="6">
                  <c:v>84</c:v>
                </c:pt>
                <c:pt idx="7">
                  <c:v>97</c:v>
                </c:pt>
              </c:numCache>
            </c:numRef>
          </c:val>
          <c:extLst>
            <c:ext xmlns:c16="http://schemas.microsoft.com/office/drawing/2014/chart" uri="{C3380CC4-5D6E-409C-BE32-E72D297353CC}">
              <c16:uniqueId val="{00000006-40BC-4298-BD55-A0257F06D3B7}"/>
            </c:ext>
          </c:extLst>
        </c:ser>
        <c:ser>
          <c:idx val="4"/>
          <c:order val="4"/>
          <c:tx>
            <c:strRef>
              <c:f>Sheet1!$F$1</c:f>
              <c:strCache>
                <c:ptCount val="1"/>
                <c:pt idx="0">
                  <c:v>Vidutiniškai</c:v>
                </c:pt>
              </c:strCache>
            </c:strRef>
          </c:tx>
          <c:spPr>
            <a:solidFill>
              <a:schemeClr val="accent3"/>
            </a:solidFill>
            <a:ln>
              <a:noFill/>
            </a:ln>
            <a:effectLst/>
          </c:spPr>
          <c:invertIfNegative val="0"/>
          <c:dPt>
            <c:idx val="1"/>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07-40BC-4298-BD55-A0257F06D3B7}"/>
              </c:ext>
            </c:extLst>
          </c:dPt>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166955495244435E-2"/>
                      <c:h val="7.1961926317552091E-2"/>
                    </c:manualLayout>
                  </c15:layout>
                </c:ext>
                <c:ext xmlns:c16="http://schemas.microsoft.com/office/drawing/2014/chart" uri="{C3380CC4-5D6E-409C-BE32-E72D297353CC}">
                  <c16:uniqueId val="{00000007-40BC-4298-BD55-A0257F06D3B7}"/>
                </c:ext>
              </c:extLst>
            </c:dLbl>
            <c:dLbl>
              <c:idx val="6"/>
              <c:dLblPos val="ctr"/>
              <c:showLegendKey val="0"/>
              <c:showVal val="1"/>
              <c:showCatName val="0"/>
              <c:showSerName val="0"/>
              <c:showPercent val="0"/>
              <c:showBubbleSize val="0"/>
              <c:extLst>
                <c:ext xmlns:c15="http://schemas.microsoft.com/office/drawing/2012/chart" uri="{CE6537A1-D6FC-4f65-9D91-7224C49458BB}">
                  <c15:layout>
                    <c:manualLayout>
                      <c:w val="3.1047949137422211E-2"/>
                      <c:h val="9.3700983117794248E-2"/>
                    </c:manualLayout>
                  </c15:layout>
                </c:ext>
                <c:ext xmlns:c16="http://schemas.microsoft.com/office/drawing/2014/chart" uri="{C3380CC4-5D6E-409C-BE32-E72D297353CC}">
                  <c16:uniqueId val="{00000008-40BC-4298-BD55-A0257F06D3B7}"/>
                </c:ext>
              </c:extLst>
            </c:dLbl>
            <c:dLbl>
              <c:idx val="7"/>
              <c:dLblPos val="ctr"/>
              <c:showLegendKey val="0"/>
              <c:showVal val="1"/>
              <c:showCatName val="0"/>
              <c:showSerName val="0"/>
              <c:showPercent val="0"/>
              <c:showBubbleSize val="0"/>
              <c:extLst>
                <c:ext xmlns:c15="http://schemas.microsoft.com/office/drawing/2012/chart" uri="{CE6537A1-D6FC-4f65-9D91-7224C49458BB}">
                  <c15:layout>
                    <c:manualLayout>
                      <c:w val="3.1047949137422211E-2"/>
                      <c:h val="9.3700983117794248E-2"/>
                    </c:manualLayout>
                  </c15:layout>
                </c:ext>
                <c:ext xmlns:c16="http://schemas.microsoft.com/office/drawing/2014/chart" uri="{C3380CC4-5D6E-409C-BE32-E72D297353CC}">
                  <c16:uniqueId val="{00000009-40BC-4298-BD55-A0257F06D3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Sheet1!$F$2:$F$9</c:f>
              <c:numCache>
                <c:formatCode>General</c:formatCode>
                <c:ptCount val="8"/>
                <c:pt idx="0">
                  <c:v>32</c:v>
                </c:pt>
                <c:pt idx="1">
                  <c:v>31</c:v>
                </c:pt>
                <c:pt idx="2">
                  <c:v>12</c:v>
                </c:pt>
                <c:pt idx="3">
                  <c:v>12</c:v>
                </c:pt>
                <c:pt idx="4">
                  <c:v>14</c:v>
                </c:pt>
                <c:pt idx="5">
                  <c:v>10</c:v>
                </c:pt>
                <c:pt idx="6">
                  <c:v>9</c:v>
                </c:pt>
                <c:pt idx="7">
                  <c:v>10</c:v>
                </c:pt>
              </c:numCache>
            </c:numRef>
          </c:val>
          <c:extLst>
            <c:ext xmlns:c16="http://schemas.microsoft.com/office/drawing/2014/chart" uri="{C3380CC4-5D6E-409C-BE32-E72D297353CC}">
              <c16:uniqueId val="{0000000A-40BC-4298-BD55-A0257F06D3B7}"/>
            </c:ext>
          </c:extLst>
        </c:ser>
        <c:ser>
          <c:idx val="5"/>
          <c:order val="5"/>
          <c:tx>
            <c:strRef>
              <c:f>Sheet1!$G$1</c:f>
              <c:strCache>
                <c:ptCount val="1"/>
              </c:strCache>
            </c:strRef>
          </c:tx>
          <c:spPr>
            <a:noFill/>
            <a:ln>
              <a:noFill/>
            </a:ln>
            <a:effectLst/>
          </c:spPr>
          <c:invertIfNegative val="0"/>
          <c:dLbls>
            <c:delete val="1"/>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Sheet1!$G$2:$G$9</c:f>
              <c:numCache>
                <c:formatCode>General</c:formatCode>
                <c:ptCount val="8"/>
                <c:pt idx="0">
                  <c:v>68</c:v>
                </c:pt>
                <c:pt idx="1">
                  <c:v>69</c:v>
                </c:pt>
                <c:pt idx="2">
                  <c:v>88</c:v>
                </c:pt>
                <c:pt idx="3">
                  <c:v>88</c:v>
                </c:pt>
                <c:pt idx="4">
                  <c:v>86</c:v>
                </c:pt>
                <c:pt idx="5">
                  <c:v>90</c:v>
                </c:pt>
                <c:pt idx="6">
                  <c:v>91</c:v>
                </c:pt>
                <c:pt idx="7">
                  <c:v>90</c:v>
                </c:pt>
              </c:numCache>
            </c:numRef>
          </c:val>
          <c:extLst>
            <c:ext xmlns:c16="http://schemas.microsoft.com/office/drawing/2014/chart" uri="{C3380CC4-5D6E-409C-BE32-E72D297353CC}">
              <c16:uniqueId val="{0000000B-40BC-4298-BD55-A0257F06D3B7}"/>
            </c:ext>
          </c:extLst>
        </c:ser>
        <c:ser>
          <c:idx val="6"/>
          <c:order val="6"/>
          <c:tx>
            <c:strRef>
              <c:f>Sheet1!$H$1</c:f>
              <c:strCache>
                <c:ptCount val="1"/>
                <c:pt idx="0">
                  <c:v>Labai blogai / Blogai</c:v>
                </c:pt>
              </c:strCache>
            </c:strRef>
          </c:tx>
          <c:spPr>
            <a:solidFill>
              <a:schemeClr val="accent3"/>
            </a:solidFill>
            <a:ln>
              <a:noFill/>
            </a:ln>
            <a:effectLst/>
          </c:spPr>
          <c:invertIfNegative val="0"/>
          <c:dPt>
            <c:idx val="0"/>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02-9BD9-43B9-A6B1-D725EF09531E}"/>
              </c:ext>
            </c:extLst>
          </c:dPt>
          <c:dPt>
            <c:idx val="7"/>
            <c:invertIfNegative val="0"/>
            <c:bubble3D val="0"/>
            <c:spPr>
              <a:solidFill>
                <a:schemeClr val="accent3"/>
              </a:solidFill>
              <a:ln w="19050">
                <a:solidFill>
                  <a:schemeClr val="accent1"/>
                </a:solidFill>
              </a:ln>
              <a:effectLst/>
            </c:spPr>
            <c:extLst>
              <c:ext xmlns:c16="http://schemas.microsoft.com/office/drawing/2014/chart" uri="{C3380CC4-5D6E-409C-BE32-E72D297353CC}">
                <c16:uniqueId val="{00000004-9BD9-43B9-A6B1-D725EF09531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Institucijos įvaizdis viešojoje erdvėje</c:v>
                </c:pt>
                <c:pt idx="1">
                  <c:v>Trūko informacijos apie procedūrą ar jos eigą</c:v>
                </c:pt>
                <c:pt idx="2">
                  <c:v>Institucija veikė operatyviai (neoperatyviai)</c:v>
                </c:pt>
                <c:pt idx="3">
                  <c:v>Informacijos apie procedūrą ir jos eigą užteko</c:v>
                </c:pt>
                <c:pt idx="4">
                  <c:v>Organizavimas, atlikto darbo rezultatai atitiko (neatitiko) lūkesčius</c:v>
                </c:pt>
                <c:pt idx="5">
                  <c:v>Darbuotojų kompetencija aukšta (žema)</c:v>
                </c:pt>
                <c:pt idx="6">
                  <c:v>Darbuotojai elgėsi mandagiai (nemandagiai)</c:v>
                </c:pt>
                <c:pt idx="7">
                  <c:v>Kita</c:v>
                </c:pt>
              </c:strCache>
            </c:strRef>
          </c:cat>
          <c:val>
            <c:numRef>
              <c:f>Sheet1!$H$2:$H$9</c:f>
              <c:numCache>
                <c:formatCode>General</c:formatCode>
                <c:ptCount val="8"/>
                <c:pt idx="0">
                  <c:v>43</c:v>
                </c:pt>
                <c:pt idx="1">
                  <c:v>14</c:v>
                </c:pt>
                <c:pt idx="2">
                  <c:v>18</c:v>
                </c:pt>
                <c:pt idx="3">
                  <c:v>11</c:v>
                </c:pt>
                <c:pt idx="4">
                  <c:v>19</c:v>
                </c:pt>
                <c:pt idx="5">
                  <c:v>22</c:v>
                </c:pt>
                <c:pt idx="6">
                  <c:v>8</c:v>
                </c:pt>
                <c:pt idx="7">
                  <c:v>21</c:v>
                </c:pt>
              </c:numCache>
            </c:numRef>
          </c:val>
          <c:extLst>
            <c:ext xmlns:c16="http://schemas.microsoft.com/office/drawing/2014/chart" uri="{C3380CC4-5D6E-409C-BE32-E72D297353CC}">
              <c16:uniqueId val="{0000000E-40BC-4298-BD55-A0257F06D3B7}"/>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38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61876884590412"/>
          <c:y val="0.25257435164220954"/>
          <c:w val="0.80338123115409588"/>
          <c:h val="0.6747287802917242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Sheet1!$B$2:$B$7</c:f>
              <c:numCache>
                <c:formatCode>General</c:formatCode>
                <c:ptCount val="6"/>
                <c:pt idx="0">
                  <c:v>8</c:v>
                </c:pt>
                <c:pt idx="1">
                  <c:v>11</c:v>
                </c:pt>
                <c:pt idx="2">
                  <c:v>15</c:v>
                </c:pt>
                <c:pt idx="3">
                  <c:v>17</c:v>
                </c:pt>
                <c:pt idx="4">
                  <c:v>21</c:v>
                </c:pt>
                <c:pt idx="5">
                  <c:v>18</c:v>
                </c:pt>
              </c:numCache>
            </c:numRef>
          </c:val>
          <c:extLst>
            <c:ext xmlns:c16="http://schemas.microsoft.com/office/drawing/2014/chart" uri="{C3380CC4-5D6E-409C-BE32-E72D297353CC}">
              <c16:uniqueId val="{00000000-152D-4A4D-A98A-EDFAAAEFABC3}"/>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Sheet1!$C$2:$C$7</c:f>
              <c:numCache>
                <c:formatCode>General</c:formatCode>
                <c:ptCount val="6"/>
                <c:pt idx="0">
                  <c:v>24</c:v>
                </c:pt>
                <c:pt idx="1">
                  <c:v>26</c:v>
                </c:pt>
                <c:pt idx="2">
                  <c:v>28</c:v>
                </c:pt>
                <c:pt idx="3">
                  <c:v>24</c:v>
                </c:pt>
                <c:pt idx="4">
                  <c:v>24</c:v>
                </c:pt>
                <c:pt idx="5">
                  <c:v>27</c:v>
                </c:pt>
              </c:numCache>
            </c:numRef>
          </c:val>
          <c:extLst>
            <c:ext xmlns:c16="http://schemas.microsoft.com/office/drawing/2014/chart" uri="{C3380CC4-5D6E-409C-BE32-E72D297353CC}">
              <c16:uniqueId val="{00000001-152D-4A4D-A98A-EDFAAAEFABC3}"/>
            </c:ext>
          </c:extLst>
        </c:ser>
        <c:ser>
          <c:idx val="2"/>
          <c:order val="2"/>
          <c:tx>
            <c:strRef>
              <c:f>Sheet1!$D$1</c:f>
              <c:strCache>
                <c:ptCount val="1"/>
                <c:pt idx="0">
                  <c:v>Nežinau, sunku pasakyti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Sheet1!$D$2:$D$7</c:f>
              <c:numCache>
                <c:formatCode>General</c:formatCode>
                <c:ptCount val="6"/>
                <c:pt idx="0">
                  <c:v>68</c:v>
                </c:pt>
                <c:pt idx="1">
                  <c:v>63</c:v>
                </c:pt>
                <c:pt idx="2">
                  <c:v>57</c:v>
                </c:pt>
                <c:pt idx="3">
                  <c:v>59</c:v>
                </c:pt>
                <c:pt idx="4">
                  <c:v>55</c:v>
                </c:pt>
                <c:pt idx="5">
                  <c:v>55</c:v>
                </c:pt>
              </c:numCache>
            </c:numRef>
          </c:val>
          <c:extLst>
            <c:ext xmlns:c16="http://schemas.microsoft.com/office/drawing/2014/chart" uri="{C3380CC4-5D6E-409C-BE32-E72D297353CC}">
              <c16:uniqueId val="{00000002-152D-4A4D-A98A-EDFAAAEFABC3}"/>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max val="100"/>
        </c:scaling>
        <c:delete val="1"/>
        <c:axPos val="t"/>
        <c:numFmt formatCode="General" sourceLinked="1"/>
        <c:majorTickMark val="out"/>
        <c:minorTickMark val="none"/>
        <c:tickLblPos val="nextTo"/>
        <c:crossAx val="198374784"/>
        <c:crosses val="autoZero"/>
        <c:crossBetween val="between"/>
      </c:valAx>
      <c:spPr>
        <a:noFill/>
        <a:ln>
          <a:noFill/>
        </a:ln>
        <a:effectLst/>
      </c:spPr>
    </c:plotArea>
    <c:legend>
      <c:legendPos val="b"/>
      <c:layout>
        <c:manualLayout>
          <c:xMode val="edge"/>
          <c:yMode val="edge"/>
          <c:x val="7.2916666666666671E-2"/>
          <c:y val="9.9512334022644394E-2"/>
          <c:w val="0.79517566163604547"/>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0452922848379E-2"/>
          <c:y val="1.3238760263465415E-2"/>
          <c:w val="0.97127595405409783"/>
          <c:h val="0.92429937532704765"/>
        </c:manualLayout>
      </c:layout>
      <c:barChart>
        <c:barDir val="bar"/>
        <c:grouping val="stacked"/>
        <c:varyColors val="0"/>
        <c:ser>
          <c:idx val="0"/>
          <c:order val="0"/>
          <c:tx>
            <c:strRef>
              <c:f>Sheet1!$B$1</c:f>
              <c:strCache>
                <c:ptCount val="1"/>
                <c:pt idx="0">
                  <c:v>2024</c:v>
                </c:pt>
              </c:strCache>
            </c:strRef>
          </c:tx>
          <c:spPr>
            <a:solidFill>
              <a:schemeClr val="accent1"/>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0-84E2-4F57-B3ED-F32569D009FE}"/>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D44E-46A8-B249-180B0CF7C5CD}"/>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D-D44E-46A8-B249-180B0CF7C5CD}"/>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D44E-46A8-B249-180B0CF7C5CD}"/>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F-D44E-46A8-B249-180B0CF7C5CD}"/>
                </c:ext>
              </c:extLst>
            </c:dLbl>
            <c:dLbl>
              <c:idx val="4"/>
              <c:dLblPos val="inBase"/>
              <c:showLegendKey val="0"/>
              <c:showVal val="1"/>
              <c:showCatName val="0"/>
              <c:showSerName val="0"/>
              <c:showPercent val="0"/>
              <c:showBubbleSize val="0"/>
              <c:extLst>
                <c:ext xmlns:c15="http://schemas.microsoft.com/office/drawing/2012/chart" uri="{CE6537A1-D6FC-4f65-9D91-7224C49458BB}">
                  <c15:layout>
                    <c:manualLayout>
                      <c:w val="3.8026960335089274E-2"/>
                      <c:h val="0.10048388235608106"/>
                    </c:manualLayout>
                  </c15:layout>
                </c:ext>
                <c:ext xmlns:c16="http://schemas.microsoft.com/office/drawing/2014/chart" uri="{C3380CC4-5D6E-409C-BE32-E72D297353CC}">
                  <c16:uniqueId val="{0000000A-2078-4B65-A8B7-8AD02B34238E}"/>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3943747864005808E-2"/>
                      <c:h val="0.10048388235608106"/>
                    </c:manualLayout>
                  </c15:layout>
                </c:ext>
                <c:ext xmlns:c16="http://schemas.microsoft.com/office/drawing/2014/chart" uri="{C3380CC4-5D6E-409C-BE32-E72D297353CC}">
                  <c16:uniqueId val="{0000000B-2078-4B65-A8B7-8AD02B34238E}"/>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2.7360349949439651E-2"/>
                      <c:h val="0.10048388235608106"/>
                    </c:manualLayout>
                  </c15:layout>
                </c:ext>
                <c:ext xmlns:c16="http://schemas.microsoft.com/office/drawing/2014/chart" uri="{C3380CC4-5D6E-409C-BE32-E72D297353CC}">
                  <c16:uniqueId val="{00000000-84E2-4F57-B3ED-F32569D009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Sheet1!$B$2:$B$8</c:f>
              <c:numCache>
                <c:formatCode>General</c:formatCode>
                <c:ptCount val="7"/>
                <c:pt idx="0">
                  <c:v>67</c:v>
                </c:pt>
                <c:pt idx="1">
                  <c:v>39</c:v>
                </c:pt>
                <c:pt idx="2">
                  <c:v>20</c:v>
                </c:pt>
                <c:pt idx="3">
                  <c:v>16</c:v>
                </c:pt>
                <c:pt idx="4">
                  <c:v>10</c:v>
                </c:pt>
                <c:pt idx="5">
                  <c:v>9</c:v>
                </c:pt>
                <c:pt idx="6">
                  <c:v>7</c:v>
                </c:pt>
              </c:numCache>
            </c:numRef>
          </c:val>
          <c:extLst>
            <c:ext xmlns:c16="http://schemas.microsoft.com/office/drawing/2014/chart" uri="{C3380CC4-5D6E-409C-BE32-E72D297353CC}">
              <c16:uniqueId val="{00000001-84E2-4F57-B3ED-F32569D009FE}"/>
            </c:ext>
          </c:extLst>
        </c:ser>
        <c:ser>
          <c:idx val="1"/>
          <c:order val="1"/>
          <c:tx>
            <c:strRef>
              <c:f>Sheet1!$C$1</c:f>
              <c:strCache>
                <c:ptCount val="1"/>
              </c:strCache>
            </c:strRef>
          </c:tx>
          <c:spPr>
            <a:noFill/>
            <a:ln>
              <a:noFill/>
            </a:ln>
            <a:effectLst/>
          </c:spPr>
          <c:invertIfNegative val="0"/>
          <c:dLbls>
            <c:delete val="1"/>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Sheet1!$C$2:$C$8</c:f>
              <c:numCache>
                <c:formatCode>General</c:formatCode>
                <c:ptCount val="7"/>
                <c:pt idx="0">
                  <c:v>33</c:v>
                </c:pt>
                <c:pt idx="1">
                  <c:v>61</c:v>
                </c:pt>
                <c:pt idx="2">
                  <c:v>80</c:v>
                </c:pt>
                <c:pt idx="3">
                  <c:v>84</c:v>
                </c:pt>
                <c:pt idx="4">
                  <c:v>90</c:v>
                </c:pt>
                <c:pt idx="5">
                  <c:v>91</c:v>
                </c:pt>
                <c:pt idx="6">
                  <c:v>93</c:v>
                </c:pt>
              </c:numCache>
            </c:numRef>
          </c:val>
          <c:extLst>
            <c:ext xmlns:c16="http://schemas.microsoft.com/office/drawing/2014/chart" uri="{C3380CC4-5D6E-409C-BE32-E72D297353CC}">
              <c16:uniqueId val="{00000002-84E2-4F57-B3ED-F32569D009FE}"/>
            </c:ext>
          </c:extLst>
        </c:ser>
        <c:ser>
          <c:idx val="2"/>
          <c:order val="2"/>
          <c:tx>
            <c:strRef>
              <c:f>Sheet1!$D$1</c:f>
              <c:strCache>
                <c:ptCount val="1"/>
                <c:pt idx="0">
                  <c:v>2023</c:v>
                </c:pt>
              </c:strCache>
            </c:strRef>
          </c:tx>
          <c:spPr>
            <a:solidFill>
              <a:schemeClr val="accent2"/>
            </a:solidFill>
            <a:ln>
              <a:solidFill>
                <a:schemeClr val="accent2"/>
              </a:solid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3-84E2-4F57-B3ED-F32569D009FE}"/>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4-5C49-4C77-AE79-A3C146EA204D}"/>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5-5C49-4C77-AE79-A3C146EA204D}"/>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2.2216190937793555E-2"/>
                      <c:h val="0.10048388235608106"/>
                    </c:manualLayout>
                  </c15:layout>
                </c:ext>
                <c:ext xmlns:c16="http://schemas.microsoft.com/office/drawing/2014/chart" uri="{C3380CC4-5D6E-409C-BE32-E72D297353CC}">
                  <c16:uniqueId val="{00000003-84E2-4F57-B3ED-F32569D009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Sheet1!$D$2:$D$8</c:f>
              <c:numCache>
                <c:formatCode>General</c:formatCode>
                <c:ptCount val="7"/>
                <c:pt idx="0">
                  <c:v>61</c:v>
                </c:pt>
                <c:pt idx="1">
                  <c:v>44</c:v>
                </c:pt>
                <c:pt idx="2">
                  <c:v>17</c:v>
                </c:pt>
                <c:pt idx="3">
                  <c:v>17</c:v>
                </c:pt>
                <c:pt idx="4">
                  <c:v>10</c:v>
                </c:pt>
                <c:pt idx="5">
                  <c:v>10</c:v>
                </c:pt>
                <c:pt idx="6">
                  <c:v>5</c:v>
                </c:pt>
              </c:numCache>
            </c:numRef>
          </c:val>
          <c:extLst>
            <c:ext xmlns:c16="http://schemas.microsoft.com/office/drawing/2014/chart" uri="{C3380CC4-5D6E-409C-BE32-E72D297353CC}">
              <c16:uniqueId val="{00000004-84E2-4F57-B3ED-F32569D009FE}"/>
            </c:ext>
          </c:extLst>
        </c:ser>
        <c:ser>
          <c:idx val="3"/>
          <c:order val="3"/>
          <c:tx>
            <c:strRef>
              <c:f>Sheet1!$E$1</c:f>
              <c:strCache>
                <c:ptCount val="1"/>
              </c:strCache>
            </c:strRef>
          </c:tx>
          <c:spPr>
            <a:noFill/>
            <a:ln>
              <a:noFill/>
            </a:ln>
            <a:effectLst/>
          </c:spPr>
          <c:invertIfNegative val="0"/>
          <c:dLbls>
            <c:delete val="1"/>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Sheet1!$E$2:$E$8</c:f>
              <c:numCache>
                <c:formatCode>General</c:formatCode>
                <c:ptCount val="7"/>
                <c:pt idx="0">
                  <c:v>39</c:v>
                </c:pt>
                <c:pt idx="1">
                  <c:v>56</c:v>
                </c:pt>
                <c:pt idx="2">
                  <c:v>83</c:v>
                </c:pt>
                <c:pt idx="3">
                  <c:v>83</c:v>
                </c:pt>
                <c:pt idx="4">
                  <c:v>90</c:v>
                </c:pt>
                <c:pt idx="5">
                  <c:v>90</c:v>
                </c:pt>
                <c:pt idx="6">
                  <c:v>95</c:v>
                </c:pt>
              </c:numCache>
            </c:numRef>
          </c:val>
          <c:extLst>
            <c:ext xmlns:c16="http://schemas.microsoft.com/office/drawing/2014/chart" uri="{C3380CC4-5D6E-409C-BE32-E72D297353CC}">
              <c16:uniqueId val="{00000005-84E2-4F57-B3ED-F32569D009FE}"/>
            </c:ext>
          </c:extLst>
        </c:ser>
        <c:ser>
          <c:idx val="4"/>
          <c:order val="4"/>
          <c:tx>
            <c:strRef>
              <c:f>Sheet1!$F$1</c:f>
              <c:strCache>
                <c:ptCount val="1"/>
                <c:pt idx="0">
                  <c:v>2022</c:v>
                </c:pt>
              </c:strCache>
            </c:strRef>
          </c:tx>
          <c:spPr>
            <a:solidFill>
              <a:schemeClr val="accent2"/>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0-7E47-4D5D-BF47-B4301661B31E}"/>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638111085644774E-2"/>
                      <c:h val="0.10048388235608106"/>
                    </c:manualLayout>
                  </c15:layout>
                </c:ext>
                <c:ext xmlns:c16="http://schemas.microsoft.com/office/drawing/2014/chart" uri="{C3380CC4-5D6E-409C-BE32-E72D297353CC}">
                  <c16:uniqueId val="{0000000C-2078-4B65-A8B7-8AD02B34238E}"/>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2376272170061483E-2"/>
                      <c:h val="0.10048388235608106"/>
                    </c:manualLayout>
                  </c15:layout>
                </c:ext>
                <c:ext xmlns:c16="http://schemas.microsoft.com/office/drawing/2014/chart" uri="{C3380CC4-5D6E-409C-BE32-E72D297353CC}">
                  <c16:uniqueId val="{00000010-D44E-46A8-B249-180B0CF7C5CD}"/>
                </c:ext>
              </c:extLst>
            </c:dLbl>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47-4D5D-BF47-B4301661B3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Sheet1!$F$2:$F$8</c:f>
              <c:numCache>
                <c:formatCode>General</c:formatCode>
                <c:ptCount val="7"/>
                <c:pt idx="0">
                  <c:v>68</c:v>
                </c:pt>
                <c:pt idx="1">
                  <c:v>50</c:v>
                </c:pt>
                <c:pt idx="2">
                  <c:v>18</c:v>
                </c:pt>
                <c:pt idx="3">
                  <c:v>16</c:v>
                </c:pt>
                <c:pt idx="4">
                  <c:v>11</c:v>
                </c:pt>
                <c:pt idx="5">
                  <c:v>9</c:v>
                </c:pt>
                <c:pt idx="6">
                  <c:v>4</c:v>
                </c:pt>
              </c:numCache>
            </c:numRef>
          </c:val>
          <c:extLst>
            <c:ext xmlns:c16="http://schemas.microsoft.com/office/drawing/2014/chart" uri="{C3380CC4-5D6E-409C-BE32-E72D297353CC}">
              <c16:uniqueId val="{00000006-84E2-4F57-B3ED-F32569D009FE}"/>
            </c:ext>
          </c:extLst>
        </c:ser>
        <c:ser>
          <c:idx val="5"/>
          <c:order val="5"/>
          <c:tx>
            <c:strRef>
              <c:f>Sheet1!$G$1</c:f>
              <c:strCache>
                <c:ptCount val="1"/>
              </c:strCache>
            </c:strRef>
          </c:tx>
          <c:spPr>
            <a:noFill/>
            <a:ln>
              <a:noFill/>
            </a:ln>
            <a:effectLst/>
          </c:spPr>
          <c:invertIfNegative val="0"/>
          <c:dLbls>
            <c:delete val="1"/>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Sheet1!$G$2:$G$8</c:f>
              <c:numCache>
                <c:formatCode>General</c:formatCode>
                <c:ptCount val="7"/>
                <c:pt idx="0">
                  <c:v>32</c:v>
                </c:pt>
                <c:pt idx="1">
                  <c:v>50</c:v>
                </c:pt>
                <c:pt idx="2">
                  <c:v>82</c:v>
                </c:pt>
                <c:pt idx="3">
                  <c:v>84</c:v>
                </c:pt>
                <c:pt idx="4">
                  <c:v>89</c:v>
                </c:pt>
                <c:pt idx="5">
                  <c:v>91</c:v>
                </c:pt>
                <c:pt idx="6">
                  <c:v>96</c:v>
                </c:pt>
              </c:numCache>
            </c:numRef>
          </c:val>
          <c:extLst>
            <c:ext xmlns:c16="http://schemas.microsoft.com/office/drawing/2014/chart" uri="{C3380CC4-5D6E-409C-BE32-E72D297353CC}">
              <c16:uniqueId val="{00000007-84E2-4F57-B3ED-F32569D009FE}"/>
            </c:ext>
          </c:extLst>
        </c:ser>
        <c:ser>
          <c:idx val="6"/>
          <c:order val="6"/>
          <c:tx>
            <c:strRef>
              <c:f>Sheet1!$H$1</c:f>
              <c:strCache>
                <c:ptCount val="1"/>
                <c:pt idx="0">
                  <c:v>2021</c:v>
                </c:pt>
              </c:strCache>
            </c:strRef>
          </c:tx>
          <c:spPr>
            <a:solidFill>
              <a:schemeClr val="accent2"/>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2-BA7F-4F70-BAAD-3119A67A9D14}"/>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A-5C49-4C77-AE79-A3C146EA204D}"/>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7948586550392051E-2"/>
                      <c:h val="0.10048388235608106"/>
                    </c:manualLayout>
                  </c15:layout>
                </c:ext>
                <c:ext xmlns:c16="http://schemas.microsoft.com/office/drawing/2014/chart" uri="{C3380CC4-5D6E-409C-BE32-E72D297353CC}">
                  <c16:uniqueId val="{00000011-D44E-46A8-B249-180B0CF7C5CD}"/>
                </c:ext>
              </c:extLst>
            </c:dLbl>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7F-4F70-BAAD-3119A67A9D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Sheet1!$H$2:$H$8</c:f>
              <c:numCache>
                <c:formatCode>General</c:formatCode>
                <c:ptCount val="7"/>
                <c:pt idx="0">
                  <c:v>73</c:v>
                </c:pt>
                <c:pt idx="1">
                  <c:v>55</c:v>
                </c:pt>
                <c:pt idx="2">
                  <c:v>20</c:v>
                </c:pt>
                <c:pt idx="3">
                  <c:v>13</c:v>
                </c:pt>
                <c:pt idx="4">
                  <c:v>10</c:v>
                </c:pt>
                <c:pt idx="5">
                  <c:v>11</c:v>
                </c:pt>
                <c:pt idx="6">
                  <c:v>4</c:v>
                </c:pt>
              </c:numCache>
            </c:numRef>
          </c:val>
          <c:extLst>
            <c:ext xmlns:c16="http://schemas.microsoft.com/office/drawing/2014/chart" uri="{C3380CC4-5D6E-409C-BE32-E72D297353CC}">
              <c16:uniqueId val="{00000008-84E2-4F57-B3ED-F32569D009FE}"/>
            </c:ext>
          </c:extLst>
        </c:ser>
        <c:ser>
          <c:idx val="7"/>
          <c:order val="7"/>
          <c:tx>
            <c:strRef>
              <c:f>Sheet1!$I$1</c:f>
              <c:strCache>
                <c:ptCount val="1"/>
              </c:strCache>
            </c:strRef>
          </c:tx>
          <c:spPr>
            <a:noFill/>
            <a:ln>
              <a:noFill/>
            </a:ln>
            <a:effectLst/>
          </c:spPr>
          <c:invertIfNegative val="0"/>
          <c:dLbls>
            <c:delete val="1"/>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Sheet1!$I$2:$I$8</c:f>
              <c:numCache>
                <c:formatCode>General</c:formatCode>
                <c:ptCount val="7"/>
                <c:pt idx="0">
                  <c:v>27</c:v>
                </c:pt>
                <c:pt idx="1">
                  <c:v>45</c:v>
                </c:pt>
                <c:pt idx="2">
                  <c:v>80</c:v>
                </c:pt>
                <c:pt idx="3">
                  <c:v>87</c:v>
                </c:pt>
                <c:pt idx="4">
                  <c:v>90</c:v>
                </c:pt>
                <c:pt idx="5">
                  <c:v>89</c:v>
                </c:pt>
                <c:pt idx="6">
                  <c:v>96</c:v>
                </c:pt>
              </c:numCache>
            </c:numRef>
          </c:val>
          <c:extLst>
            <c:ext xmlns:c16="http://schemas.microsoft.com/office/drawing/2014/chart" uri="{C3380CC4-5D6E-409C-BE32-E72D297353CC}">
              <c16:uniqueId val="{00000000-BA7F-4F70-BAAD-3119A67A9D14}"/>
            </c:ext>
          </c:extLst>
        </c:ser>
        <c:ser>
          <c:idx val="8"/>
          <c:order val="8"/>
          <c:tx>
            <c:strRef>
              <c:f>Sheet1!$J$1</c:f>
              <c:strCache>
                <c:ptCount val="1"/>
                <c:pt idx="0">
                  <c:v>2020</c:v>
                </c:pt>
              </c:strCache>
            </c:strRef>
          </c:tx>
          <c:spPr>
            <a:solidFill>
              <a:srgbClr val="1AB1AF"/>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3-BA7F-4F70-BAAD-3119A67A9D14}"/>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4813635162503416E-2"/>
                      <c:h val="0.10048388235608106"/>
                    </c:manualLayout>
                  </c15:layout>
                </c:ext>
                <c:ext xmlns:c16="http://schemas.microsoft.com/office/drawing/2014/chart" uri="{C3380CC4-5D6E-409C-BE32-E72D297353CC}">
                  <c16:uniqueId val="{0000000D-2078-4B65-A8B7-8AD02B34238E}"/>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3943747864005808E-2"/>
                      <c:h val="0.10048388235608106"/>
                    </c:manualLayout>
                  </c15:layout>
                </c:ext>
                <c:ext xmlns:c16="http://schemas.microsoft.com/office/drawing/2014/chart" uri="{C3380CC4-5D6E-409C-BE32-E72D297353CC}">
                  <c16:uniqueId val="{0000000E-2078-4B65-A8B7-8AD02B34238E}"/>
                </c:ext>
              </c:extLst>
            </c:dLbl>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7F-4F70-BAAD-3119A67A9D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Sheet1!$J$2:$J$8</c:f>
              <c:numCache>
                <c:formatCode>General</c:formatCode>
                <c:ptCount val="7"/>
                <c:pt idx="0">
                  <c:v>71</c:v>
                </c:pt>
                <c:pt idx="1">
                  <c:v>53</c:v>
                </c:pt>
                <c:pt idx="2">
                  <c:v>18</c:v>
                </c:pt>
                <c:pt idx="3">
                  <c:v>21</c:v>
                </c:pt>
                <c:pt idx="4">
                  <c:v>11</c:v>
                </c:pt>
                <c:pt idx="5">
                  <c:v>9</c:v>
                </c:pt>
                <c:pt idx="6">
                  <c:v>4</c:v>
                </c:pt>
              </c:numCache>
            </c:numRef>
          </c:val>
          <c:extLst>
            <c:ext xmlns:c16="http://schemas.microsoft.com/office/drawing/2014/chart" uri="{C3380CC4-5D6E-409C-BE32-E72D297353CC}">
              <c16:uniqueId val="{00000001-BA7F-4F70-BAAD-3119A67A9D14}"/>
            </c:ext>
          </c:extLst>
        </c:ser>
        <c:ser>
          <c:idx val="9"/>
          <c:order val="9"/>
          <c:tx>
            <c:strRef>
              <c:f>Sheet1!$K$1</c:f>
              <c:strCache>
                <c:ptCount val="1"/>
              </c:strCache>
            </c:strRef>
          </c:tx>
          <c:spPr>
            <a:noFill/>
            <a:ln>
              <a:noFill/>
            </a:ln>
            <a:effectLst/>
          </c:spPr>
          <c:invertIfNegative val="0"/>
          <c:dLbls>
            <c:delete val="1"/>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Sheet1!$K$2:$K$8</c:f>
              <c:numCache>
                <c:formatCode>General</c:formatCode>
                <c:ptCount val="7"/>
                <c:pt idx="0">
                  <c:v>29</c:v>
                </c:pt>
                <c:pt idx="1">
                  <c:v>47</c:v>
                </c:pt>
                <c:pt idx="2">
                  <c:v>82</c:v>
                </c:pt>
                <c:pt idx="3">
                  <c:v>79</c:v>
                </c:pt>
                <c:pt idx="4">
                  <c:v>89</c:v>
                </c:pt>
                <c:pt idx="5">
                  <c:v>91</c:v>
                </c:pt>
                <c:pt idx="6">
                  <c:v>96</c:v>
                </c:pt>
              </c:numCache>
            </c:numRef>
          </c:val>
          <c:extLst>
            <c:ext xmlns:c16="http://schemas.microsoft.com/office/drawing/2014/chart" uri="{C3380CC4-5D6E-409C-BE32-E72D297353CC}">
              <c16:uniqueId val="{0000000A-D44E-46A8-B249-180B0CF7C5CD}"/>
            </c:ext>
          </c:extLst>
        </c:ser>
        <c:ser>
          <c:idx val="10"/>
          <c:order val="10"/>
          <c:tx>
            <c:strRef>
              <c:f>Sheet1!$L$1</c:f>
              <c:strCache>
                <c:ptCount val="1"/>
                <c:pt idx="0">
                  <c:v>2019</c:v>
                </c:pt>
              </c:strCache>
            </c:strRef>
          </c:tx>
          <c:spPr>
            <a:solidFill>
              <a:schemeClr val="accent2"/>
            </a:solidFill>
            <a:ln>
              <a:noFill/>
            </a:ln>
            <a:effectLst/>
          </c:spPr>
          <c:invertIfNegative val="0"/>
          <c:dPt>
            <c:idx val="6"/>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E-5C49-4C77-AE79-A3C146EA204D}"/>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0F-5C49-4C77-AE79-A3C146EA204D}"/>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3.9989143688028396E-2"/>
                      <c:h val="0.10048388235608106"/>
                    </c:manualLayout>
                  </c15:layout>
                </c:ext>
                <c:ext xmlns:c16="http://schemas.microsoft.com/office/drawing/2014/chart" uri="{C3380CC4-5D6E-409C-BE32-E72D297353CC}">
                  <c16:uniqueId val="{00000010-5C49-4C77-AE79-A3C146EA204D}"/>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2.6659429125352262E-2"/>
                      <c:h val="0.10048388235608106"/>
                    </c:manualLayout>
                  </c15:layout>
                </c:ext>
                <c:ext xmlns:c16="http://schemas.microsoft.com/office/drawing/2014/chart" uri="{C3380CC4-5D6E-409C-BE32-E72D297353CC}">
                  <c16:uniqueId val="{0000000E-5C49-4C77-AE79-A3C146EA20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Internete</c:v>
                </c:pt>
                <c:pt idx="1">
                  <c:v>Televizijoje</c:v>
                </c:pt>
                <c:pt idx="2">
                  <c:v>Socialinėje medijoje (Facebook ir pan.)</c:v>
                </c:pt>
                <c:pt idx="3">
                  <c:v>Valstybinėje spaudoje**</c:v>
                </c:pt>
                <c:pt idx="4">
                  <c:v>Regioninėje spaudoje</c:v>
                </c:pt>
                <c:pt idx="5">
                  <c:v>Radijuje</c:v>
                </c:pt>
                <c:pt idx="6">
                  <c:v>Kita</c:v>
                </c:pt>
              </c:strCache>
            </c:strRef>
          </c:cat>
          <c:val>
            <c:numRef>
              <c:f>Sheet1!$L$2:$L$8</c:f>
              <c:numCache>
                <c:formatCode>General</c:formatCode>
                <c:ptCount val="7"/>
                <c:pt idx="0">
                  <c:v>66</c:v>
                </c:pt>
                <c:pt idx="1">
                  <c:v>52</c:v>
                </c:pt>
                <c:pt idx="2">
                  <c:v>18</c:v>
                </c:pt>
                <c:pt idx="3">
                  <c:v>19</c:v>
                </c:pt>
                <c:pt idx="4">
                  <c:v>10</c:v>
                </c:pt>
                <c:pt idx="5">
                  <c:v>10</c:v>
                </c:pt>
                <c:pt idx="6">
                  <c:v>6</c:v>
                </c:pt>
              </c:numCache>
            </c:numRef>
          </c:val>
          <c:extLst>
            <c:ext xmlns:c16="http://schemas.microsoft.com/office/drawing/2014/chart" uri="{C3380CC4-5D6E-409C-BE32-E72D297353CC}">
              <c16:uniqueId val="{0000000B-D44E-46A8-B249-180B0CF7C5CD}"/>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57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530321739216999"/>
          <c:y val="0.13406689897326765"/>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8E48-473A-AD21-8500C9B49169}"/>
              </c:ext>
            </c:extLst>
          </c:dPt>
          <c:dPt>
            <c:idx val="1"/>
            <c:bubble3D val="0"/>
            <c:spPr>
              <a:solidFill>
                <a:schemeClr val="accent2"/>
              </a:solidFill>
              <a:ln>
                <a:noFill/>
              </a:ln>
              <a:effectLst/>
            </c:spPr>
            <c:extLst>
              <c:ext xmlns:c16="http://schemas.microsoft.com/office/drawing/2014/chart" uri="{C3380CC4-5D6E-409C-BE32-E72D297353CC}">
                <c16:uniqueId val="{00000003-8E48-473A-AD21-8500C9B49169}"/>
              </c:ext>
            </c:extLst>
          </c:dPt>
          <c:dLbls>
            <c:dLbl>
              <c:idx val="0"/>
              <c:layout>
                <c:manualLayout>
                  <c:x val="2.3120509574166743E-2"/>
                  <c:y val="-0.11035067299584328"/>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a:t>
                    </a:r>
                  </a:p>
                </c:rich>
              </c:tx>
              <c:showLegendKey val="0"/>
              <c:showVal val="1"/>
              <c:showCatName val="0"/>
              <c:showSerName val="0"/>
              <c:showPercent val="0"/>
              <c:showBubbleSize val="0"/>
              <c:extLst>
                <c:ext xmlns:c15="http://schemas.microsoft.com/office/drawing/2012/chart" uri="{CE6537A1-D6FC-4f65-9D91-7224C49458BB}">
                  <c15:layout>
                    <c:manualLayout>
                      <c:w val="0.18416406925002152"/>
                      <c:h val="0.16057024064327274"/>
                    </c:manualLayout>
                  </c15:layout>
                  <c15:dlblFieldTable/>
                  <c15:showDataLabelsRange val="1"/>
                </c:ext>
                <c:ext xmlns:c16="http://schemas.microsoft.com/office/drawing/2014/chart" uri="{C3380CC4-5D6E-409C-BE32-E72D297353CC}">
                  <c16:uniqueId val="{00000001-8E48-473A-AD21-8500C9B49169}"/>
                </c:ext>
              </c:extLst>
            </c:dLbl>
            <c:dLbl>
              <c:idx val="1"/>
              <c:layout>
                <c:manualLayout>
                  <c:x val="-0.13135220762853808"/>
                  <c:y val="7.4713962678622722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[LANGELIŲ DIAPAZONAS]</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[REIKŠMĖ]</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a:t>
                    </a:r>
                  </a:p>
                </c:rich>
              </c:tx>
              <c:showLegendKey val="0"/>
              <c:showVal val="1"/>
              <c:showCatName val="0"/>
              <c:showSerName val="0"/>
              <c:showPercent val="0"/>
              <c:showBubbleSize val="0"/>
              <c:extLst>
                <c:ext xmlns:c15="http://schemas.microsoft.com/office/drawing/2012/chart" uri="{CE6537A1-D6FC-4f65-9D91-7224C49458BB}">
                  <c15:layout>
                    <c:manualLayout>
                      <c:w val="0.20321013935615956"/>
                      <c:h val="0.2448566048058983"/>
                    </c:manualLayout>
                  </c15:layout>
                  <c15:dlblFieldTable/>
                  <c15:showDataLabelsRange val="1"/>
                </c:ext>
                <c:ext xmlns:c16="http://schemas.microsoft.com/office/drawing/2014/chart" uri="{C3380CC4-5D6E-409C-BE32-E72D297353CC}">
                  <c16:uniqueId val="{00000003-8E48-473A-AD21-8500C9B49169}"/>
                </c:ext>
              </c:extLst>
            </c:dLbl>
            <c:spPr>
              <a:noFill/>
              <a:ln>
                <a:noFill/>
              </a:ln>
              <a:effectLst/>
            </c:spPr>
            <c:txPr>
              <a:bodyPr rot="0" spcFirstLastPara="1" vertOverflow="ellipsis" vert="horz" wrap="square" anchor="ctr" anchorCtr="0"/>
              <a:lstStyle/>
              <a:p>
                <a:pPr algn="ctr" rtl="0">
                  <a:defRPr lang="en-US" sz="1200" b="0" i="0" u="none" strike="noStrike" kern="1200" baseline="0">
                    <a:solidFill>
                      <a:schemeClr val="tx1">
                        <a:lumMod val="50000"/>
                        <a:lumOff val="50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Sheet1!$A$2:$A$3</c:f>
              <c:strCache>
                <c:ptCount val="2"/>
                <c:pt idx="0">
                  <c:v>Taip</c:v>
                </c:pt>
                <c:pt idx="1">
                  <c:v>Ne, nežinau</c:v>
                </c:pt>
              </c:strCache>
            </c:strRef>
          </c:cat>
          <c:val>
            <c:numRef>
              <c:f>Sheet1!$B$2:$B$3</c:f>
              <c:numCache>
                <c:formatCode>General</c:formatCode>
                <c:ptCount val="2"/>
                <c:pt idx="0">
                  <c:v>8</c:v>
                </c:pt>
                <c:pt idx="1">
                  <c:v>92</c:v>
                </c:pt>
              </c:numCache>
            </c:numRef>
          </c:val>
          <c:extLst>
            <c:ext xmlns:c15="http://schemas.microsoft.com/office/drawing/2012/chart" uri="{02D57815-91ED-43cb-92C2-25804820EDAC}">
              <c15:datalabelsRange>
                <c15:f>Sheet1!$A$2:$A$5</c15:f>
                <c15:dlblRangeCache>
                  <c:ptCount val="4"/>
                  <c:pt idx="0">
                    <c:v>Taip</c:v>
                  </c:pt>
                  <c:pt idx="1">
                    <c:v>Ne, nežinau</c:v>
                  </c:pt>
                </c15:dlblRangeCache>
              </c15:datalabelsRange>
            </c:ext>
            <c:ext xmlns:c16="http://schemas.microsoft.com/office/drawing/2014/chart" uri="{C3380CC4-5D6E-409C-BE32-E72D297353CC}">
              <c16:uniqueId val="{00000004-8E48-473A-AD21-8500C9B49169}"/>
            </c:ext>
          </c:extLst>
        </c:ser>
        <c:dLbls>
          <c:showLegendKey val="0"/>
          <c:showVal val="0"/>
          <c:showCatName val="0"/>
          <c:showSerName val="0"/>
          <c:showPercent val="0"/>
          <c:showBubbleSize val="0"/>
          <c:showLeaderLines val="0"/>
        </c:dLbls>
        <c:firstSliceAng val="360"/>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55314553508566"/>
          <c:y val="0.25257435164220954"/>
          <c:w val="0.7944685446491434"/>
          <c:h val="0.64278284790189433"/>
        </c:manualLayout>
      </c:layout>
      <c:barChart>
        <c:barDir val="bar"/>
        <c:grouping val="stacked"/>
        <c:varyColors val="0"/>
        <c:ser>
          <c:idx val="1"/>
          <c:order val="0"/>
          <c:tx>
            <c:strRef>
              <c:f>Sheet1!$B$1</c:f>
              <c:strCache>
                <c:ptCount val="1"/>
                <c:pt idx="0">
                  <c:v>Labai korumpuota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Sheet1!$B$2:$B$7</c:f>
              <c:numCache>
                <c:formatCode>General</c:formatCode>
                <c:ptCount val="6"/>
                <c:pt idx="0">
                  <c:v>15</c:v>
                </c:pt>
                <c:pt idx="1">
                  <c:v>15</c:v>
                </c:pt>
                <c:pt idx="2">
                  <c:v>13</c:v>
                </c:pt>
                <c:pt idx="3">
                  <c:v>8</c:v>
                </c:pt>
                <c:pt idx="4">
                  <c:v>9</c:v>
                </c:pt>
                <c:pt idx="5">
                  <c:v>8</c:v>
                </c:pt>
              </c:numCache>
            </c:numRef>
          </c:val>
          <c:extLst>
            <c:ext xmlns:c16="http://schemas.microsoft.com/office/drawing/2014/chart" uri="{C3380CC4-5D6E-409C-BE32-E72D297353CC}">
              <c16:uniqueId val="{00000000-21A2-4289-94F3-918FE0642397}"/>
            </c:ext>
          </c:extLst>
        </c:ser>
        <c:ser>
          <c:idx val="2"/>
          <c:order val="1"/>
          <c:tx>
            <c:strRef>
              <c:f>Sheet1!$C$1</c:f>
              <c:strCache>
                <c:ptCount val="1"/>
                <c:pt idx="0">
                  <c:v>Iš dalies korumpuota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Sheet1!$C$2:$C$7</c:f>
              <c:numCache>
                <c:formatCode>General</c:formatCode>
                <c:ptCount val="6"/>
                <c:pt idx="0">
                  <c:v>43</c:v>
                </c:pt>
                <c:pt idx="1">
                  <c:v>46</c:v>
                </c:pt>
                <c:pt idx="2">
                  <c:v>48</c:v>
                </c:pt>
                <c:pt idx="3">
                  <c:v>43</c:v>
                </c:pt>
                <c:pt idx="4">
                  <c:v>44</c:v>
                </c:pt>
                <c:pt idx="5">
                  <c:v>45</c:v>
                </c:pt>
              </c:numCache>
            </c:numRef>
          </c:val>
          <c:extLst>
            <c:ext xmlns:c16="http://schemas.microsoft.com/office/drawing/2014/chart" uri="{C3380CC4-5D6E-409C-BE32-E72D297353CC}">
              <c16:uniqueId val="{00000001-21A2-4289-94F3-918FE0642397}"/>
            </c:ext>
          </c:extLst>
        </c:ser>
        <c:ser>
          <c:idx val="3"/>
          <c:order val="2"/>
          <c:tx>
            <c:strRef>
              <c:f>Sheet1!$D$1</c:f>
              <c:strCache>
                <c:ptCount val="1"/>
                <c:pt idx="0">
                  <c:v>Nekorumpuota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Sheet1!$D$2:$D$7</c:f>
              <c:numCache>
                <c:formatCode>General</c:formatCode>
                <c:ptCount val="6"/>
                <c:pt idx="0">
                  <c:v>8</c:v>
                </c:pt>
                <c:pt idx="1">
                  <c:v>10</c:v>
                </c:pt>
                <c:pt idx="2">
                  <c:v>6</c:v>
                </c:pt>
                <c:pt idx="3">
                  <c:v>16</c:v>
                </c:pt>
                <c:pt idx="4">
                  <c:v>15</c:v>
                </c:pt>
                <c:pt idx="5">
                  <c:v>15</c:v>
                </c:pt>
              </c:numCache>
            </c:numRef>
          </c:val>
          <c:extLst>
            <c:ext xmlns:c16="http://schemas.microsoft.com/office/drawing/2014/chart" uri="{C3380CC4-5D6E-409C-BE32-E72D297353CC}">
              <c16:uniqueId val="{00000002-21A2-4289-94F3-918FE0642397}"/>
            </c:ext>
          </c:extLst>
        </c:ser>
        <c:ser>
          <c:idx val="4"/>
          <c:order val="3"/>
          <c:tx>
            <c:strRef>
              <c:f>Sheet1!$E$1</c:f>
              <c:strCache>
                <c:ptCount val="1"/>
                <c:pt idx="0">
                  <c:v>Nežinau, neturiu nuomonės</c:v>
                </c:pt>
              </c:strCache>
            </c:strRef>
          </c:tx>
          <c:spPr>
            <a:solidFill>
              <a:schemeClr val="accent4"/>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6-21A2-4289-94F3-918FE064239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8-21A2-4289-94F3-918FE064239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2BB7-41DD-95D1-E5CAB40D4D0F}"/>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96AC-4E21-ADDF-BA5B2D7A7DC0}"/>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9-07BA-49D7-BB55-6E51A5824DF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Sheet1!$E$2:$E$7</c:f>
              <c:numCache>
                <c:formatCode>General</c:formatCode>
                <c:ptCount val="6"/>
                <c:pt idx="0">
                  <c:v>34</c:v>
                </c:pt>
                <c:pt idx="1">
                  <c:v>29</c:v>
                </c:pt>
                <c:pt idx="2">
                  <c:v>33</c:v>
                </c:pt>
                <c:pt idx="3">
                  <c:v>33</c:v>
                </c:pt>
                <c:pt idx="4">
                  <c:v>32</c:v>
                </c:pt>
                <c:pt idx="5">
                  <c:v>32</c:v>
                </c:pt>
              </c:numCache>
            </c:numRef>
          </c:val>
          <c:extLst>
            <c:ext xmlns:c16="http://schemas.microsoft.com/office/drawing/2014/chart" uri="{C3380CC4-5D6E-409C-BE32-E72D297353CC}">
              <c16:uniqueId val="{00000009-21A2-4289-94F3-918FE0642397}"/>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max val="100"/>
        </c:scaling>
        <c:delete val="1"/>
        <c:axPos val="t"/>
        <c:numFmt formatCode="General" sourceLinked="1"/>
        <c:majorTickMark val="out"/>
        <c:minorTickMark val="none"/>
        <c:tickLblPos val="nextTo"/>
        <c:crossAx val="198374784"/>
        <c:crosses val="autoZero"/>
        <c:crossBetween val="between"/>
      </c:valAx>
      <c:spPr>
        <a:noFill/>
        <a:ln>
          <a:noFill/>
        </a:ln>
        <a:effectLst/>
      </c:spPr>
    </c:plotArea>
    <c:legend>
      <c:legendPos val="t"/>
      <c:layout>
        <c:manualLayout>
          <c:xMode val="edge"/>
          <c:yMode val="edge"/>
          <c:x val="0.13139573624568346"/>
          <c:y val="9.9032390408472767E-2"/>
          <c:w val="0.84156500402320034"/>
          <c:h val="0.1007987237725781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0452922848379E-2"/>
          <c:y val="1.3798059625591469E-2"/>
          <c:w val="0.97127595405409783"/>
          <c:h val="0.97813127690927582"/>
        </c:manualLayout>
      </c:layout>
      <c:barChart>
        <c:barDir val="bar"/>
        <c:grouping val="stacked"/>
        <c:varyColors val="0"/>
        <c:ser>
          <c:idx val="0"/>
          <c:order val="0"/>
          <c:tx>
            <c:strRef>
              <c:f>Sheet1!$B$1</c:f>
              <c:strCache>
                <c:ptCount val="1"/>
                <c:pt idx="0">
                  <c:v>2024</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36E5-4EFD-ACF6-D93BA5C5FCC7}"/>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36E5-4EFD-ACF6-D93BA5C5FCC7}"/>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36E5-4EFD-ACF6-D93BA5C5FCC7}"/>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36E5-4EFD-ACF6-D93BA5C5FCC7}"/>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8055-4541-8CCE-0AC329F4F90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Sheet1!$B$2:$B$6</c:f>
              <c:numCache>
                <c:formatCode>General</c:formatCode>
                <c:ptCount val="5"/>
                <c:pt idx="0">
                  <c:v>79</c:v>
                </c:pt>
                <c:pt idx="1">
                  <c:v>47</c:v>
                </c:pt>
                <c:pt idx="2">
                  <c:v>42</c:v>
                </c:pt>
                <c:pt idx="3">
                  <c:v>29</c:v>
                </c:pt>
                <c:pt idx="4">
                  <c:v>11</c:v>
                </c:pt>
              </c:numCache>
            </c:numRef>
          </c:val>
          <c:extLst>
            <c:ext xmlns:c16="http://schemas.microsoft.com/office/drawing/2014/chart" uri="{C3380CC4-5D6E-409C-BE32-E72D297353CC}">
              <c16:uniqueId val="{00000000-914A-4571-AC44-285639DBA01E}"/>
            </c:ext>
          </c:extLst>
        </c:ser>
        <c:ser>
          <c:idx val="1"/>
          <c:order val="1"/>
          <c:tx>
            <c:strRef>
              <c:f>Sheet1!$C$1</c:f>
              <c:strCache>
                <c:ptCount val="1"/>
              </c:strCache>
            </c:strRef>
          </c:tx>
          <c:spPr>
            <a:noFill/>
            <a:ln>
              <a:noFill/>
            </a:ln>
            <a:effectLst/>
          </c:spPr>
          <c:invertIfNegative val="0"/>
          <c:dLbls>
            <c:delete val="1"/>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Sheet1!$C$2:$C$6</c:f>
              <c:numCache>
                <c:formatCode>General</c:formatCode>
                <c:ptCount val="5"/>
                <c:pt idx="0">
                  <c:v>21</c:v>
                </c:pt>
                <c:pt idx="1">
                  <c:v>53</c:v>
                </c:pt>
                <c:pt idx="2">
                  <c:v>58</c:v>
                </c:pt>
                <c:pt idx="3">
                  <c:v>71</c:v>
                </c:pt>
                <c:pt idx="4">
                  <c:v>89</c:v>
                </c:pt>
              </c:numCache>
            </c:numRef>
          </c:val>
          <c:extLst>
            <c:ext xmlns:c16="http://schemas.microsoft.com/office/drawing/2014/chart" uri="{C3380CC4-5D6E-409C-BE32-E72D297353CC}">
              <c16:uniqueId val="{00000001-914A-4571-AC44-285639DBA01E}"/>
            </c:ext>
          </c:extLst>
        </c:ser>
        <c:ser>
          <c:idx val="2"/>
          <c:order val="2"/>
          <c:tx>
            <c:strRef>
              <c:f>Sheet1!$D$1</c:f>
              <c:strCache>
                <c:ptCount val="1"/>
                <c:pt idx="0">
                  <c:v>2023</c:v>
                </c:pt>
              </c:strCache>
            </c:strRef>
          </c:tx>
          <c:spPr>
            <a:solidFill>
              <a:schemeClr val="accent2"/>
            </a:solidFill>
            <a:ln>
              <a:solidFill>
                <a:schemeClr val="accent2"/>
              </a:solidFill>
            </a:ln>
            <a:effectLst/>
          </c:spPr>
          <c:invertIfNegative val="0"/>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4.4717769388227378E-2"/>
                      <c:h val="9.7987402777398008E-2"/>
                    </c:manualLayout>
                  </c15:layout>
                </c:ext>
                <c:ext xmlns:c16="http://schemas.microsoft.com/office/drawing/2014/chart" uri="{C3380CC4-5D6E-409C-BE32-E72D297353CC}">
                  <c16:uniqueId val="{0000000B-914A-4571-AC44-285639DBA0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Sheet1!$D$2:$D$6</c:f>
              <c:numCache>
                <c:formatCode>General</c:formatCode>
                <c:ptCount val="5"/>
                <c:pt idx="0">
                  <c:v>77</c:v>
                </c:pt>
                <c:pt idx="1">
                  <c:v>48</c:v>
                </c:pt>
                <c:pt idx="2">
                  <c:v>42</c:v>
                </c:pt>
                <c:pt idx="3">
                  <c:v>30</c:v>
                </c:pt>
                <c:pt idx="4">
                  <c:v>10</c:v>
                </c:pt>
              </c:numCache>
            </c:numRef>
          </c:val>
          <c:extLst>
            <c:ext xmlns:c16="http://schemas.microsoft.com/office/drawing/2014/chart" uri="{C3380CC4-5D6E-409C-BE32-E72D297353CC}">
              <c16:uniqueId val="{00000002-914A-4571-AC44-285639DBA01E}"/>
            </c:ext>
          </c:extLst>
        </c:ser>
        <c:ser>
          <c:idx val="3"/>
          <c:order val="3"/>
          <c:tx>
            <c:strRef>
              <c:f>Sheet1!$E$1</c:f>
              <c:strCache>
                <c:ptCount val="1"/>
              </c:strCache>
            </c:strRef>
          </c:tx>
          <c:spPr>
            <a:noFill/>
            <a:ln>
              <a:noFill/>
            </a:ln>
            <a:effectLst/>
          </c:spPr>
          <c:invertIfNegative val="0"/>
          <c:dLbls>
            <c:delete val="1"/>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Sheet1!$E$2:$E$6</c:f>
              <c:numCache>
                <c:formatCode>General</c:formatCode>
                <c:ptCount val="5"/>
                <c:pt idx="0">
                  <c:v>23</c:v>
                </c:pt>
                <c:pt idx="1">
                  <c:v>52</c:v>
                </c:pt>
                <c:pt idx="2">
                  <c:v>58</c:v>
                </c:pt>
                <c:pt idx="3">
                  <c:v>70</c:v>
                </c:pt>
                <c:pt idx="4">
                  <c:v>90</c:v>
                </c:pt>
              </c:numCache>
            </c:numRef>
          </c:val>
          <c:extLst>
            <c:ext xmlns:c16="http://schemas.microsoft.com/office/drawing/2014/chart" uri="{C3380CC4-5D6E-409C-BE32-E72D297353CC}">
              <c16:uniqueId val="{00000003-914A-4571-AC44-285639DBA01E}"/>
            </c:ext>
          </c:extLst>
        </c:ser>
        <c:ser>
          <c:idx val="4"/>
          <c:order val="4"/>
          <c:tx>
            <c:strRef>
              <c:f>Sheet1!$F$1</c:f>
              <c:strCache>
                <c:ptCount val="1"/>
                <c:pt idx="0">
                  <c:v>2022</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43F7-4E89-A9D6-CBE828E6D42F}"/>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43F7-4E89-A9D6-CBE828E6D42F}"/>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43F7-4E89-A9D6-CBE828E6D42F}"/>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43F7-4E89-A9D6-CBE828E6D42F}"/>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43F7-4E89-A9D6-CBE828E6D4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Sheet1!$F$2:$F$6</c:f>
              <c:numCache>
                <c:formatCode>General</c:formatCode>
                <c:ptCount val="5"/>
                <c:pt idx="0">
                  <c:v>75</c:v>
                </c:pt>
                <c:pt idx="1">
                  <c:v>49</c:v>
                </c:pt>
                <c:pt idx="2">
                  <c:v>44</c:v>
                </c:pt>
                <c:pt idx="3">
                  <c:v>33</c:v>
                </c:pt>
                <c:pt idx="4">
                  <c:v>11</c:v>
                </c:pt>
              </c:numCache>
            </c:numRef>
          </c:val>
          <c:extLst>
            <c:ext xmlns:c16="http://schemas.microsoft.com/office/drawing/2014/chart" uri="{C3380CC4-5D6E-409C-BE32-E72D297353CC}">
              <c16:uniqueId val="{00000004-914A-4571-AC44-285639DBA01E}"/>
            </c:ext>
          </c:extLst>
        </c:ser>
        <c:ser>
          <c:idx val="5"/>
          <c:order val="5"/>
          <c:tx>
            <c:strRef>
              <c:f>Sheet1!$G$1</c:f>
              <c:strCache>
                <c:ptCount val="1"/>
              </c:strCache>
            </c:strRef>
          </c:tx>
          <c:spPr>
            <a:noFill/>
            <a:ln>
              <a:noFill/>
            </a:ln>
            <a:effectLst/>
          </c:spPr>
          <c:invertIfNegative val="0"/>
          <c:dLbls>
            <c:delete val="1"/>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Sheet1!$G$2:$G$6</c:f>
              <c:numCache>
                <c:formatCode>General</c:formatCode>
                <c:ptCount val="5"/>
                <c:pt idx="0">
                  <c:v>25</c:v>
                </c:pt>
                <c:pt idx="1">
                  <c:v>51</c:v>
                </c:pt>
                <c:pt idx="2">
                  <c:v>56</c:v>
                </c:pt>
                <c:pt idx="3">
                  <c:v>67</c:v>
                </c:pt>
                <c:pt idx="4">
                  <c:v>89</c:v>
                </c:pt>
              </c:numCache>
            </c:numRef>
          </c:val>
          <c:extLst>
            <c:ext xmlns:c16="http://schemas.microsoft.com/office/drawing/2014/chart" uri="{C3380CC4-5D6E-409C-BE32-E72D297353CC}">
              <c16:uniqueId val="{00000005-914A-4571-AC44-285639DBA01E}"/>
            </c:ext>
          </c:extLst>
        </c:ser>
        <c:ser>
          <c:idx val="6"/>
          <c:order val="6"/>
          <c:tx>
            <c:strRef>
              <c:f>Sheet1!$H$1</c:f>
              <c:strCache>
                <c:ptCount val="1"/>
                <c:pt idx="0">
                  <c:v>2021</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8D7D-4545-B843-8E16E6924D99}"/>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8D7D-4545-B843-8E16E6924D99}"/>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8D7D-4545-B843-8E16E6924D99}"/>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8D7D-4545-B843-8E16E6924D99}"/>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8D7D-4545-B843-8E16E6924D9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Sheet1!$H$2:$H$6</c:f>
              <c:numCache>
                <c:formatCode>General</c:formatCode>
                <c:ptCount val="5"/>
                <c:pt idx="0">
                  <c:v>73</c:v>
                </c:pt>
                <c:pt idx="1">
                  <c:v>49</c:v>
                </c:pt>
                <c:pt idx="2">
                  <c:v>46</c:v>
                </c:pt>
                <c:pt idx="3">
                  <c:v>27</c:v>
                </c:pt>
                <c:pt idx="4">
                  <c:v>12</c:v>
                </c:pt>
              </c:numCache>
            </c:numRef>
          </c:val>
          <c:extLst>
            <c:ext xmlns:c16="http://schemas.microsoft.com/office/drawing/2014/chart" uri="{C3380CC4-5D6E-409C-BE32-E72D297353CC}">
              <c16:uniqueId val="{00000006-914A-4571-AC44-285639DBA01E}"/>
            </c:ext>
          </c:extLst>
        </c:ser>
        <c:ser>
          <c:idx val="7"/>
          <c:order val="7"/>
          <c:tx>
            <c:strRef>
              <c:f>Sheet1!$I$1</c:f>
              <c:strCache>
                <c:ptCount val="1"/>
              </c:strCache>
            </c:strRef>
          </c:tx>
          <c:spPr>
            <a:noFill/>
            <a:ln>
              <a:noFill/>
            </a:ln>
            <a:effectLst/>
          </c:spPr>
          <c:invertIfNegative val="0"/>
          <c:dLbls>
            <c:delete val="1"/>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Sheet1!$I$2:$I$6</c:f>
              <c:numCache>
                <c:formatCode>General</c:formatCode>
                <c:ptCount val="5"/>
                <c:pt idx="0">
                  <c:v>27</c:v>
                </c:pt>
                <c:pt idx="1">
                  <c:v>51</c:v>
                </c:pt>
                <c:pt idx="2">
                  <c:v>54</c:v>
                </c:pt>
                <c:pt idx="3">
                  <c:v>73</c:v>
                </c:pt>
                <c:pt idx="4">
                  <c:v>88</c:v>
                </c:pt>
              </c:numCache>
            </c:numRef>
          </c:val>
          <c:extLst>
            <c:ext xmlns:c16="http://schemas.microsoft.com/office/drawing/2014/chart" uri="{C3380CC4-5D6E-409C-BE32-E72D297353CC}">
              <c16:uniqueId val="{00000000-72DB-4AE0-8650-7F944BFB8749}"/>
            </c:ext>
          </c:extLst>
        </c:ser>
        <c:ser>
          <c:idx val="8"/>
          <c:order val="8"/>
          <c:tx>
            <c:strRef>
              <c:f>Sheet1!$J$1</c:f>
              <c:strCache>
                <c:ptCount val="1"/>
                <c:pt idx="0">
                  <c:v>2020</c:v>
                </c:pt>
              </c:strCache>
            </c:strRef>
          </c:tx>
          <c:spPr>
            <a:solidFill>
              <a:srgbClr val="1AB1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Sheet1!$J$2:$J$6</c:f>
              <c:numCache>
                <c:formatCode>General</c:formatCode>
                <c:ptCount val="5"/>
                <c:pt idx="0">
                  <c:v>74</c:v>
                </c:pt>
                <c:pt idx="1">
                  <c:v>55</c:v>
                </c:pt>
                <c:pt idx="2">
                  <c:v>46</c:v>
                </c:pt>
                <c:pt idx="3">
                  <c:v>31</c:v>
                </c:pt>
                <c:pt idx="4">
                  <c:v>11</c:v>
                </c:pt>
              </c:numCache>
            </c:numRef>
          </c:val>
          <c:extLst>
            <c:ext xmlns:c16="http://schemas.microsoft.com/office/drawing/2014/chart" uri="{C3380CC4-5D6E-409C-BE32-E72D297353CC}">
              <c16:uniqueId val="{00000001-72DB-4AE0-8650-7F944BFB8749}"/>
            </c:ext>
          </c:extLst>
        </c:ser>
        <c:ser>
          <c:idx val="9"/>
          <c:order val="9"/>
          <c:tx>
            <c:strRef>
              <c:f>Sheet1!$K$1</c:f>
              <c:strCache>
                <c:ptCount val="1"/>
              </c:strCache>
            </c:strRef>
          </c:tx>
          <c:spPr>
            <a:noFill/>
            <a:ln>
              <a:noFill/>
            </a:ln>
            <a:effectLst/>
          </c:spPr>
          <c:invertIfNegative val="0"/>
          <c:dLbls>
            <c:delete val="1"/>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Sheet1!$K$2:$K$6</c:f>
              <c:numCache>
                <c:formatCode>General</c:formatCode>
                <c:ptCount val="5"/>
                <c:pt idx="0">
                  <c:v>26</c:v>
                </c:pt>
                <c:pt idx="1">
                  <c:v>45</c:v>
                </c:pt>
                <c:pt idx="2">
                  <c:v>54</c:v>
                </c:pt>
                <c:pt idx="3">
                  <c:v>69</c:v>
                </c:pt>
                <c:pt idx="4">
                  <c:v>89</c:v>
                </c:pt>
              </c:numCache>
            </c:numRef>
          </c:val>
          <c:extLst>
            <c:ext xmlns:c16="http://schemas.microsoft.com/office/drawing/2014/chart" uri="{C3380CC4-5D6E-409C-BE32-E72D297353CC}">
              <c16:uniqueId val="{00000000-36E5-4EFD-ACF6-D93BA5C5FCC7}"/>
            </c:ext>
          </c:extLst>
        </c:ser>
        <c:ser>
          <c:idx val="10"/>
          <c:order val="10"/>
          <c:tx>
            <c:strRef>
              <c:f>Sheet1!$L$1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Statybos leidimų išdavimo</c:v>
                </c:pt>
                <c:pt idx="1">
                  <c:v>Žemėtvarkos</c:v>
                </c:pt>
                <c:pt idx="2">
                  <c:v>Teritorijų planavimo</c:v>
                </c:pt>
                <c:pt idx="3">
                  <c:v>Statybos užbaigimo</c:v>
                </c:pt>
                <c:pt idx="4">
                  <c:v>Statinio naudojimo priežiūros</c:v>
                </c:pt>
              </c:strCache>
            </c:strRef>
          </c:cat>
          <c:val>
            <c:numRef>
              <c:f>Sheet1!$L$2:$L$6</c:f>
              <c:numCache>
                <c:formatCode>General</c:formatCode>
                <c:ptCount val="5"/>
                <c:pt idx="0">
                  <c:v>70</c:v>
                </c:pt>
                <c:pt idx="1">
                  <c:v>59</c:v>
                </c:pt>
                <c:pt idx="2">
                  <c:v>46</c:v>
                </c:pt>
                <c:pt idx="3">
                  <c:v>30</c:v>
                </c:pt>
                <c:pt idx="4">
                  <c:v>13</c:v>
                </c:pt>
              </c:numCache>
            </c:numRef>
          </c:val>
          <c:extLst>
            <c:ext xmlns:c16="http://schemas.microsoft.com/office/drawing/2014/chart" uri="{C3380CC4-5D6E-409C-BE32-E72D297353CC}">
              <c16:uniqueId val="{00000001-36E5-4EFD-ACF6-D93BA5C5FCC7}"/>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57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962161940885757"/>
          <c:y val="0.25257435164220954"/>
          <c:w val="0.7903783805911424"/>
          <c:h val="0.6427828479018943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Sheet1!$B$2:$B$7</c:f>
              <c:numCache>
                <c:formatCode>General</c:formatCode>
                <c:ptCount val="6"/>
                <c:pt idx="0">
                  <c:v>9</c:v>
                </c:pt>
                <c:pt idx="1">
                  <c:v>10</c:v>
                </c:pt>
                <c:pt idx="2">
                  <c:v>13</c:v>
                </c:pt>
                <c:pt idx="3">
                  <c:v>9</c:v>
                </c:pt>
                <c:pt idx="4">
                  <c:v>7</c:v>
                </c:pt>
                <c:pt idx="5">
                  <c:v>9</c:v>
                </c:pt>
              </c:numCache>
            </c:numRef>
          </c:val>
          <c:extLst>
            <c:ext xmlns:c16="http://schemas.microsoft.com/office/drawing/2014/chart" uri="{C3380CC4-5D6E-409C-BE32-E72D297353CC}">
              <c16:uniqueId val="{00000000-A1B0-4BEF-86D8-9B12DBF6BA72}"/>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Sheet1!$C$2:$C$7</c:f>
              <c:numCache>
                <c:formatCode>General</c:formatCode>
                <c:ptCount val="6"/>
                <c:pt idx="0">
                  <c:v>91</c:v>
                </c:pt>
                <c:pt idx="1">
                  <c:v>90</c:v>
                </c:pt>
                <c:pt idx="2">
                  <c:v>87</c:v>
                </c:pt>
                <c:pt idx="3">
                  <c:v>91</c:v>
                </c:pt>
                <c:pt idx="4">
                  <c:v>93</c:v>
                </c:pt>
                <c:pt idx="5">
                  <c:v>91</c:v>
                </c:pt>
              </c:numCache>
            </c:numRef>
          </c:val>
          <c:extLst>
            <c:ext xmlns:c16="http://schemas.microsoft.com/office/drawing/2014/chart" uri="{C3380CC4-5D6E-409C-BE32-E72D297353CC}">
              <c16:uniqueId val="{00000001-A1B0-4BEF-86D8-9B12DBF6BA72}"/>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max val="100"/>
        </c:scaling>
        <c:delete val="1"/>
        <c:axPos val="t"/>
        <c:numFmt formatCode="General" sourceLinked="1"/>
        <c:majorTickMark val="out"/>
        <c:minorTickMark val="none"/>
        <c:tickLblPos val="nextTo"/>
        <c:crossAx val="198374784"/>
        <c:crosses val="autoZero"/>
        <c:crossBetween val="between"/>
      </c:valAx>
      <c:spPr>
        <a:noFill/>
        <a:ln>
          <a:noFill/>
        </a:ln>
        <a:effectLst/>
      </c:spPr>
    </c:plotArea>
    <c:legend>
      <c:legendPos val="b"/>
      <c:layout>
        <c:manualLayout>
          <c:xMode val="edge"/>
          <c:yMode val="edge"/>
          <c:x val="0.23448794669073936"/>
          <c:y val="0.14423663936840631"/>
          <c:w val="0.63287996056301699"/>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797247704077545"/>
          <c:y val="0.25257435164220954"/>
          <c:w val="0.83202752295922455"/>
          <c:h val="0.64278284790189433"/>
        </c:manualLayout>
      </c:layout>
      <c:barChart>
        <c:barDir val="bar"/>
        <c:grouping val="stacked"/>
        <c:varyColors val="0"/>
        <c:ser>
          <c:idx val="1"/>
          <c:order val="0"/>
          <c:tx>
            <c:strRef>
              <c:f>Sheet1!$B$1</c:f>
              <c:strCache>
                <c:ptCount val="1"/>
                <c:pt idx="0">
                  <c:v>Labai didelė</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Sheet1!$B$2:$B$7</c:f>
              <c:numCache>
                <c:formatCode>General</c:formatCode>
                <c:ptCount val="6"/>
                <c:pt idx="0">
                  <c:v>22</c:v>
                </c:pt>
                <c:pt idx="1">
                  <c:v>19</c:v>
                </c:pt>
                <c:pt idx="2">
                  <c:v>21</c:v>
                </c:pt>
                <c:pt idx="3">
                  <c:v>15</c:v>
                </c:pt>
                <c:pt idx="4">
                  <c:v>16</c:v>
                </c:pt>
                <c:pt idx="5">
                  <c:v>12</c:v>
                </c:pt>
              </c:numCache>
            </c:numRef>
          </c:val>
          <c:extLst>
            <c:ext xmlns:c16="http://schemas.microsoft.com/office/drawing/2014/chart" uri="{C3380CC4-5D6E-409C-BE32-E72D297353CC}">
              <c16:uniqueId val="{00000000-3591-47BC-AFA1-E4FA26A00ED6}"/>
            </c:ext>
          </c:extLst>
        </c:ser>
        <c:ser>
          <c:idx val="2"/>
          <c:order val="1"/>
          <c:tx>
            <c:strRef>
              <c:f>Sheet1!$C$1</c:f>
              <c:strCache>
                <c:ptCount val="1"/>
                <c:pt idx="0">
                  <c:v>Didelė</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Sheet1!$C$2:$C$7</c:f>
              <c:numCache>
                <c:formatCode>General</c:formatCode>
                <c:ptCount val="6"/>
                <c:pt idx="0">
                  <c:v>29</c:v>
                </c:pt>
                <c:pt idx="1">
                  <c:v>29</c:v>
                </c:pt>
                <c:pt idx="2">
                  <c:v>24</c:v>
                </c:pt>
                <c:pt idx="3">
                  <c:v>34</c:v>
                </c:pt>
                <c:pt idx="4">
                  <c:v>32</c:v>
                </c:pt>
                <c:pt idx="5">
                  <c:v>27</c:v>
                </c:pt>
              </c:numCache>
            </c:numRef>
          </c:val>
          <c:extLst>
            <c:ext xmlns:c16="http://schemas.microsoft.com/office/drawing/2014/chart" uri="{C3380CC4-5D6E-409C-BE32-E72D297353CC}">
              <c16:uniqueId val="{00000001-3591-47BC-AFA1-E4FA26A00ED6}"/>
            </c:ext>
          </c:extLst>
        </c:ser>
        <c:ser>
          <c:idx val="3"/>
          <c:order val="2"/>
          <c:tx>
            <c:strRef>
              <c:f>Sheet1!$D$1</c:f>
              <c:strCache>
                <c:ptCount val="1"/>
                <c:pt idx="0">
                  <c:v>Vidutinė</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Sheet1!$D$2:$D$7</c:f>
              <c:numCache>
                <c:formatCode>General</c:formatCode>
                <c:ptCount val="6"/>
                <c:pt idx="0">
                  <c:v>35</c:v>
                </c:pt>
                <c:pt idx="1">
                  <c:v>37</c:v>
                </c:pt>
                <c:pt idx="2">
                  <c:v>38</c:v>
                </c:pt>
                <c:pt idx="3">
                  <c:v>36</c:v>
                </c:pt>
                <c:pt idx="4">
                  <c:v>38</c:v>
                </c:pt>
                <c:pt idx="5">
                  <c:v>44</c:v>
                </c:pt>
              </c:numCache>
            </c:numRef>
          </c:val>
          <c:extLst>
            <c:ext xmlns:c16="http://schemas.microsoft.com/office/drawing/2014/chart" uri="{C3380CC4-5D6E-409C-BE32-E72D297353CC}">
              <c16:uniqueId val="{00000002-3591-47BC-AFA1-E4FA26A00ED6}"/>
            </c:ext>
          </c:extLst>
        </c:ser>
        <c:ser>
          <c:idx val="4"/>
          <c:order val="3"/>
          <c:tx>
            <c:strRef>
              <c:f>Sheet1!$E$1</c:f>
              <c:strCache>
                <c:ptCount val="1"/>
                <c:pt idx="0">
                  <c:v>Maža</c:v>
                </c:pt>
              </c:strCache>
            </c:strRef>
          </c:tx>
          <c:spPr>
            <a:solidFill>
              <a:schemeClr val="accent1">
                <a:lumMod val="50000"/>
                <a:lumOff val="50000"/>
              </a:schemeClr>
            </a:solidFill>
            <a:ln>
              <a:noFill/>
            </a:ln>
            <a:effectLst/>
          </c:spPr>
          <c:invertIfNegative val="0"/>
          <c:dPt>
            <c:idx val="3"/>
            <c:invertIfNegative val="0"/>
            <c:bubble3D val="0"/>
            <c:spPr>
              <a:solidFill>
                <a:schemeClr val="accent1">
                  <a:lumMod val="50000"/>
                  <a:lumOff val="50000"/>
                </a:schemeClr>
              </a:solidFill>
              <a:ln>
                <a:noFill/>
              </a:ln>
              <a:effectLst/>
            </c:spPr>
            <c:extLst>
              <c:ext xmlns:c16="http://schemas.microsoft.com/office/drawing/2014/chart" uri="{C3380CC4-5D6E-409C-BE32-E72D297353CC}">
                <c16:uniqueId val="{00000005-1F8F-43A4-8A68-22913798ABE7}"/>
              </c:ext>
            </c:extLst>
          </c:dPt>
          <c:dPt>
            <c:idx val="4"/>
            <c:invertIfNegative val="0"/>
            <c:bubble3D val="0"/>
            <c:spPr>
              <a:solidFill>
                <a:schemeClr val="accent1">
                  <a:lumMod val="50000"/>
                  <a:lumOff val="50000"/>
                </a:schemeClr>
              </a:solidFill>
              <a:ln>
                <a:noFill/>
              </a:ln>
              <a:effectLst/>
            </c:spPr>
            <c:extLst>
              <c:ext xmlns:c16="http://schemas.microsoft.com/office/drawing/2014/chart" uri="{C3380CC4-5D6E-409C-BE32-E72D297353CC}">
                <c16:uniqueId val="{00000005-A6A1-4B81-A7A4-86F367A86F9C}"/>
              </c:ext>
            </c:extLst>
          </c:dPt>
          <c:dPt>
            <c:idx val="5"/>
            <c:invertIfNegative val="0"/>
            <c:bubble3D val="0"/>
            <c:spPr>
              <a:solidFill>
                <a:schemeClr val="accent1">
                  <a:lumMod val="50000"/>
                  <a:lumOff val="50000"/>
                </a:schemeClr>
              </a:solidFill>
              <a:ln>
                <a:noFill/>
              </a:ln>
              <a:effectLst/>
            </c:spPr>
            <c:extLst>
              <c:ext xmlns:c16="http://schemas.microsoft.com/office/drawing/2014/chart" uri="{C3380CC4-5D6E-409C-BE32-E72D297353CC}">
                <c16:uniqueId val="{00000005-62BC-4473-A953-E8C049A9190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Sheet1!$E$2:$E$7</c:f>
              <c:numCache>
                <c:formatCode>General</c:formatCode>
                <c:ptCount val="6"/>
                <c:pt idx="0">
                  <c:v>5</c:v>
                </c:pt>
                <c:pt idx="1">
                  <c:v>5</c:v>
                </c:pt>
                <c:pt idx="2">
                  <c:v>6</c:v>
                </c:pt>
                <c:pt idx="3">
                  <c:v>9</c:v>
                </c:pt>
                <c:pt idx="4">
                  <c:v>7</c:v>
                </c:pt>
                <c:pt idx="5">
                  <c:v>9</c:v>
                </c:pt>
              </c:numCache>
            </c:numRef>
          </c:val>
          <c:extLst>
            <c:ext xmlns:c16="http://schemas.microsoft.com/office/drawing/2014/chart" uri="{C3380CC4-5D6E-409C-BE32-E72D297353CC}">
              <c16:uniqueId val="{00000009-3591-47BC-AFA1-E4FA26A00ED6}"/>
            </c:ext>
          </c:extLst>
        </c:ser>
        <c:ser>
          <c:idx val="0"/>
          <c:order val="4"/>
          <c:tx>
            <c:strRef>
              <c:f>Sheet1!$F$1</c:f>
              <c:strCache>
                <c:ptCount val="1"/>
                <c:pt idx="0">
                  <c:v>Labai maža</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Sheet1!$F$2:$F$7</c:f>
              <c:numCache>
                <c:formatCode>General</c:formatCode>
                <c:ptCount val="6"/>
                <c:pt idx="0">
                  <c:v>1</c:v>
                </c:pt>
                <c:pt idx="1">
                  <c:v>2</c:v>
                </c:pt>
                <c:pt idx="2">
                  <c:v>2</c:v>
                </c:pt>
                <c:pt idx="3">
                  <c:v>1</c:v>
                </c:pt>
                <c:pt idx="4">
                  <c:v>1</c:v>
                </c:pt>
                <c:pt idx="5">
                  <c:v>2</c:v>
                </c:pt>
              </c:numCache>
            </c:numRef>
          </c:val>
          <c:extLst>
            <c:ext xmlns:c16="http://schemas.microsoft.com/office/drawing/2014/chart" uri="{C3380CC4-5D6E-409C-BE32-E72D297353CC}">
              <c16:uniqueId val="{0000000A-3591-47BC-AFA1-E4FA26A00ED6}"/>
            </c:ext>
          </c:extLst>
        </c:ser>
        <c:ser>
          <c:idx val="5"/>
          <c:order val="5"/>
          <c:tx>
            <c:strRef>
              <c:f>Sheet1!$G$1</c:f>
              <c:strCache>
                <c:ptCount val="1"/>
                <c:pt idx="0">
                  <c:v>Nežinau, sunku pasakyti / neturiu nuomonės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(N=152*)</c:v>
                </c:pt>
                <c:pt idx="1">
                  <c:v>2023 m. (N=265*)</c:v>
                </c:pt>
                <c:pt idx="2">
                  <c:v>2022 m. (N=276*)</c:v>
                </c:pt>
                <c:pt idx="3">
                  <c:v>2021 m. (N=285*)</c:v>
                </c:pt>
                <c:pt idx="4">
                  <c:v>2020 m. (N=284*)</c:v>
                </c:pt>
                <c:pt idx="5">
                  <c:v>2019 m. (N=278*)</c:v>
                </c:pt>
              </c:strCache>
            </c:strRef>
          </c:cat>
          <c:val>
            <c:numRef>
              <c:f>Sheet1!$G$2:$G$7</c:f>
              <c:numCache>
                <c:formatCode>General</c:formatCode>
                <c:ptCount val="6"/>
                <c:pt idx="0">
                  <c:v>10</c:v>
                </c:pt>
                <c:pt idx="1">
                  <c:v>8</c:v>
                </c:pt>
                <c:pt idx="2">
                  <c:v>9</c:v>
                </c:pt>
                <c:pt idx="3">
                  <c:v>5</c:v>
                </c:pt>
                <c:pt idx="4">
                  <c:v>6</c:v>
                </c:pt>
                <c:pt idx="5">
                  <c:v>6</c:v>
                </c:pt>
              </c:numCache>
            </c:numRef>
          </c:val>
          <c:extLst>
            <c:ext xmlns:c16="http://schemas.microsoft.com/office/drawing/2014/chart" uri="{C3380CC4-5D6E-409C-BE32-E72D297353CC}">
              <c16:uniqueId val="{00000006-83E1-4EA7-88C7-D669EEC1EF06}"/>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max val="100"/>
        </c:scaling>
        <c:delete val="1"/>
        <c:axPos val="t"/>
        <c:numFmt formatCode="General" sourceLinked="1"/>
        <c:majorTickMark val="out"/>
        <c:minorTickMark val="none"/>
        <c:tickLblPos val="nextTo"/>
        <c:crossAx val="198374784"/>
        <c:crosses val="autoZero"/>
        <c:crossBetween val="between"/>
      </c:valAx>
      <c:spPr>
        <a:noFill/>
        <a:ln>
          <a:noFill/>
        </a:ln>
        <a:effectLst/>
      </c:spPr>
    </c:plotArea>
    <c:legend>
      <c:legendPos val="t"/>
      <c:layout>
        <c:manualLayout>
          <c:xMode val="edge"/>
          <c:yMode val="edge"/>
          <c:x val="0.11805806451785948"/>
          <c:y val="8.6254017452540799E-2"/>
          <c:w val="0.88194192607281852"/>
          <c:h val="7.240068189242340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03647572327276"/>
          <c:y val="1.1751378743144534E-2"/>
          <c:w val="0.71926563493916529"/>
          <c:h val="0.97152590540830341"/>
        </c:manualLayout>
      </c:layout>
      <c:barChart>
        <c:barDir val="bar"/>
        <c:grouping val="stacked"/>
        <c:varyColors val="0"/>
        <c:ser>
          <c:idx val="0"/>
          <c:order val="0"/>
          <c:tx>
            <c:strRef>
              <c:f>Sheet1!$B$1</c:f>
              <c:strCache>
                <c:ptCount val="1"/>
                <c:pt idx="0">
                  <c:v>2024</c:v>
                </c:pt>
              </c:strCache>
            </c:strRef>
          </c:tx>
          <c:spPr>
            <a:solidFill>
              <a:schemeClr val="accent1"/>
            </a:solidFill>
            <a:ln>
              <a:noFill/>
            </a:ln>
            <a:effectLst/>
          </c:spPr>
          <c:invertIfNegative val="0"/>
          <c:dPt>
            <c:idx val="5"/>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5-524E-4128-B943-E422B49D4257}"/>
              </c:ext>
            </c:extLst>
          </c:dPt>
          <c:dPt>
            <c:idx val="6"/>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6-524E-4128-B943-E422B49D4257}"/>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6-F20B-4A63-9390-8857E6A300B5}"/>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7-F20B-4A63-9390-8857E6A300B5}"/>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8-F20B-4A63-9390-8857E6A300B5}"/>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F20B-4A63-9390-8857E6A300B5}"/>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621-473C-8C74-77C22321EDB5}"/>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4E-4128-B943-E422B49D42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Sheet1!$B$2:$B$8</c:f>
              <c:numCache>
                <c:formatCode>General</c:formatCode>
                <c:ptCount val="7"/>
                <c:pt idx="0">
                  <c:v>48</c:v>
                </c:pt>
                <c:pt idx="1">
                  <c:v>32</c:v>
                </c:pt>
                <c:pt idx="2">
                  <c:v>25</c:v>
                </c:pt>
                <c:pt idx="3">
                  <c:v>9</c:v>
                </c:pt>
                <c:pt idx="4">
                  <c:v>3</c:v>
                </c:pt>
                <c:pt idx="5">
                  <c:v>0.3</c:v>
                </c:pt>
                <c:pt idx="6">
                  <c:v>28</c:v>
                </c:pt>
              </c:numCache>
            </c:numRef>
          </c:val>
          <c:extLst>
            <c:ext xmlns:c16="http://schemas.microsoft.com/office/drawing/2014/chart" uri="{C3380CC4-5D6E-409C-BE32-E72D297353CC}">
              <c16:uniqueId val="{00000007-524E-4128-B943-E422B49D4257}"/>
            </c:ext>
          </c:extLst>
        </c:ser>
        <c:ser>
          <c:idx val="1"/>
          <c:order val="1"/>
          <c:tx>
            <c:strRef>
              <c:f>Sheet1!$C$1</c:f>
              <c:strCache>
                <c:ptCount val="1"/>
              </c:strCache>
            </c:strRef>
          </c:tx>
          <c:spPr>
            <a:noFill/>
            <a:ln>
              <a:noFill/>
            </a:ln>
            <a:effectLst/>
          </c:spPr>
          <c:invertIfNegative val="0"/>
          <c:dLbls>
            <c:delete val="1"/>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Sheet1!$C$2:$C$8</c:f>
              <c:numCache>
                <c:formatCode>General</c:formatCode>
                <c:ptCount val="7"/>
                <c:pt idx="0">
                  <c:v>32</c:v>
                </c:pt>
                <c:pt idx="1">
                  <c:v>48</c:v>
                </c:pt>
                <c:pt idx="2">
                  <c:v>55</c:v>
                </c:pt>
                <c:pt idx="3">
                  <c:v>71</c:v>
                </c:pt>
                <c:pt idx="4">
                  <c:v>77</c:v>
                </c:pt>
                <c:pt idx="5">
                  <c:v>79.7</c:v>
                </c:pt>
                <c:pt idx="6">
                  <c:v>52</c:v>
                </c:pt>
              </c:numCache>
            </c:numRef>
          </c:val>
          <c:extLst>
            <c:ext xmlns:c16="http://schemas.microsoft.com/office/drawing/2014/chart" uri="{C3380CC4-5D6E-409C-BE32-E72D297353CC}">
              <c16:uniqueId val="{00000008-524E-4128-B943-E422B49D4257}"/>
            </c:ext>
          </c:extLst>
        </c:ser>
        <c:ser>
          <c:idx val="2"/>
          <c:order val="2"/>
          <c:tx>
            <c:strRef>
              <c:f>Sheet1!$D$1</c:f>
              <c:strCache>
                <c:ptCount val="1"/>
                <c:pt idx="0">
                  <c:v>2023</c:v>
                </c:pt>
              </c:strCache>
            </c:strRef>
          </c:tx>
          <c:spPr>
            <a:solidFill>
              <a:schemeClr val="accent2"/>
            </a:solidFill>
            <a:ln>
              <a:solidFill>
                <a:schemeClr val="accent2"/>
              </a:solidFill>
            </a:ln>
            <a:effectLst/>
          </c:spPr>
          <c:invertIfNegative val="0"/>
          <c:dPt>
            <c:idx val="5"/>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A-524E-4128-B943-E422B49D4257}"/>
              </c:ext>
            </c:extLst>
          </c:dPt>
          <c:dPt>
            <c:idx val="6"/>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3-ED67-4FAF-9F33-236E6C62551F}"/>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2.2619356690416155E-2"/>
                      <c:h val="9.7382529790114539E-2"/>
                    </c:manualLayout>
                  </c15:layout>
                </c:ext>
                <c:ext xmlns:c16="http://schemas.microsoft.com/office/drawing/2014/chart" uri="{C3380CC4-5D6E-409C-BE32-E72D297353CC}">
                  <c16:uniqueId val="{00000009-524E-4128-B943-E422B49D4257}"/>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24E-4128-B943-E422B49D42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Sheet1!$D$2:$D$8</c:f>
              <c:numCache>
                <c:formatCode>General</c:formatCode>
                <c:ptCount val="7"/>
                <c:pt idx="0">
                  <c:v>50</c:v>
                </c:pt>
                <c:pt idx="1">
                  <c:v>28</c:v>
                </c:pt>
                <c:pt idx="2">
                  <c:v>28</c:v>
                </c:pt>
                <c:pt idx="3">
                  <c:v>11</c:v>
                </c:pt>
                <c:pt idx="4">
                  <c:v>5</c:v>
                </c:pt>
                <c:pt idx="5">
                  <c:v>0.2</c:v>
                </c:pt>
                <c:pt idx="6">
                  <c:v>27</c:v>
                </c:pt>
              </c:numCache>
            </c:numRef>
          </c:val>
          <c:extLst>
            <c:ext xmlns:c16="http://schemas.microsoft.com/office/drawing/2014/chart" uri="{C3380CC4-5D6E-409C-BE32-E72D297353CC}">
              <c16:uniqueId val="{0000000B-524E-4128-B943-E422B49D4257}"/>
            </c:ext>
          </c:extLst>
        </c:ser>
        <c:ser>
          <c:idx val="3"/>
          <c:order val="3"/>
          <c:tx>
            <c:strRef>
              <c:f>Sheet1!$E$1</c:f>
              <c:strCache>
                <c:ptCount val="1"/>
              </c:strCache>
            </c:strRef>
          </c:tx>
          <c:spPr>
            <a:noFill/>
            <a:ln>
              <a:noFill/>
            </a:ln>
            <a:effectLst/>
          </c:spPr>
          <c:invertIfNegative val="0"/>
          <c:dLbls>
            <c:delete val="1"/>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Sheet1!$E$2:$E$8</c:f>
              <c:numCache>
                <c:formatCode>General</c:formatCode>
                <c:ptCount val="7"/>
                <c:pt idx="0">
                  <c:v>30</c:v>
                </c:pt>
                <c:pt idx="1">
                  <c:v>52</c:v>
                </c:pt>
                <c:pt idx="2">
                  <c:v>52</c:v>
                </c:pt>
                <c:pt idx="3">
                  <c:v>69</c:v>
                </c:pt>
                <c:pt idx="4">
                  <c:v>75</c:v>
                </c:pt>
                <c:pt idx="5">
                  <c:v>79.8</c:v>
                </c:pt>
                <c:pt idx="6">
                  <c:v>53</c:v>
                </c:pt>
              </c:numCache>
            </c:numRef>
          </c:val>
          <c:extLst>
            <c:ext xmlns:c16="http://schemas.microsoft.com/office/drawing/2014/chart" uri="{C3380CC4-5D6E-409C-BE32-E72D297353CC}">
              <c16:uniqueId val="{0000000C-524E-4128-B943-E422B49D4257}"/>
            </c:ext>
          </c:extLst>
        </c:ser>
        <c:ser>
          <c:idx val="4"/>
          <c:order val="4"/>
          <c:tx>
            <c:strRef>
              <c:f>Sheet1!$F$1</c:f>
              <c:strCache>
                <c:ptCount val="1"/>
                <c:pt idx="0">
                  <c:v>2022</c:v>
                </c:pt>
              </c:strCache>
            </c:strRef>
          </c:tx>
          <c:spPr>
            <a:solidFill>
              <a:schemeClr val="accent2"/>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0E-524E-4128-B943-E422B49D4257}"/>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4-ED67-4FAF-9F33-236E6C62551F}"/>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24E-4128-B943-E422B49D4257}"/>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24E-4128-B943-E422B49D42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Sheet1!$F$2:$F$8</c:f>
              <c:numCache>
                <c:formatCode>General</c:formatCode>
                <c:ptCount val="7"/>
                <c:pt idx="0">
                  <c:v>50</c:v>
                </c:pt>
                <c:pt idx="1">
                  <c:v>31</c:v>
                </c:pt>
                <c:pt idx="2">
                  <c:v>28</c:v>
                </c:pt>
                <c:pt idx="3">
                  <c:v>13</c:v>
                </c:pt>
                <c:pt idx="4">
                  <c:v>4</c:v>
                </c:pt>
                <c:pt idx="5">
                  <c:v>0.4</c:v>
                </c:pt>
                <c:pt idx="6">
                  <c:v>25</c:v>
                </c:pt>
              </c:numCache>
            </c:numRef>
          </c:val>
          <c:extLst>
            <c:ext xmlns:c16="http://schemas.microsoft.com/office/drawing/2014/chart" uri="{C3380CC4-5D6E-409C-BE32-E72D297353CC}">
              <c16:uniqueId val="{0000000F-524E-4128-B943-E422B49D4257}"/>
            </c:ext>
          </c:extLst>
        </c:ser>
        <c:ser>
          <c:idx val="5"/>
          <c:order val="5"/>
          <c:tx>
            <c:strRef>
              <c:f>Sheet1!$G$1</c:f>
              <c:strCache>
                <c:ptCount val="1"/>
              </c:strCache>
            </c:strRef>
          </c:tx>
          <c:spPr>
            <a:noFill/>
            <a:ln>
              <a:noFill/>
            </a:ln>
            <a:effectLst/>
          </c:spPr>
          <c:invertIfNegative val="0"/>
          <c:dLbls>
            <c:delete val="1"/>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Sheet1!$G$2:$G$8</c:f>
              <c:numCache>
                <c:formatCode>General</c:formatCode>
                <c:ptCount val="7"/>
                <c:pt idx="0">
                  <c:v>30</c:v>
                </c:pt>
                <c:pt idx="1">
                  <c:v>49</c:v>
                </c:pt>
                <c:pt idx="2">
                  <c:v>52</c:v>
                </c:pt>
                <c:pt idx="3">
                  <c:v>67</c:v>
                </c:pt>
                <c:pt idx="4">
                  <c:v>76</c:v>
                </c:pt>
                <c:pt idx="5">
                  <c:v>79.599999999999994</c:v>
                </c:pt>
                <c:pt idx="6">
                  <c:v>55</c:v>
                </c:pt>
              </c:numCache>
            </c:numRef>
          </c:val>
          <c:extLst>
            <c:ext xmlns:c16="http://schemas.microsoft.com/office/drawing/2014/chart" uri="{C3380CC4-5D6E-409C-BE32-E72D297353CC}">
              <c16:uniqueId val="{00000010-524E-4128-B943-E422B49D4257}"/>
            </c:ext>
          </c:extLst>
        </c:ser>
        <c:ser>
          <c:idx val="6"/>
          <c:order val="6"/>
          <c:tx>
            <c:strRef>
              <c:f>Sheet1!$H$1</c:f>
              <c:strCache>
                <c:ptCount val="1"/>
                <c:pt idx="0">
                  <c:v>2021</c:v>
                </c:pt>
              </c:strCache>
            </c:strRef>
          </c:tx>
          <c:spPr>
            <a:solidFill>
              <a:srgbClr val="1AB1AF"/>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12-524E-4128-B943-E422B49D4257}"/>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5-ED67-4FAF-9F33-236E6C62551F}"/>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4E-4128-B943-E422B49D4257}"/>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24E-4128-B943-E422B49D425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Sheet1!$H$2:$H$8</c:f>
              <c:numCache>
                <c:formatCode>General</c:formatCode>
                <c:ptCount val="7"/>
                <c:pt idx="0">
                  <c:v>45</c:v>
                </c:pt>
                <c:pt idx="1">
                  <c:v>36</c:v>
                </c:pt>
                <c:pt idx="2">
                  <c:v>26</c:v>
                </c:pt>
                <c:pt idx="3">
                  <c:v>11</c:v>
                </c:pt>
                <c:pt idx="4">
                  <c:v>2</c:v>
                </c:pt>
                <c:pt idx="5">
                  <c:v>0.1</c:v>
                </c:pt>
                <c:pt idx="6">
                  <c:v>26</c:v>
                </c:pt>
              </c:numCache>
            </c:numRef>
          </c:val>
          <c:extLst>
            <c:ext xmlns:c16="http://schemas.microsoft.com/office/drawing/2014/chart" uri="{C3380CC4-5D6E-409C-BE32-E72D297353CC}">
              <c16:uniqueId val="{00000013-524E-4128-B943-E422B49D4257}"/>
            </c:ext>
          </c:extLst>
        </c:ser>
        <c:ser>
          <c:idx val="7"/>
          <c:order val="7"/>
          <c:tx>
            <c:strRef>
              <c:f>Sheet1!$I$1</c:f>
              <c:strCache>
                <c:ptCount val="1"/>
              </c:strCache>
            </c:strRef>
          </c:tx>
          <c:spPr>
            <a:noFill/>
            <a:ln>
              <a:noFill/>
            </a:ln>
            <a:effectLst/>
          </c:spPr>
          <c:invertIfNegative val="0"/>
          <c:dLbls>
            <c:delete val="1"/>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Sheet1!$I$2:$I$8</c:f>
              <c:numCache>
                <c:formatCode>General</c:formatCode>
                <c:ptCount val="7"/>
                <c:pt idx="0">
                  <c:v>35</c:v>
                </c:pt>
                <c:pt idx="1">
                  <c:v>44</c:v>
                </c:pt>
                <c:pt idx="2">
                  <c:v>54</c:v>
                </c:pt>
                <c:pt idx="3">
                  <c:v>69</c:v>
                </c:pt>
                <c:pt idx="4">
                  <c:v>78</c:v>
                </c:pt>
                <c:pt idx="5">
                  <c:v>79.900000000000006</c:v>
                </c:pt>
                <c:pt idx="6">
                  <c:v>54</c:v>
                </c:pt>
              </c:numCache>
            </c:numRef>
          </c:val>
          <c:extLst>
            <c:ext xmlns:c16="http://schemas.microsoft.com/office/drawing/2014/chart" uri="{C3380CC4-5D6E-409C-BE32-E72D297353CC}">
              <c16:uniqueId val="{00000014-524E-4128-B943-E422B49D4257}"/>
            </c:ext>
          </c:extLst>
        </c:ser>
        <c:ser>
          <c:idx val="8"/>
          <c:order val="8"/>
          <c:tx>
            <c:strRef>
              <c:f>Sheet1!$J$1</c:f>
              <c:strCache>
                <c:ptCount val="1"/>
                <c:pt idx="0">
                  <c:v>2020</c:v>
                </c:pt>
              </c:strCache>
            </c:strRef>
          </c:tx>
          <c:spPr>
            <a:solidFill>
              <a:schemeClr val="accent2"/>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02-ED67-4FAF-9F33-236E6C62551F}"/>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6-ED67-4FAF-9F33-236E6C62551F}"/>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E20-4A9A-ABDD-01D847D2A5A0}"/>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67-4FAF-9F33-236E6C6255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Sheet1!$J$2:$J$8</c:f>
              <c:numCache>
                <c:formatCode>General</c:formatCode>
                <c:ptCount val="7"/>
                <c:pt idx="0">
                  <c:v>48</c:v>
                </c:pt>
                <c:pt idx="1">
                  <c:v>39</c:v>
                </c:pt>
                <c:pt idx="2">
                  <c:v>29</c:v>
                </c:pt>
                <c:pt idx="3">
                  <c:v>10</c:v>
                </c:pt>
                <c:pt idx="4">
                  <c:v>3</c:v>
                </c:pt>
                <c:pt idx="5">
                  <c:v>1</c:v>
                </c:pt>
                <c:pt idx="6">
                  <c:v>24</c:v>
                </c:pt>
              </c:numCache>
            </c:numRef>
          </c:val>
          <c:extLst>
            <c:ext xmlns:c16="http://schemas.microsoft.com/office/drawing/2014/chart" uri="{C3380CC4-5D6E-409C-BE32-E72D297353CC}">
              <c16:uniqueId val="{00000000-ED67-4FAF-9F33-236E6C62551F}"/>
            </c:ext>
          </c:extLst>
        </c:ser>
        <c:ser>
          <c:idx val="9"/>
          <c:order val="9"/>
          <c:tx>
            <c:strRef>
              <c:f>Sheet1!$K$1</c:f>
              <c:strCache>
                <c:ptCount val="1"/>
              </c:strCache>
            </c:strRef>
          </c:tx>
          <c:spPr>
            <a:noFill/>
            <a:ln>
              <a:noFill/>
            </a:ln>
            <a:effectLst/>
          </c:spPr>
          <c:invertIfNegative val="0"/>
          <c:dLbls>
            <c:delete val="1"/>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Sheet1!$K$2:$K$8</c:f>
              <c:numCache>
                <c:formatCode>General</c:formatCode>
                <c:ptCount val="7"/>
                <c:pt idx="0">
                  <c:v>32</c:v>
                </c:pt>
                <c:pt idx="1">
                  <c:v>41</c:v>
                </c:pt>
                <c:pt idx="2">
                  <c:v>51</c:v>
                </c:pt>
                <c:pt idx="3">
                  <c:v>70</c:v>
                </c:pt>
                <c:pt idx="4">
                  <c:v>77</c:v>
                </c:pt>
                <c:pt idx="5">
                  <c:v>79</c:v>
                </c:pt>
                <c:pt idx="6">
                  <c:v>56</c:v>
                </c:pt>
              </c:numCache>
            </c:numRef>
          </c:val>
          <c:extLst>
            <c:ext xmlns:c16="http://schemas.microsoft.com/office/drawing/2014/chart" uri="{C3380CC4-5D6E-409C-BE32-E72D297353CC}">
              <c16:uniqueId val="{00000014-F20B-4A63-9390-8857E6A300B5}"/>
            </c:ext>
          </c:extLst>
        </c:ser>
        <c:ser>
          <c:idx val="10"/>
          <c:order val="10"/>
          <c:tx>
            <c:strRef>
              <c:f>Sheet1!$L$1</c:f>
              <c:strCache>
                <c:ptCount val="1"/>
                <c:pt idx="0">
                  <c:v>2019</c:v>
                </c:pt>
              </c:strCache>
            </c:strRef>
          </c:tx>
          <c:spPr>
            <a:solidFill>
              <a:srgbClr val="1AB1AF"/>
            </a:solidFill>
            <a:ln>
              <a:noFill/>
            </a:ln>
            <a:effectLst/>
          </c:spPr>
          <c:invertIfNegative val="0"/>
          <c:dPt>
            <c:idx val="5"/>
            <c:invertIfNegative val="0"/>
            <c:bubble3D val="0"/>
            <c:spPr>
              <a:solidFill>
                <a:schemeClr val="accent3"/>
              </a:solidFill>
              <a:ln>
                <a:noFill/>
              </a:ln>
              <a:effectLst/>
            </c:spPr>
            <c:extLst>
              <c:ext xmlns:c16="http://schemas.microsoft.com/office/drawing/2014/chart" uri="{C3380CC4-5D6E-409C-BE32-E72D297353CC}">
                <c16:uniqueId val="{00000015-3E00-4F7E-854D-112F5B02C60D}"/>
              </c:ext>
            </c:extLst>
          </c:dPt>
          <c:dPt>
            <c:idx val="6"/>
            <c:invertIfNegative val="0"/>
            <c:bubble3D val="0"/>
            <c:spPr>
              <a:solidFill>
                <a:schemeClr val="accent4"/>
              </a:solidFill>
              <a:ln>
                <a:noFill/>
              </a:ln>
              <a:effectLst/>
            </c:spPr>
            <c:extLst>
              <c:ext xmlns:c16="http://schemas.microsoft.com/office/drawing/2014/chart" uri="{C3380CC4-5D6E-409C-BE32-E72D297353CC}">
                <c16:uniqueId val="{00000017-3E00-4F7E-854D-112F5B02C60D}"/>
              </c:ext>
            </c:extLst>
          </c:dPt>
          <c:dLbls>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E00-4F7E-854D-112F5B02C60D}"/>
                </c:ext>
              </c:extLst>
            </c:dLbl>
            <c:dLbl>
              <c:idx val="5"/>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E00-4F7E-854D-112F5B02C60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Savivaldybėje ar seniūnijoje</c:v>
                </c:pt>
                <c:pt idx="1">
                  <c:v>Statybos inspekcijoje</c:v>
                </c:pt>
                <c:pt idx="2">
                  <c:v>Internete, informacinėse sistemose</c:v>
                </c:pt>
                <c:pt idx="3">
                  <c:v>Valstybiniame registrų centre</c:v>
                </c:pt>
                <c:pt idx="4">
                  <c:v>Spaudoje</c:v>
                </c:pt>
                <c:pt idx="5">
                  <c:v>Kita</c:v>
                </c:pt>
                <c:pt idx="6">
                  <c:v>Ne, nežinau</c:v>
                </c:pt>
              </c:strCache>
            </c:strRef>
          </c:cat>
          <c:val>
            <c:numRef>
              <c:f>Sheet1!$L$2:$L$8</c:f>
              <c:numCache>
                <c:formatCode>General</c:formatCode>
                <c:ptCount val="7"/>
                <c:pt idx="0">
                  <c:v>44</c:v>
                </c:pt>
                <c:pt idx="1">
                  <c:v>36</c:v>
                </c:pt>
                <c:pt idx="2">
                  <c:v>29</c:v>
                </c:pt>
                <c:pt idx="3">
                  <c:v>13</c:v>
                </c:pt>
                <c:pt idx="4">
                  <c:v>4</c:v>
                </c:pt>
                <c:pt idx="5">
                  <c:v>0.2</c:v>
                </c:pt>
                <c:pt idx="6">
                  <c:v>25</c:v>
                </c:pt>
              </c:numCache>
            </c:numRef>
          </c:val>
          <c:extLst>
            <c:ext xmlns:c16="http://schemas.microsoft.com/office/drawing/2014/chart" uri="{C3380CC4-5D6E-409C-BE32-E72D297353CC}">
              <c16:uniqueId val="{00000015-F20B-4A63-9390-8857E6A300B5}"/>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46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8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69808436668187"/>
          <c:y val="1.1751378743144534E-2"/>
          <c:w val="0.47030191563331808"/>
          <c:h val="0.97152590540830341"/>
        </c:manualLayout>
      </c:layout>
      <c:barChart>
        <c:barDir val="bar"/>
        <c:grouping val="stacked"/>
        <c:varyColors val="0"/>
        <c:ser>
          <c:idx val="0"/>
          <c:order val="0"/>
          <c:tx>
            <c:strRef>
              <c:f>Sheet1!$B$1</c:f>
              <c:strCache>
                <c:ptCount val="1"/>
                <c:pt idx="0">
                  <c:v>2024</c:v>
                </c:pt>
              </c:strCache>
            </c:strRef>
          </c:tx>
          <c:spPr>
            <a:solidFill>
              <a:schemeClr val="accent1"/>
            </a:solidFill>
            <a:ln>
              <a:solidFill>
                <a:schemeClr val="accent1"/>
              </a:solidFill>
            </a:ln>
            <a:effectLst/>
          </c:spPr>
          <c:invertIfNegative val="0"/>
          <c:dPt>
            <c:idx val="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7-83F4-462D-89C0-8D4EE9DE5DFE}"/>
              </c:ext>
            </c:extLst>
          </c:dPt>
          <c:dPt>
            <c:idx val="9"/>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E-83F4-462D-89C0-8D4EE9DE5DFE}"/>
              </c:ext>
            </c:extLst>
          </c:dPt>
          <c:dPt>
            <c:idx val="10"/>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30-83F4-462D-89C0-8D4EE9DE5DFE}"/>
              </c:ext>
            </c:extLst>
          </c:dPt>
          <c:dPt>
            <c:idx val="11"/>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2F-83F4-462D-89C0-8D4EE9DE5DFE}"/>
              </c:ext>
            </c:extLst>
          </c:dPt>
          <c:dLbls>
            <c:dLbl>
              <c:idx val="8"/>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83F4-462D-89C0-8D4EE9DE5DFE}"/>
                </c:ext>
              </c:extLst>
            </c:dLbl>
            <c:dLbl>
              <c:idx val="9"/>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83F4-462D-89C0-8D4EE9DE5DFE}"/>
                </c:ext>
              </c:extLst>
            </c:dLbl>
            <c:dLbl>
              <c:idx val="1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30-83F4-462D-89C0-8D4EE9DE5DFE}"/>
                </c:ext>
              </c:extLst>
            </c:dLbl>
            <c:dLbl>
              <c:idx val="1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F-83F4-462D-89C0-8D4EE9DE5D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Kvalifikuotų specialistų, konsultantų</c:v>
                </c:pt>
                <c:pt idx="1">
                  <c:v>Visų procesų supaprastinimo</c:v>
                </c:pt>
                <c:pt idx="2">
                  <c:v>Daugiau elektroninių sprendimų, virtualių konsultacijų</c:v>
                </c:pt>
                <c:pt idx="3">
                  <c:v>Operatyvumo</c:v>
                </c:pt>
                <c:pt idx="4">
                  <c:v>Aiškesnio informacijos pateikimo (nereikėtų tikslintis / mažiau būtų klaidų)</c:v>
                </c:pt>
                <c:pt idx="5">
                  <c:v>Nekeisti / (rečiau keisti) įstatyminę bazę /  reikalavimus</c:v>
                </c:pt>
                <c:pt idx="6">
                  <c:v>Mažiau dokumentacijos</c:v>
                </c:pt>
                <c:pt idx="7">
                  <c:v>Naudoti dirbtinį intelektą / Chat GPT / automatizuoti procesus</c:v>
                </c:pt>
                <c:pt idx="8">
                  <c:v>Mažesnių paslaugų įkainių</c:v>
                </c:pt>
                <c:pt idx="9">
                  <c:v>Instrukcijų kaip naudotis sistemomis / video mokymų</c:v>
                </c:pt>
                <c:pt idx="10">
                  <c:v>Kita</c:v>
                </c:pt>
                <c:pt idx="11">
                  <c:v>N/N</c:v>
                </c:pt>
              </c:strCache>
            </c:strRef>
          </c:cat>
          <c:val>
            <c:numRef>
              <c:f>Sheet1!$B$2:$B$13</c:f>
              <c:numCache>
                <c:formatCode>General</c:formatCode>
                <c:ptCount val="12"/>
                <c:pt idx="0">
                  <c:v>11</c:v>
                </c:pt>
                <c:pt idx="1">
                  <c:v>11</c:v>
                </c:pt>
                <c:pt idx="2">
                  <c:v>7</c:v>
                </c:pt>
                <c:pt idx="3">
                  <c:v>6</c:v>
                </c:pt>
                <c:pt idx="4">
                  <c:v>5</c:v>
                </c:pt>
                <c:pt idx="5">
                  <c:v>4</c:v>
                </c:pt>
                <c:pt idx="6">
                  <c:v>3</c:v>
                </c:pt>
                <c:pt idx="7">
                  <c:v>3</c:v>
                </c:pt>
                <c:pt idx="8">
                  <c:v>1</c:v>
                </c:pt>
                <c:pt idx="9">
                  <c:v>1</c:v>
                </c:pt>
                <c:pt idx="10">
                  <c:v>3</c:v>
                </c:pt>
                <c:pt idx="11">
                  <c:v>57</c:v>
                </c:pt>
              </c:numCache>
            </c:numRef>
          </c:val>
          <c:extLst>
            <c:ext xmlns:c16="http://schemas.microsoft.com/office/drawing/2014/chart" uri="{C3380CC4-5D6E-409C-BE32-E72D297353CC}">
              <c16:uniqueId val="{00000009-83F4-462D-89C0-8D4EE9DE5DFE}"/>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60"/>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63387659782464"/>
          <c:y val="6.0498111648173224E-2"/>
          <c:w val="0.79309096676722246"/>
          <c:h val="0.93554050928359656"/>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Sheet1!$B$2:$B$7</c:f>
              <c:numCache>
                <c:formatCode>General</c:formatCode>
                <c:ptCount val="6"/>
                <c:pt idx="0">
                  <c:v>31</c:v>
                </c:pt>
                <c:pt idx="1">
                  <c:v>28</c:v>
                </c:pt>
                <c:pt idx="2">
                  <c:v>29</c:v>
                </c:pt>
                <c:pt idx="3">
                  <c:v>26</c:v>
                </c:pt>
                <c:pt idx="4">
                  <c:v>28</c:v>
                </c:pt>
                <c:pt idx="5">
                  <c:v>25</c:v>
                </c:pt>
              </c:numCache>
            </c:numRef>
          </c:val>
          <c:extLst>
            <c:ext xmlns:c16="http://schemas.microsoft.com/office/drawing/2014/chart" uri="{C3380CC4-5D6E-409C-BE32-E72D297353CC}">
              <c16:uniqueId val="{00000000-158E-43D4-9D7B-5AA2E0DCF3F8}"/>
            </c:ext>
          </c:extLst>
        </c:ser>
        <c:ser>
          <c:idx val="1"/>
          <c:order val="1"/>
          <c:tx>
            <c:strRef>
              <c:f>Sheet1!$C$1</c:f>
              <c:strCache>
                <c:ptCount val="1"/>
                <c:pt idx="0">
                  <c:v>Ne, nežinau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Sheet1!$C$2:$C$7</c:f>
              <c:numCache>
                <c:formatCode>General</c:formatCode>
                <c:ptCount val="6"/>
                <c:pt idx="0">
                  <c:v>69</c:v>
                </c:pt>
                <c:pt idx="1">
                  <c:v>72</c:v>
                </c:pt>
                <c:pt idx="2">
                  <c:v>71</c:v>
                </c:pt>
                <c:pt idx="3">
                  <c:v>74</c:v>
                </c:pt>
                <c:pt idx="4">
                  <c:v>72</c:v>
                </c:pt>
                <c:pt idx="5">
                  <c:v>75</c:v>
                </c:pt>
              </c:numCache>
            </c:numRef>
          </c:val>
          <c:extLst>
            <c:ext xmlns:c16="http://schemas.microsoft.com/office/drawing/2014/chart" uri="{C3380CC4-5D6E-409C-BE32-E72D297353CC}">
              <c16:uniqueId val="{00000001-158E-43D4-9D7B-5AA2E0DCF3F8}"/>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25138397904621779"/>
          <c:y val="4.434038421629406E-5"/>
          <c:w val="0.44138408538679358"/>
          <c:h val="0.105571445130315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336846566054239"/>
          <c:y val="0.25257435164220954"/>
          <c:w val="0.77663153433945764"/>
          <c:h val="0.6427828479018943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Sheet1!$B$2:$B$7</c:f>
              <c:numCache>
                <c:formatCode>General</c:formatCode>
                <c:ptCount val="6"/>
                <c:pt idx="0">
                  <c:v>30</c:v>
                </c:pt>
                <c:pt idx="1">
                  <c:v>33</c:v>
                </c:pt>
                <c:pt idx="2">
                  <c:v>33</c:v>
                </c:pt>
                <c:pt idx="3">
                  <c:v>35</c:v>
                </c:pt>
                <c:pt idx="4">
                  <c:v>31</c:v>
                </c:pt>
                <c:pt idx="5">
                  <c:v>30</c:v>
                </c:pt>
              </c:numCache>
            </c:numRef>
          </c:val>
          <c:extLst>
            <c:ext xmlns:c16="http://schemas.microsoft.com/office/drawing/2014/chart" uri="{C3380CC4-5D6E-409C-BE32-E72D297353CC}">
              <c16:uniqueId val="{00000000-EC62-4798-A3D6-347A1F10FB65}"/>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Sheet1!$C$2:$C$7</c:f>
              <c:numCache>
                <c:formatCode>General</c:formatCode>
                <c:ptCount val="6"/>
                <c:pt idx="0">
                  <c:v>12</c:v>
                </c:pt>
                <c:pt idx="1">
                  <c:v>16</c:v>
                </c:pt>
                <c:pt idx="2">
                  <c:v>14</c:v>
                </c:pt>
                <c:pt idx="3">
                  <c:v>15</c:v>
                </c:pt>
                <c:pt idx="4">
                  <c:v>23</c:v>
                </c:pt>
                <c:pt idx="5">
                  <c:v>27</c:v>
                </c:pt>
              </c:numCache>
            </c:numRef>
          </c:val>
          <c:extLst>
            <c:ext xmlns:c16="http://schemas.microsoft.com/office/drawing/2014/chart" uri="{C3380CC4-5D6E-409C-BE32-E72D297353CC}">
              <c16:uniqueId val="{00000001-EC62-4798-A3D6-347A1F10FB65}"/>
            </c:ext>
          </c:extLst>
        </c:ser>
        <c:ser>
          <c:idx val="2"/>
          <c:order val="2"/>
          <c:tx>
            <c:strRef>
              <c:f>Sheet1!$D$1</c:f>
              <c:strCache>
                <c:ptCount val="1"/>
                <c:pt idx="0">
                  <c:v>Nežinau, sunku pasakyti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Sheet1!$D$2:$D$7</c:f>
              <c:numCache>
                <c:formatCode>General</c:formatCode>
                <c:ptCount val="6"/>
                <c:pt idx="0">
                  <c:v>58</c:v>
                </c:pt>
                <c:pt idx="1">
                  <c:v>51</c:v>
                </c:pt>
                <c:pt idx="2">
                  <c:v>53</c:v>
                </c:pt>
                <c:pt idx="3">
                  <c:v>50</c:v>
                </c:pt>
                <c:pt idx="4">
                  <c:v>46</c:v>
                </c:pt>
                <c:pt idx="5">
                  <c:v>43</c:v>
                </c:pt>
              </c:numCache>
            </c:numRef>
          </c:val>
          <c:extLst>
            <c:ext xmlns:c16="http://schemas.microsoft.com/office/drawing/2014/chart" uri="{C3380CC4-5D6E-409C-BE32-E72D297353CC}">
              <c16:uniqueId val="{00000002-EC62-4798-A3D6-347A1F10FB65}"/>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w="25400">
          <a:noFill/>
        </a:ln>
        <a:effectLst/>
      </c:spPr>
    </c:plotArea>
    <c:legend>
      <c:legendPos val="b"/>
      <c:layout>
        <c:manualLayout>
          <c:xMode val="edge"/>
          <c:yMode val="edge"/>
          <c:x val="0.22392156058617668"/>
          <c:y val="0.10590152050061036"/>
          <c:w val="0.56948121719160105"/>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031291010498689"/>
          <c:y val="0.25257435164220954"/>
          <c:w val="0.76968708989501311"/>
          <c:h val="0.64278284790189433"/>
        </c:manualLayout>
      </c:layout>
      <c:barChart>
        <c:barDir val="bar"/>
        <c:grouping val="stacked"/>
        <c:varyColors val="0"/>
        <c:ser>
          <c:idx val="0"/>
          <c:order val="0"/>
          <c:tx>
            <c:strRef>
              <c:f>Sheet1!$B$1</c:f>
              <c:strCache>
                <c:ptCount val="1"/>
                <c:pt idx="0">
                  <c:v>Pakanka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Sheet1!$B$2:$B$7</c:f>
              <c:numCache>
                <c:formatCode>General</c:formatCode>
                <c:ptCount val="6"/>
                <c:pt idx="0">
                  <c:v>19</c:v>
                </c:pt>
                <c:pt idx="1">
                  <c:v>17</c:v>
                </c:pt>
                <c:pt idx="2">
                  <c:v>21</c:v>
                </c:pt>
                <c:pt idx="3">
                  <c:v>22</c:v>
                </c:pt>
                <c:pt idx="4">
                  <c:v>23</c:v>
                </c:pt>
                <c:pt idx="5">
                  <c:v>20</c:v>
                </c:pt>
              </c:numCache>
            </c:numRef>
          </c:val>
          <c:extLst>
            <c:ext xmlns:c16="http://schemas.microsoft.com/office/drawing/2014/chart" uri="{C3380CC4-5D6E-409C-BE32-E72D297353CC}">
              <c16:uniqueId val="{00000000-3DAD-4049-8513-57F0862FCB74}"/>
            </c:ext>
          </c:extLst>
        </c:ser>
        <c:ser>
          <c:idx val="1"/>
          <c:order val="1"/>
          <c:tx>
            <c:strRef>
              <c:f>Sheet1!$C$1</c:f>
              <c:strCache>
                <c:ptCount val="1"/>
                <c:pt idx="0">
                  <c:v>Nepakanka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Sheet1!$C$2:$C$7</c:f>
              <c:numCache>
                <c:formatCode>General</c:formatCode>
                <c:ptCount val="6"/>
                <c:pt idx="0">
                  <c:v>38</c:v>
                </c:pt>
                <c:pt idx="1">
                  <c:v>40</c:v>
                </c:pt>
                <c:pt idx="2">
                  <c:v>41</c:v>
                </c:pt>
                <c:pt idx="3">
                  <c:v>40</c:v>
                </c:pt>
                <c:pt idx="4">
                  <c:v>43</c:v>
                </c:pt>
                <c:pt idx="5">
                  <c:v>43</c:v>
                </c:pt>
              </c:numCache>
            </c:numRef>
          </c:val>
          <c:extLst>
            <c:ext xmlns:c16="http://schemas.microsoft.com/office/drawing/2014/chart" uri="{C3380CC4-5D6E-409C-BE32-E72D297353CC}">
              <c16:uniqueId val="{00000001-3DAD-4049-8513-57F0862FCB74}"/>
            </c:ext>
          </c:extLst>
        </c:ser>
        <c:ser>
          <c:idx val="2"/>
          <c:order val="2"/>
          <c:tx>
            <c:strRef>
              <c:f>Sheet1!$D$1</c:f>
              <c:strCache>
                <c:ptCount val="1"/>
                <c:pt idx="0">
                  <c:v>Neturiu nuomonės / nežinau / neaktualu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Sheet1!$D$2:$D$7</c:f>
              <c:numCache>
                <c:formatCode>General</c:formatCode>
                <c:ptCount val="6"/>
                <c:pt idx="0">
                  <c:v>43</c:v>
                </c:pt>
                <c:pt idx="1">
                  <c:v>43</c:v>
                </c:pt>
                <c:pt idx="2">
                  <c:v>38</c:v>
                </c:pt>
                <c:pt idx="3">
                  <c:v>38</c:v>
                </c:pt>
                <c:pt idx="4">
                  <c:v>34</c:v>
                </c:pt>
                <c:pt idx="5">
                  <c:v>37</c:v>
                </c:pt>
              </c:numCache>
            </c:numRef>
          </c:val>
          <c:extLst>
            <c:ext xmlns:c16="http://schemas.microsoft.com/office/drawing/2014/chart" uri="{C3380CC4-5D6E-409C-BE32-E72D297353CC}">
              <c16:uniqueId val="{00000002-3DAD-4049-8513-57F0862FCB74}"/>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a:noFill/>
        </a:ln>
        <a:effectLst/>
      </c:spPr>
    </c:plotArea>
    <c:legend>
      <c:legendPos val="b"/>
      <c:layout>
        <c:manualLayout>
          <c:xMode val="edge"/>
          <c:yMode val="edge"/>
          <c:x val="7.2916666666666671E-2"/>
          <c:y val="9.9512334022644394E-2"/>
          <c:w val="0.79517566163604547"/>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80452922848379E-2"/>
          <c:y val="4.3009897567750583E-3"/>
          <c:w val="0.97127595405409783"/>
          <c:h val="0.98991651913241985"/>
        </c:manualLayout>
      </c:layout>
      <c:barChart>
        <c:barDir val="bar"/>
        <c:grouping val="stacked"/>
        <c:varyColors val="0"/>
        <c:ser>
          <c:idx val="0"/>
          <c:order val="0"/>
          <c:tx>
            <c:strRef>
              <c:f>Sheet1!$B$1</c:f>
              <c:strCache>
                <c:ptCount val="1"/>
                <c:pt idx="0">
                  <c:v>2024</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4D73-480B-9092-EE75F35D20D1}"/>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4D73-480B-9092-EE75F35D20D1}"/>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4D73-480B-9092-EE75F35D20D1}"/>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4D73-480B-9092-EE75F35D20D1}"/>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4D73-480B-9092-EE75F35D20D1}"/>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6D35-4608-B3F1-F100F6707718}"/>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4D73-480B-9092-EE75F35D20D1}"/>
                </c:ext>
              </c:extLst>
            </c:dLbl>
            <c:dLbl>
              <c:idx val="7"/>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73-480B-9092-EE75F35D20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Dėl žemės naudojimo priežiūros (žemės naudojimo tvarkos reikalavimai, pažeidimų šalinimas, terminų pratęsimas)</c:v>
                </c:pt>
                <c:pt idx="4">
                  <c:v>Kaip tinkamai užbaigti (įforminti) statinio statybą</c:v>
                </c:pt>
                <c:pt idx="5">
                  <c:v>Apie nustatomus statybų pažeidimus</c:v>
                </c:pt>
                <c:pt idx="6">
                  <c:v>Apie statomų statinių kokybę</c:v>
                </c:pt>
                <c:pt idx="7">
                  <c:v>Kita</c:v>
                </c:pt>
              </c:strCache>
            </c:strRef>
          </c:cat>
          <c:val>
            <c:numRef>
              <c:f>Sheet1!$B$2:$B$9</c:f>
              <c:numCache>
                <c:formatCode>General</c:formatCode>
                <c:ptCount val="8"/>
                <c:pt idx="0">
                  <c:v>53</c:v>
                </c:pt>
                <c:pt idx="1">
                  <c:v>11</c:v>
                </c:pt>
                <c:pt idx="2">
                  <c:v>8</c:v>
                </c:pt>
                <c:pt idx="3">
                  <c:v>8</c:v>
                </c:pt>
                <c:pt idx="4">
                  <c:v>7</c:v>
                </c:pt>
                <c:pt idx="5">
                  <c:v>7</c:v>
                </c:pt>
                <c:pt idx="6">
                  <c:v>5</c:v>
                </c:pt>
                <c:pt idx="7">
                  <c:v>1</c:v>
                </c:pt>
              </c:numCache>
            </c:numRef>
          </c:val>
          <c:extLst>
            <c:ext xmlns:c16="http://schemas.microsoft.com/office/drawing/2014/chart" uri="{C3380CC4-5D6E-409C-BE32-E72D297353CC}">
              <c16:uniqueId val="{00000002-FB7F-40D2-9C64-536A93B5B088}"/>
            </c:ext>
          </c:extLst>
        </c:ser>
        <c:ser>
          <c:idx val="1"/>
          <c:order val="1"/>
          <c:tx>
            <c:strRef>
              <c:f>Sheet1!$C$1</c:f>
              <c:strCache>
                <c:ptCount val="1"/>
              </c:strCache>
            </c:strRef>
          </c:tx>
          <c:spPr>
            <a:noFill/>
            <a:ln>
              <a:noFill/>
            </a:ln>
            <a:effectLst/>
          </c:spPr>
          <c:invertIfNegative val="0"/>
          <c:dLbls>
            <c:delete val="1"/>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Dėl žemės naudojimo priežiūros (žemės naudojimo tvarkos reikalavimai, pažeidimų šalinimas, terminų pratęsimas)</c:v>
                </c:pt>
                <c:pt idx="4">
                  <c:v>Kaip tinkamai užbaigti (įforminti) statinio statybą</c:v>
                </c:pt>
                <c:pt idx="5">
                  <c:v>Apie nustatomus statybų pažeidimus</c:v>
                </c:pt>
                <c:pt idx="6">
                  <c:v>Apie statomų statinių kokybę</c:v>
                </c:pt>
                <c:pt idx="7">
                  <c:v>Kita</c:v>
                </c:pt>
              </c:strCache>
            </c:strRef>
          </c:cat>
          <c:val>
            <c:numRef>
              <c:f>Sheet1!$C$2:$C$9</c:f>
              <c:numCache>
                <c:formatCode>General</c:formatCode>
                <c:ptCount val="8"/>
                <c:pt idx="0">
                  <c:v>12</c:v>
                </c:pt>
                <c:pt idx="1">
                  <c:v>54</c:v>
                </c:pt>
                <c:pt idx="2">
                  <c:v>57</c:v>
                </c:pt>
                <c:pt idx="3">
                  <c:v>57</c:v>
                </c:pt>
                <c:pt idx="4">
                  <c:v>58</c:v>
                </c:pt>
                <c:pt idx="5">
                  <c:v>58</c:v>
                </c:pt>
                <c:pt idx="6">
                  <c:v>60</c:v>
                </c:pt>
                <c:pt idx="7">
                  <c:v>64</c:v>
                </c:pt>
              </c:numCache>
            </c:numRef>
          </c:val>
          <c:extLst>
            <c:ext xmlns:c16="http://schemas.microsoft.com/office/drawing/2014/chart" uri="{C3380CC4-5D6E-409C-BE32-E72D297353CC}">
              <c16:uniqueId val="{00000003-FB7F-40D2-9C64-536A93B5B088}"/>
            </c:ext>
          </c:extLst>
        </c:ser>
        <c:ser>
          <c:idx val="2"/>
          <c:order val="2"/>
          <c:tx>
            <c:strRef>
              <c:f>Sheet1!$D$1</c:f>
              <c:strCache>
                <c:ptCount val="1"/>
                <c:pt idx="0">
                  <c:v>2023</c:v>
                </c:pt>
              </c:strCache>
            </c:strRef>
          </c:tx>
          <c:spPr>
            <a:solidFill>
              <a:schemeClr val="accent2"/>
            </a:solidFill>
            <a:ln>
              <a:solidFill>
                <a:schemeClr val="accent2"/>
              </a:solidFill>
            </a:ln>
            <a:effectLst/>
          </c:spPr>
          <c:invertIfNegative val="0"/>
          <c:dLbls>
            <c:dLbl>
              <c:idx val="7"/>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1F-4FFE-BFE7-3DCD1F3CDD0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Dėl žemės naudojimo priežiūros (žemės naudojimo tvarkos reikalavimai, pažeidimų šalinimas, terminų pratęsimas)</c:v>
                </c:pt>
                <c:pt idx="4">
                  <c:v>Kaip tinkamai užbaigti (įforminti) statinio statybą</c:v>
                </c:pt>
                <c:pt idx="5">
                  <c:v>Apie nustatomus statybų pažeidimus</c:v>
                </c:pt>
                <c:pt idx="6">
                  <c:v>Apie statomų statinių kokybę</c:v>
                </c:pt>
                <c:pt idx="7">
                  <c:v>Kita</c:v>
                </c:pt>
              </c:strCache>
            </c:strRef>
          </c:cat>
          <c:val>
            <c:numRef>
              <c:f>Sheet1!$D$2:$D$9</c:f>
              <c:numCache>
                <c:formatCode>General</c:formatCode>
                <c:ptCount val="8"/>
                <c:pt idx="0">
                  <c:v>55</c:v>
                </c:pt>
                <c:pt idx="2">
                  <c:v>16</c:v>
                </c:pt>
                <c:pt idx="4">
                  <c:v>8</c:v>
                </c:pt>
                <c:pt idx="5">
                  <c:v>7</c:v>
                </c:pt>
                <c:pt idx="6">
                  <c:v>13</c:v>
                </c:pt>
                <c:pt idx="7">
                  <c:v>2</c:v>
                </c:pt>
              </c:numCache>
            </c:numRef>
          </c:val>
          <c:extLst>
            <c:ext xmlns:c16="http://schemas.microsoft.com/office/drawing/2014/chart" uri="{C3380CC4-5D6E-409C-BE32-E72D297353CC}">
              <c16:uniqueId val="{0000000C-FB7F-40D2-9C64-536A93B5B088}"/>
            </c:ext>
          </c:extLst>
        </c:ser>
        <c:ser>
          <c:idx val="3"/>
          <c:order val="3"/>
          <c:tx>
            <c:strRef>
              <c:f>Sheet1!$E$1</c:f>
              <c:strCache>
                <c:ptCount val="1"/>
              </c:strCache>
            </c:strRef>
          </c:tx>
          <c:spPr>
            <a:noFill/>
            <a:ln>
              <a:noFill/>
            </a:ln>
            <a:effectLst/>
          </c:spPr>
          <c:invertIfNegative val="0"/>
          <c:dLbls>
            <c:delete val="1"/>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Dėl žemės naudojimo priežiūros (žemės naudojimo tvarkos reikalavimai, pažeidimų šalinimas, terminų pratęsimas)</c:v>
                </c:pt>
                <c:pt idx="4">
                  <c:v>Kaip tinkamai užbaigti (įforminti) statinio statybą</c:v>
                </c:pt>
                <c:pt idx="5">
                  <c:v>Apie nustatomus statybų pažeidimus</c:v>
                </c:pt>
                <c:pt idx="6">
                  <c:v>Apie statomų statinių kokybę</c:v>
                </c:pt>
                <c:pt idx="7">
                  <c:v>Kita</c:v>
                </c:pt>
              </c:strCache>
            </c:strRef>
          </c:cat>
          <c:val>
            <c:numRef>
              <c:f>Sheet1!$E$2:$E$9</c:f>
              <c:numCache>
                <c:formatCode>General</c:formatCode>
                <c:ptCount val="8"/>
                <c:pt idx="0">
                  <c:v>10</c:v>
                </c:pt>
                <c:pt idx="2">
                  <c:v>49</c:v>
                </c:pt>
                <c:pt idx="4">
                  <c:v>57</c:v>
                </c:pt>
                <c:pt idx="5">
                  <c:v>58</c:v>
                </c:pt>
                <c:pt idx="6">
                  <c:v>52</c:v>
                </c:pt>
                <c:pt idx="7">
                  <c:v>63</c:v>
                </c:pt>
              </c:numCache>
            </c:numRef>
          </c:val>
          <c:extLst>
            <c:ext xmlns:c16="http://schemas.microsoft.com/office/drawing/2014/chart" uri="{C3380CC4-5D6E-409C-BE32-E72D297353CC}">
              <c16:uniqueId val="{00000000-4D73-480B-9092-EE75F35D20D1}"/>
            </c:ext>
          </c:extLst>
        </c:ser>
        <c:ser>
          <c:idx val="4"/>
          <c:order val="4"/>
          <c:tx>
            <c:strRef>
              <c:f>Sheet1!$F$1</c:f>
              <c:strCache>
                <c:ptCount val="1"/>
                <c:pt idx="0">
                  <c:v>2022</c:v>
                </c:pt>
              </c:strCache>
            </c:strRef>
          </c:tx>
          <c:spPr>
            <a:solidFill>
              <a:schemeClr val="accent2"/>
            </a:solidFill>
            <a:ln>
              <a:noFill/>
            </a:ln>
            <a:effectLst/>
          </c:spPr>
          <c:invertIfNegative val="0"/>
          <c:dLbls>
            <c:dLbl>
              <c:idx val="7"/>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1F-4FFE-BFE7-3DCD1F3CDD0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Apie kaiminystėje planuojamas (vykdomas) statybas</c:v>
                </c:pt>
                <c:pt idx="1">
                  <c:v>Kur peržiūrėti vykstančius teritorijų planavimo procesus</c:v>
                </c:pt>
                <c:pt idx="2">
                  <c:v>Kur kreiptis dėl statybą leidžiančių dokumentų išdavimo</c:v>
                </c:pt>
                <c:pt idx="3">
                  <c:v>Dėl žemės naudojimo priežiūros (žemės naudojimo tvarkos reikalavimai, pažeidimų šalinimas, terminų pratęsimas)</c:v>
                </c:pt>
                <c:pt idx="4">
                  <c:v>Kaip tinkamai užbaigti (įforminti) statinio statybą</c:v>
                </c:pt>
                <c:pt idx="5">
                  <c:v>Apie nustatomus statybų pažeidimus</c:v>
                </c:pt>
                <c:pt idx="6">
                  <c:v>Apie statomų statinių kokybę</c:v>
                </c:pt>
                <c:pt idx="7">
                  <c:v>Kita</c:v>
                </c:pt>
              </c:strCache>
            </c:strRef>
          </c:cat>
          <c:val>
            <c:numRef>
              <c:f>Sheet1!$F$2:$F$9</c:f>
              <c:numCache>
                <c:formatCode>General</c:formatCode>
                <c:ptCount val="8"/>
                <c:pt idx="0">
                  <c:v>51</c:v>
                </c:pt>
                <c:pt idx="2">
                  <c:v>16</c:v>
                </c:pt>
                <c:pt idx="4">
                  <c:v>8</c:v>
                </c:pt>
                <c:pt idx="5">
                  <c:v>12</c:v>
                </c:pt>
                <c:pt idx="6">
                  <c:v>11</c:v>
                </c:pt>
                <c:pt idx="7">
                  <c:v>2</c:v>
                </c:pt>
              </c:numCache>
            </c:numRef>
          </c:val>
          <c:extLst>
            <c:ext xmlns:c16="http://schemas.microsoft.com/office/drawing/2014/chart" uri="{C3380CC4-5D6E-409C-BE32-E72D297353CC}">
              <c16:uniqueId val="{00000001-4D73-480B-9092-EE75F35D20D1}"/>
            </c:ext>
          </c:extLst>
        </c:ser>
        <c:dLbls>
          <c:dLblPos val="ctr"/>
          <c:showLegendKey val="0"/>
          <c:showVal val="1"/>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max val="185"/>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440831471"/>
        <c:crosses val="autoZero"/>
        <c:crossBetween val="between"/>
        <c:majorUnit val="6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7628171065098"/>
          <c:y val="0.13717533830595335"/>
          <c:w val="0.83596206593237621"/>
          <c:h val="0.85886316748330849"/>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Sheet1!$B$2:$B$7</c:f>
              <c:numCache>
                <c:formatCode>General</c:formatCode>
                <c:ptCount val="6"/>
                <c:pt idx="0">
                  <c:v>10</c:v>
                </c:pt>
                <c:pt idx="1">
                  <c:v>10</c:v>
                </c:pt>
                <c:pt idx="2">
                  <c:v>11</c:v>
                </c:pt>
                <c:pt idx="3">
                  <c:v>13</c:v>
                </c:pt>
                <c:pt idx="4">
                  <c:v>15</c:v>
                </c:pt>
                <c:pt idx="5">
                  <c:v>12</c:v>
                </c:pt>
              </c:numCache>
            </c:numRef>
          </c:val>
          <c:extLst>
            <c:ext xmlns:c16="http://schemas.microsoft.com/office/drawing/2014/chart" uri="{C3380CC4-5D6E-409C-BE32-E72D297353CC}">
              <c16:uniqueId val="{00000000-24DD-4E89-8108-FC8848E54879}"/>
            </c:ext>
          </c:extLst>
        </c:ser>
        <c:ser>
          <c:idx val="1"/>
          <c:order val="1"/>
          <c:tx>
            <c:strRef>
              <c:f>Sheet1!$C$1</c:f>
              <c:strCache>
                <c:ptCount val="1"/>
                <c:pt idx="0">
                  <c:v>Ne, nežinau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Sheet1!$C$2:$C$7</c:f>
              <c:numCache>
                <c:formatCode>General</c:formatCode>
                <c:ptCount val="6"/>
                <c:pt idx="0">
                  <c:v>90</c:v>
                </c:pt>
                <c:pt idx="1">
                  <c:v>90</c:v>
                </c:pt>
                <c:pt idx="2">
                  <c:v>89</c:v>
                </c:pt>
                <c:pt idx="3">
                  <c:v>87</c:v>
                </c:pt>
                <c:pt idx="4">
                  <c:v>85</c:v>
                </c:pt>
                <c:pt idx="5">
                  <c:v>88</c:v>
                </c:pt>
              </c:numCache>
            </c:numRef>
          </c:val>
          <c:extLst>
            <c:ext xmlns:c16="http://schemas.microsoft.com/office/drawing/2014/chart" uri="{C3380CC4-5D6E-409C-BE32-E72D297353CC}">
              <c16:uniqueId val="{00000001-24DD-4E89-8108-FC8848E54879}"/>
            </c:ext>
          </c:extLst>
        </c:ser>
        <c:dLbls>
          <c:showLegendKey val="0"/>
          <c:showVal val="0"/>
          <c:showCatName val="0"/>
          <c:showSerName val="0"/>
          <c:showPercent val="0"/>
          <c:showBubbleSize val="0"/>
        </c:dLbls>
        <c:gapWidth val="150"/>
        <c:overlap val="100"/>
        <c:axId val="36313919"/>
        <c:axId val="36313503"/>
      </c:barChart>
      <c:catAx>
        <c:axId val="36313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313503"/>
        <c:crosses val="autoZero"/>
        <c:auto val="1"/>
        <c:lblAlgn val="ctr"/>
        <c:lblOffset val="100"/>
        <c:noMultiLvlLbl val="0"/>
      </c:catAx>
      <c:valAx>
        <c:axId val="36313503"/>
        <c:scaling>
          <c:orientation val="minMax"/>
        </c:scaling>
        <c:delete val="1"/>
        <c:axPos val="t"/>
        <c:numFmt formatCode="General" sourceLinked="1"/>
        <c:majorTickMark val="none"/>
        <c:minorTickMark val="none"/>
        <c:tickLblPos val="nextTo"/>
        <c:crossAx val="36313919"/>
        <c:crosses val="autoZero"/>
        <c:crossBetween val="between"/>
      </c:valAx>
      <c:spPr>
        <a:noFill/>
        <a:ln>
          <a:noFill/>
        </a:ln>
        <a:effectLst/>
      </c:spPr>
    </c:plotArea>
    <c:legend>
      <c:legendPos val="b"/>
      <c:layout>
        <c:manualLayout>
          <c:xMode val="edge"/>
          <c:yMode val="edge"/>
          <c:x val="0.35868137552842971"/>
          <c:y val="4.7926215941573688E-2"/>
          <c:w val="0.31348577864289218"/>
          <c:h val="0.1055714451303152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246568788276462"/>
          <c:y val="0.25257435164220954"/>
          <c:w val="0.75753431211723532"/>
          <c:h val="0.64278284790189433"/>
        </c:manualLayout>
      </c:layout>
      <c:barChart>
        <c:barDir val="bar"/>
        <c:grouping val="stacked"/>
        <c:varyColors val="0"/>
        <c:ser>
          <c:idx val="0"/>
          <c:order val="0"/>
          <c:tx>
            <c:strRef>
              <c:f>Sheet1!$B$1</c:f>
              <c:strCache>
                <c:ptCount val="1"/>
                <c:pt idx="0">
                  <c:v>Taip, žinau tokią instituciją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Sheet1!$B$2:$B$7</c:f>
              <c:numCache>
                <c:formatCode>General</c:formatCode>
                <c:ptCount val="6"/>
                <c:pt idx="0">
                  <c:v>25</c:v>
                </c:pt>
                <c:pt idx="1">
                  <c:v>24</c:v>
                </c:pt>
                <c:pt idx="2">
                  <c:v>26</c:v>
                </c:pt>
                <c:pt idx="3">
                  <c:v>24</c:v>
                </c:pt>
                <c:pt idx="4">
                  <c:v>22</c:v>
                </c:pt>
                <c:pt idx="5">
                  <c:v>20</c:v>
                </c:pt>
              </c:numCache>
            </c:numRef>
          </c:val>
          <c:extLst>
            <c:ext xmlns:c16="http://schemas.microsoft.com/office/drawing/2014/chart" uri="{C3380CC4-5D6E-409C-BE32-E72D297353CC}">
              <c16:uniqueId val="{00000000-F818-4FF4-A17F-0D7B1408E311}"/>
            </c:ext>
          </c:extLst>
        </c:ser>
        <c:ser>
          <c:idx val="1"/>
          <c:order val="1"/>
          <c:tx>
            <c:strRef>
              <c:f>Sheet1!$C$1</c:f>
              <c:strCache>
                <c:ptCount val="1"/>
                <c:pt idx="0">
                  <c:v>Taip, teko girdėti pavadinimą</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Sheet1!$C$2:$C$7</c:f>
              <c:numCache>
                <c:formatCode>General</c:formatCode>
                <c:ptCount val="6"/>
                <c:pt idx="0">
                  <c:v>55</c:v>
                </c:pt>
                <c:pt idx="1">
                  <c:v>55</c:v>
                </c:pt>
                <c:pt idx="2">
                  <c:v>52</c:v>
                </c:pt>
                <c:pt idx="3">
                  <c:v>51</c:v>
                </c:pt>
                <c:pt idx="4">
                  <c:v>49</c:v>
                </c:pt>
                <c:pt idx="5">
                  <c:v>48</c:v>
                </c:pt>
              </c:numCache>
            </c:numRef>
          </c:val>
          <c:extLst>
            <c:ext xmlns:c16="http://schemas.microsoft.com/office/drawing/2014/chart" uri="{C3380CC4-5D6E-409C-BE32-E72D297353CC}">
              <c16:uniqueId val="{00000001-F818-4FF4-A17F-0D7B1408E311}"/>
            </c:ext>
          </c:extLst>
        </c:ser>
        <c:ser>
          <c:idx val="2"/>
          <c:order val="2"/>
          <c:tx>
            <c:strRef>
              <c:f>Sheet1!$D$1</c:f>
              <c:strCache>
                <c:ptCount val="1"/>
                <c:pt idx="0">
                  <c:v>Ne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(N=1016)</c:v>
                </c:pt>
                <c:pt idx="1">
                  <c:v>2023 m. (N=2008)</c:v>
                </c:pt>
                <c:pt idx="2">
                  <c:v>2022 m. (N=2013)</c:v>
                </c:pt>
                <c:pt idx="3">
                  <c:v>2021 m. (N=2016)</c:v>
                </c:pt>
                <c:pt idx="4">
                  <c:v>2020 m. (N=2011)</c:v>
                </c:pt>
                <c:pt idx="5">
                  <c:v>2019 m. (N=2019)</c:v>
                </c:pt>
              </c:strCache>
            </c:strRef>
          </c:cat>
          <c:val>
            <c:numRef>
              <c:f>Sheet1!$D$2:$D$7</c:f>
              <c:numCache>
                <c:formatCode>General</c:formatCode>
                <c:ptCount val="6"/>
                <c:pt idx="0">
                  <c:v>20</c:v>
                </c:pt>
                <c:pt idx="1">
                  <c:v>21</c:v>
                </c:pt>
                <c:pt idx="2">
                  <c:v>22</c:v>
                </c:pt>
                <c:pt idx="3">
                  <c:v>25</c:v>
                </c:pt>
                <c:pt idx="4">
                  <c:v>29</c:v>
                </c:pt>
                <c:pt idx="5">
                  <c:v>32</c:v>
                </c:pt>
              </c:numCache>
            </c:numRef>
          </c:val>
          <c:extLst>
            <c:ext xmlns:c16="http://schemas.microsoft.com/office/drawing/2014/chart" uri="{C3380CC4-5D6E-409C-BE32-E72D297353CC}">
              <c16:uniqueId val="{00000002-F818-4FF4-A17F-0D7B1408E311}"/>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a:noFill/>
        </a:ln>
        <a:effectLst/>
      </c:spPr>
    </c:plotArea>
    <c:legend>
      <c:legendPos val="b"/>
      <c:layout>
        <c:manualLayout>
          <c:xMode val="edge"/>
          <c:yMode val="edge"/>
          <c:x val="7.4652777777777776E-2"/>
          <c:y val="0.10270692726162739"/>
          <c:w val="0.79517566163604547"/>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600735454943131"/>
          <c:y val="0.25257435164220954"/>
          <c:w val="0.79399264545056858"/>
          <c:h val="0.64278284790189433"/>
        </c:manualLayout>
      </c:layout>
      <c:barChart>
        <c:barDir val="bar"/>
        <c:grouping val="stacked"/>
        <c:varyColors val="0"/>
        <c:ser>
          <c:idx val="0"/>
          <c:order val="0"/>
          <c:tx>
            <c:strRef>
              <c:f>Sheet1!$B$1</c:f>
              <c:strCache>
                <c:ptCount val="1"/>
                <c:pt idx="0">
                  <c:v>Taip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Sheet1!$B$2:$B$7</c:f>
              <c:numCache>
                <c:formatCode>General</c:formatCode>
                <c:ptCount val="6"/>
                <c:pt idx="0">
                  <c:v>19</c:v>
                </c:pt>
                <c:pt idx="1">
                  <c:v>17</c:v>
                </c:pt>
                <c:pt idx="2">
                  <c:v>18</c:v>
                </c:pt>
                <c:pt idx="3">
                  <c:v>19</c:v>
                </c:pt>
                <c:pt idx="4">
                  <c:v>20</c:v>
                </c:pt>
                <c:pt idx="5">
                  <c:v>20</c:v>
                </c:pt>
              </c:numCache>
            </c:numRef>
          </c:val>
          <c:extLst>
            <c:ext xmlns:c16="http://schemas.microsoft.com/office/drawing/2014/chart" uri="{C3380CC4-5D6E-409C-BE32-E72D297353CC}">
              <c16:uniqueId val="{00000000-310C-46FC-A93E-3CD5C2987246}"/>
            </c:ext>
          </c:extLst>
        </c:ser>
        <c:ser>
          <c:idx val="1"/>
          <c:order val="1"/>
          <c:tx>
            <c:strRef>
              <c:f>Sheet1!$C$1</c:f>
              <c:strCache>
                <c:ptCount val="1"/>
                <c:pt idx="0">
                  <c:v>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2024 m. (N=815*)</c:v>
                </c:pt>
                <c:pt idx="1">
                  <c:v>2023 m. (N=1586*)</c:v>
                </c:pt>
                <c:pt idx="2">
                  <c:v>2022 m. (N=1568*)</c:v>
                </c:pt>
                <c:pt idx="3">
                  <c:v>2021 m. (N=1502*)</c:v>
                </c:pt>
                <c:pt idx="4">
                  <c:v>2020 m. (N=1429*)</c:v>
                </c:pt>
                <c:pt idx="5">
                  <c:v>2019 m. (N=1381*)</c:v>
                </c:pt>
              </c:strCache>
            </c:strRef>
          </c:cat>
          <c:val>
            <c:numRef>
              <c:f>Sheet1!$C$2:$C$7</c:f>
              <c:numCache>
                <c:formatCode>General</c:formatCode>
                <c:ptCount val="6"/>
                <c:pt idx="0">
                  <c:v>81</c:v>
                </c:pt>
                <c:pt idx="1">
                  <c:v>83</c:v>
                </c:pt>
                <c:pt idx="2">
                  <c:v>82</c:v>
                </c:pt>
                <c:pt idx="3">
                  <c:v>81</c:v>
                </c:pt>
                <c:pt idx="4">
                  <c:v>80</c:v>
                </c:pt>
                <c:pt idx="5">
                  <c:v>80</c:v>
                </c:pt>
              </c:numCache>
            </c:numRef>
          </c:val>
          <c:extLst>
            <c:ext xmlns:c16="http://schemas.microsoft.com/office/drawing/2014/chart" uri="{C3380CC4-5D6E-409C-BE32-E72D297353CC}">
              <c16:uniqueId val="{00000001-310C-46FC-A93E-3CD5C2987246}"/>
            </c:ext>
          </c:extLst>
        </c:ser>
        <c:dLbls>
          <c:dLblPos val="ctr"/>
          <c:showLegendKey val="0"/>
          <c:showVal val="1"/>
          <c:showCatName val="0"/>
          <c:showSerName val="0"/>
          <c:showPercent val="0"/>
          <c:showBubbleSize val="0"/>
        </c:dLbls>
        <c:gapWidth val="96"/>
        <c:overlap val="100"/>
        <c:axId val="198374784"/>
        <c:axId val="198369792"/>
      </c:barChart>
      <c:catAx>
        <c:axId val="198374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69792"/>
        <c:crosses val="autoZero"/>
        <c:auto val="1"/>
        <c:lblAlgn val="ctr"/>
        <c:lblOffset val="100"/>
        <c:noMultiLvlLbl val="0"/>
      </c:catAx>
      <c:valAx>
        <c:axId val="198369792"/>
        <c:scaling>
          <c:orientation val="minMax"/>
        </c:scaling>
        <c:delete val="1"/>
        <c:axPos val="t"/>
        <c:numFmt formatCode="General" sourceLinked="1"/>
        <c:majorTickMark val="none"/>
        <c:minorTickMark val="none"/>
        <c:tickLblPos val="nextTo"/>
        <c:crossAx val="198374784"/>
        <c:crosses val="autoZero"/>
        <c:crossBetween val="between"/>
      </c:valAx>
      <c:spPr>
        <a:noFill/>
        <a:ln>
          <a:noFill/>
        </a:ln>
        <a:effectLst/>
      </c:spPr>
    </c:plotArea>
    <c:legend>
      <c:legendPos val="b"/>
      <c:layout>
        <c:manualLayout>
          <c:xMode val="edge"/>
          <c:yMode val="edge"/>
          <c:x val="0.22392156058617668"/>
          <c:y val="0.10590152050061036"/>
          <c:w val="0.56948121719160105"/>
          <c:h val="7.36748663741895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52C2C4-F258-4EDD-ADEC-4DA4E277B833}" type="datetimeFigureOut">
              <a:rPr lang="lt-LT" smtClean="0"/>
              <a:t>2025-12-18</a:t>
            </a:fld>
            <a:endParaRPr lang="lt-LT"/>
          </a:p>
        </p:txBody>
      </p:sp>
      <p:sp>
        <p:nvSpPr>
          <p:cNvPr id="4" name="Footer Placeholder 3"/>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p:cNvSpPr>
            <a:spLocks noGrp="1"/>
          </p:cNvSpPr>
          <p:nvPr>
            <p:ph type="sldNum" sz="quarter" idx="3"/>
          </p:nvPr>
        </p:nvSpPr>
        <p:spPr>
          <a:xfrm>
            <a:off x="3849688" y="9428164"/>
            <a:ext cx="2946400" cy="496887"/>
          </a:xfrm>
          <a:prstGeom prst="rect">
            <a:avLst/>
          </a:prstGeom>
        </p:spPr>
        <p:txBody>
          <a:bodyPr vert="horz" lIns="91440" tIns="45720" rIns="91440" bIns="45720" rtlCol="0" anchor="b"/>
          <a:lstStyle>
            <a:lvl1pPr algn="r">
              <a:defRPr sz="1200"/>
            </a:lvl1pPr>
          </a:lstStyle>
          <a:p>
            <a:fld id="{C1E03658-02AD-4D7E-995B-8F528EE30F96}" type="slidenum">
              <a:rPr lang="lt-LT" smtClean="0"/>
              <a:t>‹#›</a:t>
            </a:fld>
            <a:endParaRPr lang="lt-LT"/>
          </a:p>
        </p:txBody>
      </p:sp>
    </p:spTree>
    <p:extLst>
      <p:ext uri="{BB962C8B-B14F-4D97-AF65-F5344CB8AC3E}">
        <p14:creationId xmlns:p14="http://schemas.microsoft.com/office/powerpoint/2010/main" val="7238020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056"/>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5" y="1"/>
            <a:ext cx="2945659" cy="498056"/>
          </a:xfrm>
          <a:prstGeom prst="rect">
            <a:avLst/>
          </a:prstGeom>
        </p:spPr>
        <p:txBody>
          <a:bodyPr vert="horz" lIns="91440" tIns="45720" rIns="91440" bIns="45720" rtlCol="0"/>
          <a:lstStyle>
            <a:lvl1pPr algn="r">
              <a:defRPr sz="1200"/>
            </a:lvl1pPr>
          </a:lstStyle>
          <a:p>
            <a:fld id="{B1D56536-7B96-42CE-9B6D-FA15B6D85CA7}" type="datetimeFigureOut">
              <a:rPr lang="lt-LT" smtClean="0"/>
              <a:t>2025-12-18</a:t>
            </a:fld>
            <a:endParaRPr lang="lt-LT"/>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B4A44A83-B917-47C9-AE06-88D76CC8E3B6}" type="slidenum">
              <a:rPr lang="lt-LT" smtClean="0"/>
              <a:t>‹#›</a:t>
            </a:fld>
            <a:endParaRPr lang="lt-LT"/>
          </a:p>
        </p:txBody>
      </p:sp>
    </p:spTree>
    <p:extLst>
      <p:ext uri="{BB962C8B-B14F-4D97-AF65-F5344CB8AC3E}">
        <p14:creationId xmlns:p14="http://schemas.microsoft.com/office/powerpoint/2010/main" val="42126592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477291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124042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424555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13196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275248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113249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3.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ulinis lapas">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558949" y="3799858"/>
            <a:ext cx="2123017" cy="307777"/>
          </a:xfrm>
          <a:prstGeom prst="rect">
            <a:avLst/>
          </a:prstGeom>
          <a:noFill/>
        </p:spPr>
        <p:txBody>
          <a:bodyPr wrap="square" rtlCol="0">
            <a:spAutoFit/>
          </a:bodyPr>
          <a:lstStyle/>
          <a:p>
            <a:r>
              <a:rPr lang="lt-LT" sz="1400" b="1">
                <a:solidFill>
                  <a:schemeClr val="bg1"/>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558950" y="2528444"/>
            <a:ext cx="2123017" cy="307777"/>
          </a:xfrm>
          <a:prstGeom prst="rect">
            <a:avLst/>
          </a:prstGeom>
          <a:noFill/>
        </p:spPr>
        <p:txBody>
          <a:bodyPr wrap="square" rtlCol="0">
            <a:spAutoFit/>
          </a:bodyPr>
          <a:lstStyle/>
          <a:p>
            <a:r>
              <a:rPr lang="lt-LT" sz="1400" b="1">
                <a:solidFill>
                  <a:schemeClr val="bg1"/>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996556"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926702" y="4191065"/>
            <a:ext cx="2574760" cy="387266"/>
          </a:xfrm>
          <a:prstGeom prst="rect">
            <a:avLst/>
          </a:prstGeom>
        </p:spPr>
      </p:pic>
      <p:pic>
        <p:nvPicPr>
          <p:cNvPr id="11" name="Picture 3"/>
          <p:cNvPicPr>
            <a:picLocks noChangeAspect="1" noChangeArrowheads="1"/>
          </p:cNvPicPr>
          <p:nvPr userDrawn="1"/>
        </p:nvPicPr>
        <p:blipFill>
          <a:blip r:embed="rId5">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403543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id="{3F2442D3-CFF9-F64B-F06C-750B18BEFDF9}"/>
              </a:ext>
            </a:extLst>
          </p:cNvPr>
          <p:cNvSpPr>
            <a:spLocks noGrp="1"/>
          </p:cNvSpPr>
          <p:nvPr>
            <p:ph type="title" hasCustomPrompt="1"/>
          </p:nvPr>
        </p:nvSpPr>
        <p:spPr>
          <a:xfrm>
            <a:off x="1221178" y="385558"/>
            <a:ext cx="9730107" cy="823186"/>
          </a:xfrm>
        </p:spPr>
        <p:txBody>
          <a:bodyPr>
            <a:normAutofit/>
          </a:bodyPr>
          <a:lstStyle>
            <a:lvl1pPr>
              <a:defRPr/>
            </a:lvl1pPr>
          </a:lstStyle>
          <a:p>
            <a:pPr algn="ctr"/>
            <a:r>
              <a:rPr lang="lt-LT" sz="3600">
                <a:solidFill>
                  <a:schemeClr val="accent2">
                    <a:lumMod val="75000"/>
                  </a:schemeClr>
                </a:solidFill>
              </a:rPr>
              <a:t>TEKSTAS</a:t>
            </a:r>
          </a:p>
        </p:txBody>
      </p:sp>
    </p:spTree>
    <p:extLst>
      <p:ext uri="{BB962C8B-B14F-4D97-AF65-F5344CB8AC3E}">
        <p14:creationId xmlns:p14="http://schemas.microsoft.com/office/powerpoint/2010/main" val="244612797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etodika">
    <p:bg>
      <p:bgPr>
        <a:blipFill dpi="0" rotWithShape="1">
          <a:blip r:embed="rId2">
            <a:duotone>
              <a:schemeClr val="accent1">
                <a:shade val="45000"/>
                <a:satMod val="135000"/>
              </a:schemeClr>
              <a:prstClr val="white"/>
            </a:duotone>
          </a:blip>
          <a:srcRect/>
          <a:stretch>
            <a:fillRect t="-7000" b="-1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2400" y="6224400"/>
            <a:ext cx="1519399" cy="228531"/>
          </a:xfrm>
          <a:prstGeom prst="rect">
            <a:avLst/>
          </a:prstGeom>
        </p:spPr>
      </p:pic>
      <p:sp>
        <p:nvSpPr>
          <p:cNvPr id="3" name="TextBox 2">
            <a:extLst>
              <a:ext uri="{FF2B5EF4-FFF2-40B4-BE49-F238E27FC236}">
                <a16:creationId xmlns:a16="http://schemas.microsoft.com/office/drawing/2014/main" id="{B7BFF3D1-5190-466C-BF09-BD4AADAA29C2}"/>
              </a:ext>
            </a:extLst>
          </p:cNvPr>
          <p:cNvSpPr txBox="1"/>
          <p:nvPr userDrawn="1"/>
        </p:nvSpPr>
        <p:spPr>
          <a:xfrm>
            <a:off x="-1" y="3849908"/>
            <a:ext cx="12192001" cy="1451429"/>
          </a:xfrm>
          <a:prstGeom prst="rect">
            <a:avLst/>
          </a:prstGeom>
          <a:solidFill>
            <a:srgbClr val="FFFFFF">
              <a:alpha val="89804"/>
            </a:srgbClr>
          </a:solidFill>
        </p:spPr>
        <p:txBody>
          <a:bodyPr wrap="square" rtlCol="0" anchor="ctr">
            <a:noAutofit/>
          </a:bodyPr>
          <a:lstStyle/>
          <a:p>
            <a:r>
              <a:rPr lang="lt-LT" sz="2800" b="1">
                <a:solidFill>
                  <a:srgbClr val="1AB1AF"/>
                </a:solidFill>
                <a:ea typeface="Microsoft YaHei UI Light" panose="020B0502040204020203" pitchFamily="34" charset="-122"/>
              </a:rPr>
              <a:t>	</a:t>
            </a:r>
            <a:r>
              <a:rPr lang="en-US" sz="2800" b="1">
                <a:solidFill>
                  <a:srgbClr val="1AB1AF"/>
                </a:solidFill>
                <a:ea typeface="Microsoft YaHei UI Light" panose="020B0502040204020203" pitchFamily="34" charset="-122"/>
              </a:rPr>
              <a:t>METODIKA</a:t>
            </a:r>
            <a:endParaRPr lang="lt-LT" sz="2800" b="1">
              <a:solidFill>
                <a:srgbClr val="1AB1AF"/>
              </a:solidFill>
              <a:ea typeface="Microsoft YaHei UI Light" panose="020B0502040204020203" pitchFamily="34" charset="-122"/>
            </a:endParaRPr>
          </a:p>
        </p:txBody>
      </p:sp>
      <p:sp>
        <p:nvSpPr>
          <p:cNvPr id="5" name="Rectangle 4">
            <a:extLst>
              <a:ext uri="{FF2B5EF4-FFF2-40B4-BE49-F238E27FC236}">
                <a16:creationId xmlns:a16="http://schemas.microsoft.com/office/drawing/2014/main" id="{28C2C06B-C494-2BBD-2C31-EB0308E5D84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8861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id="{3F2442D3-CFF9-F64B-F06C-750B18BEFDF9}"/>
              </a:ext>
            </a:extLst>
          </p:cNvPr>
          <p:cNvSpPr>
            <a:spLocks noGrp="1"/>
          </p:cNvSpPr>
          <p:nvPr>
            <p:ph type="title" hasCustomPrompt="1"/>
          </p:nvPr>
        </p:nvSpPr>
        <p:spPr>
          <a:xfrm>
            <a:off x="1221178" y="385558"/>
            <a:ext cx="9730107" cy="823186"/>
          </a:xfrm>
        </p:spPr>
        <p:txBody>
          <a:bodyPr>
            <a:normAutofit/>
          </a:bodyPr>
          <a:lstStyle>
            <a:lvl1pPr>
              <a:defRPr>
                <a:solidFill>
                  <a:schemeClr val="accent2">
                    <a:lumMod val="75000"/>
                  </a:schemeClr>
                </a:solidFill>
              </a:defRPr>
            </a:lvl1pPr>
          </a:lstStyle>
          <a:p>
            <a:pPr algn="ctr"/>
            <a:r>
              <a:rPr lang="lt-LT" sz="3600">
                <a:solidFill>
                  <a:schemeClr val="accent2">
                    <a:lumMod val="75000"/>
                  </a:schemeClr>
                </a:solidFill>
              </a:rPr>
              <a:t>TEKSTAS</a:t>
            </a:r>
          </a:p>
        </p:txBody>
      </p:sp>
    </p:spTree>
    <p:extLst>
      <p:ext uri="{BB962C8B-B14F-4D97-AF65-F5344CB8AC3E}">
        <p14:creationId xmlns:p14="http://schemas.microsoft.com/office/powerpoint/2010/main" val="280465946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zultatai">
    <p:bg>
      <p:bgPr>
        <a:blipFill dpi="0" rotWithShape="1">
          <a:blip r:embed="rId2">
            <a:duotone>
              <a:schemeClr val="accent1">
                <a:shade val="45000"/>
                <a:satMod val="135000"/>
              </a:schemeClr>
              <a:prstClr val="white"/>
            </a:duotone>
          </a:blip>
          <a:srcRect/>
          <a:stretch>
            <a:fillRect t="-6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B8FE3-487E-45D7-AE8D-541B58E67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6" name="TextBox 5">
            <a:extLst>
              <a:ext uri="{FF2B5EF4-FFF2-40B4-BE49-F238E27FC236}">
                <a16:creationId xmlns:a16="http://schemas.microsoft.com/office/drawing/2014/main" id="{F545CE25-B1C8-67D5-DA9E-4A3ADFF96D9D}"/>
              </a:ext>
            </a:extLst>
          </p:cNvPr>
          <p:cNvSpPr txBox="1"/>
          <p:nvPr userDrawn="1"/>
        </p:nvSpPr>
        <p:spPr>
          <a:xfrm>
            <a:off x="-4" y="3866844"/>
            <a:ext cx="12192001" cy="1451429"/>
          </a:xfrm>
          <a:prstGeom prst="rect">
            <a:avLst/>
          </a:prstGeom>
          <a:solidFill>
            <a:srgbClr val="FFFFFF">
              <a:alpha val="89804"/>
            </a:srgb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rgbClr val="1AB1AF"/>
                </a:solidFill>
                <a:latin typeface="Microsoft YaHei UI Light" panose="020B0502040204020203" pitchFamily="34" charset="-122"/>
                <a:ea typeface="Microsoft YaHei UI Light" panose="020B0502040204020203" pitchFamily="34" charset="-122"/>
              </a:rPr>
              <a:t>	</a:t>
            </a:r>
            <a:r>
              <a:rPr lang="en-US" sz="2800" b="1">
                <a:solidFill>
                  <a:schemeClr val="accent2"/>
                </a:solidFill>
                <a:latin typeface="Microsoft YaHei UI Light" panose="020B0502040204020203" pitchFamily="34" charset="-122"/>
                <a:ea typeface="Microsoft YaHei UI Light" panose="020B0502040204020203" pitchFamily="34" charset="-122"/>
              </a:rPr>
              <a:t>REZULTATAI</a:t>
            </a:r>
            <a:endParaRPr lang="lt-LT" sz="2800" b="1">
              <a:solidFill>
                <a:schemeClr val="accent2"/>
              </a:solidFill>
              <a:latin typeface="Microsoft YaHei UI Light" panose="020B0502040204020203" pitchFamily="34" charset="-122"/>
              <a:ea typeface="Microsoft YaHei UI Light" panose="020B0502040204020203" pitchFamily="34" charset="-122"/>
            </a:endParaRPr>
          </a:p>
        </p:txBody>
      </p:sp>
      <p:sp>
        <p:nvSpPr>
          <p:cNvPr id="7" name="Rectangle 6">
            <a:extLst>
              <a:ext uri="{FF2B5EF4-FFF2-40B4-BE49-F238E27FC236}">
                <a16:creationId xmlns:a16="http://schemas.microsoft.com/office/drawing/2014/main" id="{67B27CCA-B06D-DF69-859D-B4020F9EB66B}"/>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31126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pibendrinimas">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AC5C6C-4387-49DE-8D3D-00389049CD7B}"/>
              </a:ext>
            </a:extLst>
          </p:cNvPr>
          <p:cNvSpPr txBox="1"/>
          <p:nvPr userDrawn="1"/>
        </p:nvSpPr>
        <p:spPr>
          <a:xfrm>
            <a:off x="-4" y="3866844"/>
            <a:ext cx="12192001" cy="1451429"/>
          </a:xfrm>
          <a:prstGeom prst="rect">
            <a:avLst/>
          </a:prstGeom>
          <a:solidFill>
            <a:srgbClr val="FFFFFF">
              <a:alpha val="89804"/>
            </a:srgb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rgbClr val="1AB1AF"/>
                </a:solidFill>
                <a:latin typeface="Microsoft YaHei UI Light" panose="020B0502040204020203" pitchFamily="34" charset="-122"/>
                <a:ea typeface="Microsoft YaHei UI Light" panose="020B0502040204020203" pitchFamily="34" charset="-122"/>
              </a:rPr>
              <a:t>	</a:t>
            </a:r>
            <a:r>
              <a:rPr lang="en-US" sz="2800" b="1">
                <a:solidFill>
                  <a:schemeClr val="accent2"/>
                </a:solidFill>
                <a:latin typeface="Microsoft YaHei UI Light" panose="020B0502040204020203" pitchFamily="34" charset="-122"/>
                <a:ea typeface="Microsoft YaHei UI Light" panose="020B0502040204020203" pitchFamily="34" charset="-122"/>
              </a:rPr>
              <a:t>APIBENDRINIMAS</a:t>
            </a:r>
            <a:endParaRPr lang="lt-LT" sz="2800" b="1">
              <a:solidFill>
                <a:schemeClr val="accent2"/>
              </a:solidFill>
              <a:latin typeface="Microsoft YaHei UI Light" panose="020B0502040204020203" pitchFamily="34" charset="-122"/>
              <a:ea typeface="Microsoft YaHei UI Light" panose="020B0502040204020203" pitchFamily="34" charset="-122"/>
            </a:endParaRPr>
          </a:p>
        </p:txBody>
      </p:sp>
      <p:sp>
        <p:nvSpPr>
          <p:cNvPr id="8" name="Rectangle 7">
            <a:extLst>
              <a:ext uri="{FF2B5EF4-FFF2-40B4-BE49-F238E27FC236}">
                <a16:creationId xmlns:a16="http://schemas.microsoft.com/office/drawing/2014/main" id="{57A57A90-CC86-5382-2077-CD3B4F6DECA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9" name="Picture 8">
            <a:extLst>
              <a:ext uri="{FF2B5EF4-FFF2-40B4-BE49-F238E27FC236}">
                <a16:creationId xmlns:a16="http://schemas.microsoft.com/office/drawing/2014/main" id="{AC567DF7-58EA-F463-23E2-AD353279899D}"/>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245043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švados">
    <p:bg>
      <p:bgPr>
        <a:blipFill dpi="0" rotWithShape="1">
          <a:blip r:embed="rId2">
            <a:duotone>
              <a:schemeClr val="accent1">
                <a:shade val="45000"/>
                <a:satMod val="135000"/>
              </a:schemeClr>
              <a:prstClr val="white"/>
            </a:duotone>
          </a:blip>
          <a:srcRect/>
          <a:stretch>
            <a:fillRect t="-6000" b="-1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73B1E0-EEF2-4B72-938C-72CB5E1306BE}"/>
              </a:ext>
            </a:extLst>
          </p:cNvPr>
          <p:cNvSpPr txBox="1"/>
          <p:nvPr userDrawn="1"/>
        </p:nvSpPr>
        <p:spPr>
          <a:xfrm>
            <a:off x="-4" y="3875309"/>
            <a:ext cx="12192001" cy="1451429"/>
          </a:xfrm>
          <a:prstGeom prst="rect">
            <a:avLst/>
          </a:prstGeom>
          <a:solidFill>
            <a:schemeClr val="bg1">
              <a:alpha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chemeClr val="accent2"/>
                </a:solidFill>
                <a:latin typeface="Microsoft YaHei UI Light" panose="020B0502040204020203" pitchFamily="34" charset="-122"/>
                <a:ea typeface="Microsoft YaHei UI Light" panose="020B0502040204020203" pitchFamily="34" charset="-122"/>
              </a:rPr>
              <a:t>	IŠVADOS</a:t>
            </a:r>
          </a:p>
        </p:txBody>
      </p:sp>
      <p:sp>
        <p:nvSpPr>
          <p:cNvPr id="7" name="Rectangle 6">
            <a:extLst>
              <a:ext uri="{FF2B5EF4-FFF2-40B4-BE49-F238E27FC236}">
                <a16:creationId xmlns:a16="http://schemas.microsoft.com/office/drawing/2014/main" id="{005901CC-1A3E-FB7D-FDE4-7730D491B61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a:extLst>
              <a:ext uri="{FF2B5EF4-FFF2-40B4-BE49-F238E27FC236}">
                <a16:creationId xmlns:a16="http://schemas.microsoft.com/office/drawing/2014/main" id="{9C0753D1-978B-DDFC-65D1-1E742D3B06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2400" y="6224400"/>
            <a:ext cx="1519399" cy="228531"/>
          </a:xfrm>
          <a:prstGeom prst="rect">
            <a:avLst/>
          </a:prstGeom>
        </p:spPr>
      </p:pic>
    </p:spTree>
    <p:extLst>
      <p:ext uri="{BB962C8B-B14F-4D97-AF65-F5344CB8AC3E}">
        <p14:creationId xmlns:p14="http://schemas.microsoft.com/office/powerpoint/2010/main" val="139300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21965"/>
            <a:ext cx="9736580" cy="276999"/>
          </a:xfrm>
        </p:spPr>
        <p:txBody>
          <a:bodyPr wrap="square" anchor="ctr">
            <a:spAutoFit/>
          </a:bodyPr>
          <a:lstStyle>
            <a:lvl1pPr marL="0" indent="0" algn="l">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714761"/>
            <a:ext cx="10408702" cy="452432"/>
          </a:xfrm>
        </p:spPr>
        <p:txBody>
          <a:bodyPr wrap="square">
            <a:spAutoFit/>
          </a:bodyPr>
          <a:lstStyle>
            <a:lvl1pPr>
              <a:defRPr sz="2600">
                <a:solidFill>
                  <a:schemeClr val="accent2">
                    <a:lumMod val="75000"/>
                  </a:schemeClr>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8709862" y="1828800"/>
            <a:ext cx="2819709" cy="600164"/>
          </a:xfrm>
        </p:spPr>
        <p:txBody>
          <a:bodyPr>
            <a:sp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p:txBody>
      </p:sp>
      <p:sp>
        <p:nvSpPr>
          <p:cNvPr id="7" name="Content Placeholder 2"/>
          <p:cNvSpPr>
            <a:spLocks noGrp="1"/>
          </p:cNvSpPr>
          <p:nvPr>
            <p:ph sz="half" idx="11" hasCustomPrompt="1"/>
          </p:nvPr>
        </p:nvSpPr>
        <p:spPr>
          <a:xfrm>
            <a:off x="1238008" y="1829608"/>
            <a:ext cx="1214736" cy="246221"/>
          </a:xfrm>
        </p:spPr>
        <p:txBody>
          <a:bodyPr wrap="square" anchor="ctr">
            <a:spAutoFit/>
          </a:bodyPr>
          <a:lstStyle>
            <a:lvl1pPr marL="0" indent="0" algn="l">
              <a:lnSpc>
                <a:spcPct val="100000"/>
              </a:lnSpc>
              <a:spcBef>
                <a:spcPts val="0"/>
              </a:spcBef>
              <a:buClr>
                <a:schemeClr val="accent2"/>
              </a:buClr>
              <a:buNone/>
              <a:defRPr sz="1000" b="1" i="0"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Imties dydis</a:t>
            </a:r>
          </a:p>
        </p:txBody>
      </p:sp>
      <p:sp>
        <p:nvSpPr>
          <p:cNvPr id="10" name="Rectangle 9">
            <a:extLst>
              <a:ext uri="{FF2B5EF4-FFF2-40B4-BE49-F238E27FC236}">
                <a16:creationId xmlns:a16="http://schemas.microsoft.com/office/drawing/2014/main" id="{8E62BD68-E708-5627-7B38-1C615E0A185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9268509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8808" y="1693972"/>
            <a:ext cx="11054845" cy="4351338"/>
          </a:xfrm>
        </p:spPr>
        <p:txBody>
          <a:bodyPr wrap="square">
            <a:noAutofit/>
          </a:bodyPr>
          <a:lstStyle>
            <a:lvl1pPr marL="171450" indent="-171450" algn="just">
              <a:lnSpc>
                <a:spcPct val="100000"/>
              </a:lnSpc>
              <a:spcBef>
                <a:spcPts val="0"/>
              </a:spcBef>
              <a:spcAft>
                <a:spcPts val="1200"/>
              </a:spcAft>
              <a:buClr>
                <a:schemeClr val="accent2"/>
              </a:buClr>
              <a:buFont typeface="Arial" panose="020B0604020202020204" pitchFamily="34" charset="0"/>
              <a:buChar char="•"/>
              <a:defRPr sz="12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r>
              <a:rPr lang="lt-LT" noProof="0"/>
              <a:t>TEKSTAS</a:t>
            </a:r>
          </a:p>
          <a:p>
            <a:pPr lvl="0"/>
            <a:r>
              <a:rPr lang="lt-LT" noProof="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673211"/>
            <a:ext cx="9730107" cy="535531"/>
          </a:xfrm>
        </p:spPr>
        <p:txBody>
          <a:bodyPr>
            <a:spAutoFit/>
          </a:bodyPr>
          <a:lstStyle>
            <a:lvl1pPr>
              <a:defRPr sz="3200">
                <a:solidFill>
                  <a:schemeClr val="accent2">
                    <a:lumMod val="75000"/>
                  </a:schemeClr>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5884436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8791575" indent="0" algn="l" defTabSz="538163">
              <a:tabLst/>
            </a:pPr>
            <a:r>
              <a:rPr lang="en-GB" sz="2800" b="1">
                <a:solidFill>
                  <a:schemeClr val="accent2"/>
                </a:solidFill>
                <a:latin typeface="Microsoft YaHei UI Light" panose="020B0502040204020203" pitchFamily="34" charset="-122"/>
                <a:ea typeface="Microsoft YaHei UI Light" panose="020B0502040204020203" pitchFamily="34" charset="-122"/>
              </a:rPr>
              <a:t>THANK YOU</a:t>
            </a:r>
            <a:r>
              <a:rPr lang="lt-LT" sz="2800" b="1">
                <a:solidFill>
                  <a:schemeClr val="accent2"/>
                </a:solidFill>
                <a:latin typeface="Microsoft YaHei UI Light" panose="020B0502040204020203" pitchFamily="34" charset="-122"/>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2" name="Picture 2">
            <a:extLst>
              <a:ext uri="{FF2B5EF4-FFF2-40B4-BE49-F238E27FC236}">
                <a16:creationId xmlns:a16="http://schemas.microsoft.com/office/drawing/2014/main" id="{3A97DC45-3D6C-4F50-8D64-FF8578784C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7995325B-FA85-44B2-A330-E92F34CB0C92}"/>
              </a:ext>
            </a:extLst>
          </p:cNvPr>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a:extLst>
              <a:ext uri="{FF2B5EF4-FFF2-40B4-BE49-F238E27FC236}">
                <a16:creationId xmlns:a16="http://schemas.microsoft.com/office/drawing/2014/main" id="{4CA1BC80-B72E-4BE0-AD94-3E6BB2D8882C}"/>
              </a:ext>
            </a:extLst>
          </p:cNvPr>
          <p:cNvSpPr txBox="1"/>
          <p:nvPr userDrawn="1"/>
        </p:nvSpPr>
        <p:spPr>
          <a:xfrm>
            <a:off x="1614754" y="3877994"/>
            <a:ext cx="4230914" cy="738664"/>
          </a:xfrm>
          <a:prstGeom prst="rect">
            <a:avLst/>
          </a:prstGeom>
          <a:noFill/>
        </p:spPr>
        <p:txBody>
          <a:bodyPr wrap="square" rtlCol="0">
            <a:spAutoFit/>
          </a:bodyPr>
          <a:lstStyle/>
          <a:p>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11" name="TextBox 10">
            <a:extLst>
              <a:ext uri="{FF2B5EF4-FFF2-40B4-BE49-F238E27FC236}">
                <a16:creationId xmlns:a16="http://schemas.microsoft.com/office/drawing/2014/main" id="{70F5174D-A95C-426E-A91F-6364931B23F5}"/>
              </a:ext>
            </a:extLst>
          </p:cNvPr>
          <p:cNvSpPr txBox="1"/>
          <p:nvPr userDrawn="1"/>
        </p:nvSpPr>
        <p:spPr>
          <a:xfrm>
            <a:off x="1614754" y="2105561"/>
            <a:ext cx="4453466" cy="1323439"/>
          </a:xfrm>
          <a:prstGeom prst="rect">
            <a:avLst/>
          </a:prstGeom>
          <a:noFill/>
        </p:spPr>
        <p:txBody>
          <a:bodyPr wrap="square" rtlCol="0">
            <a:spAutoFit/>
          </a:bodyPr>
          <a:lstStyle/>
          <a:p>
            <a:r>
              <a:rPr lang="lt-LT" sz="4000" noProof="0">
                <a:solidFill>
                  <a:prstClr val="white"/>
                </a:solidFill>
                <a:ea typeface="Microsoft YaHei UI Light" panose="020B0502040204020203" pitchFamily="34" charset="-122"/>
                <a:cs typeface="Open Sans" panose="020B0606030504020204" pitchFamily="34" charset="0"/>
              </a:rPr>
              <a:t>Kontaktinė</a:t>
            </a:r>
            <a:r>
              <a:rPr lang="en-GB" sz="4000" noProof="0">
                <a:solidFill>
                  <a:prstClr val="white"/>
                </a:solidFill>
                <a:ea typeface="Microsoft YaHei UI Light" panose="020B0502040204020203" pitchFamily="34" charset="-122"/>
                <a:cs typeface="Open Sans" panose="020B0606030504020204" pitchFamily="34" charset="0"/>
              </a:rPr>
              <a:t> </a:t>
            </a:r>
            <a:r>
              <a:rPr lang="lt-LT" sz="4000" noProof="0">
                <a:solidFill>
                  <a:prstClr val="white"/>
                </a:solidFill>
                <a:ea typeface="Microsoft YaHei UI Light" panose="020B0502040204020203" pitchFamily="34" charset="-122"/>
                <a:cs typeface="Open Sans" panose="020B0606030504020204" pitchFamily="34" charset="0"/>
              </a:rPr>
              <a:t>informacija</a:t>
            </a:r>
            <a:endParaRPr lang="en-GB" sz="4000" noProof="0">
              <a:solidFill>
                <a:prstClr val="white"/>
              </a:solidFill>
              <a:ea typeface="Microsoft YaHei UI Light" panose="020B0502040204020203" pitchFamily="34" charset="-122"/>
              <a:cs typeface="Open Sans" panose="020B0606030504020204" pitchFamily="34" charset="0"/>
            </a:endParaRPr>
          </a:p>
        </p:txBody>
      </p:sp>
    </p:spTree>
    <p:extLst>
      <p:ext uri="{BB962C8B-B14F-4D97-AF65-F5344CB8AC3E}">
        <p14:creationId xmlns:p14="http://schemas.microsoft.com/office/powerpoint/2010/main" val="1842572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sp>
        <p:nvSpPr>
          <p:cNvPr id="7" name="Rectangle 6">
            <a:extLst>
              <a:ext uri="{FF2B5EF4-FFF2-40B4-BE49-F238E27FC236}">
                <a16:creationId xmlns:a16="http://schemas.microsoft.com/office/drawing/2014/main" id="{8ED7C250-B34E-4BDA-A6EC-087451A77D6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7128211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2734917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Imties dydis</a:t>
            </a:r>
          </a:p>
        </p:txBody>
      </p:sp>
      <p:sp>
        <p:nvSpPr>
          <p:cNvPr id="10" name="Rectangle 9">
            <a:extLst>
              <a:ext uri="{FF2B5EF4-FFF2-40B4-BE49-F238E27FC236}">
                <a16:creationId xmlns:a16="http://schemas.microsoft.com/office/drawing/2014/main" id="{D98C16B0-1229-4D98-A205-67C9B5FD736A}"/>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5486531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indent="0" algn="l" defTabSz="538163">
              <a:tabLst/>
            </a:pPr>
            <a:r>
              <a:rPr lang="lt-LT" sz="2800" b="1">
                <a:solidFill>
                  <a:schemeClr val="accent2"/>
                </a:solidFill>
                <a:latin typeface="Microsoft YaHei UI Light" panose="020B0502040204020203" pitchFamily="34" charset="-122"/>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2703127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Rectangle: Rounded Corners 1">
            <a:extLst>
              <a:ext uri="{FF2B5EF4-FFF2-40B4-BE49-F238E27FC236}">
                <a16:creationId xmlns:a16="http://schemas.microsoft.com/office/drawing/2014/main" id="{403E6696-2377-F4D8-AC10-F77A4AD44464}"/>
              </a:ext>
            </a:extLst>
          </p:cNvPr>
          <p:cNvSpPr/>
          <p:nvPr userDrawn="1"/>
        </p:nvSpPr>
        <p:spPr>
          <a:xfrm>
            <a:off x="6197600" y="1697044"/>
            <a:ext cx="5541818" cy="4080302"/>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5599B98-9F8A-5BAA-AB84-605CF4B4C183}"/>
              </a:ext>
            </a:extLst>
          </p:cNvPr>
          <p:cNvSpPr/>
          <p:nvPr userDrawn="1"/>
        </p:nvSpPr>
        <p:spPr>
          <a:xfrm>
            <a:off x="886691" y="1701662"/>
            <a:ext cx="5061527" cy="4080302"/>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5" name="Table 4">
            <a:extLst>
              <a:ext uri="{FF2B5EF4-FFF2-40B4-BE49-F238E27FC236}">
                <a16:creationId xmlns:a16="http://schemas.microsoft.com/office/drawing/2014/main" id="{413848BE-9626-BFB3-D456-DE13FE45D62D}"/>
              </a:ext>
            </a:extLst>
          </p:cNvPr>
          <p:cNvGraphicFramePr>
            <a:graphicFrameLocks noGrp="1"/>
          </p:cNvGraphicFramePr>
          <p:nvPr userDrawn="1"/>
        </p:nvGraphicFramePr>
        <p:xfrm>
          <a:off x="6465454" y="2133601"/>
          <a:ext cx="5024580" cy="3251200"/>
        </p:xfrm>
        <a:graphic>
          <a:graphicData uri="http://schemas.openxmlformats.org/drawingml/2006/table">
            <a:tbl>
              <a:tblPr firstRow="1" bandRow="1">
                <a:tableStyleId>{D27102A9-8310-4765-A935-A1911B00CA55}</a:tableStyleId>
              </a:tblPr>
              <a:tblGrid>
                <a:gridCol w="502458">
                  <a:extLst>
                    <a:ext uri="{9D8B030D-6E8A-4147-A177-3AD203B41FA5}">
                      <a16:colId xmlns:a16="http://schemas.microsoft.com/office/drawing/2014/main" val="20000"/>
                    </a:ext>
                  </a:extLst>
                </a:gridCol>
                <a:gridCol w="502458">
                  <a:extLst>
                    <a:ext uri="{9D8B030D-6E8A-4147-A177-3AD203B41FA5}">
                      <a16:colId xmlns:a16="http://schemas.microsoft.com/office/drawing/2014/main" val="20001"/>
                    </a:ext>
                  </a:extLst>
                </a:gridCol>
                <a:gridCol w="502458">
                  <a:extLst>
                    <a:ext uri="{9D8B030D-6E8A-4147-A177-3AD203B41FA5}">
                      <a16:colId xmlns:a16="http://schemas.microsoft.com/office/drawing/2014/main" val="20002"/>
                    </a:ext>
                  </a:extLst>
                </a:gridCol>
                <a:gridCol w="502458">
                  <a:extLst>
                    <a:ext uri="{9D8B030D-6E8A-4147-A177-3AD203B41FA5}">
                      <a16:colId xmlns:a16="http://schemas.microsoft.com/office/drawing/2014/main" val="20003"/>
                    </a:ext>
                  </a:extLst>
                </a:gridCol>
                <a:gridCol w="502458">
                  <a:extLst>
                    <a:ext uri="{9D8B030D-6E8A-4147-A177-3AD203B41FA5}">
                      <a16:colId xmlns:a16="http://schemas.microsoft.com/office/drawing/2014/main" val="20004"/>
                    </a:ext>
                  </a:extLst>
                </a:gridCol>
                <a:gridCol w="502458">
                  <a:extLst>
                    <a:ext uri="{9D8B030D-6E8A-4147-A177-3AD203B41FA5}">
                      <a16:colId xmlns:a16="http://schemas.microsoft.com/office/drawing/2014/main" val="20005"/>
                    </a:ext>
                  </a:extLst>
                </a:gridCol>
                <a:gridCol w="502458">
                  <a:extLst>
                    <a:ext uri="{9D8B030D-6E8A-4147-A177-3AD203B41FA5}">
                      <a16:colId xmlns:a16="http://schemas.microsoft.com/office/drawing/2014/main" val="20006"/>
                    </a:ext>
                  </a:extLst>
                </a:gridCol>
                <a:gridCol w="502458">
                  <a:extLst>
                    <a:ext uri="{9D8B030D-6E8A-4147-A177-3AD203B41FA5}">
                      <a16:colId xmlns:a16="http://schemas.microsoft.com/office/drawing/2014/main" val="20007"/>
                    </a:ext>
                  </a:extLst>
                </a:gridCol>
                <a:gridCol w="502458">
                  <a:extLst>
                    <a:ext uri="{9D8B030D-6E8A-4147-A177-3AD203B41FA5}">
                      <a16:colId xmlns:a16="http://schemas.microsoft.com/office/drawing/2014/main" val="20008"/>
                    </a:ext>
                  </a:extLst>
                </a:gridCol>
                <a:gridCol w="502458">
                  <a:extLst>
                    <a:ext uri="{9D8B030D-6E8A-4147-A177-3AD203B41FA5}">
                      <a16:colId xmlns:a16="http://schemas.microsoft.com/office/drawing/2014/main" val="20009"/>
                    </a:ext>
                  </a:extLst>
                </a:gridCol>
              </a:tblGrid>
              <a:tr h="203200">
                <a:tc>
                  <a:txBody>
                    <a:bodyPr/>
                    <a:lstStyle/>
                    <a:p>
                      <a:pPr algn="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5/95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10/90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15/85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20/80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25/75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30/70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40/60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50/50</a:t>
                      </a:r>
                    </a:p>
                  </a:txBody>
                  <a:tcPr marL="0" marR="0" marT="0" marB="0" anchor="ctr"/>
                </a:tc>
                <a:extLst>
                  <a:ext uri="{0D108BD9-81ED-4DB2-BD59-A6C34878D82A}">
                    <a16:rowId xmlns:a16="http://schemas.microsoft.com/office/drawing/2014/main" val="10000"/>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extLst>
                  <a:ext uri="{0D108BD9-81ED-4DB2-BD59-A6C34878D82A}">
                    <a16:rowId xmlns:a16="http://schemas.microsoft.com/office/drawing/2014/main" val="10001"/>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18,6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31,0</a:t>
                      </a:r>
                    </a:p>
                  </a:txBody>
                  <a:tcPr marL="0" marR="0" marT="0" marB="0" anchor="ctr"/>
                </a:tc>
                <a:extLst>
                  <a:ext uri="{0D108BD9-81ED-4DB2-BD59-A6C34878D82A}">
                    <a16:rowId xmlns:a16="http://schemas.microsoft.com/office/drawing/2014/main" val="10002"/>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16,4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17,9</a:t>
                      </a:r>
                    </a:p>
                  </a:txBody>
                  <a:tcPr marL="0" marR="0" marT="0" marB="0" anchor="ctr"/>
                </a:tc>
                <a:extLst>
                  <a:ext uri="{0D108BD9-81ED-4DB2-BD59-A6C34878D82A}">
                    <a16:rowId xmlns:a16="http://schemas.microsoft.com/office/drawing/2014/main" val="10003"/>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13,9</a:t>
                      </a:r>
                    </a:p>
                  </a:txBody>
                  <a:tcPr marL="0" marR="0" marT="0" marB="0" anchor="ctr"/>
                </a:tc>
                <a:extLst>
                  <a:ext uri="{0D108BD9-81ED-4DB2-BD59-A6C34878D82A}">
                    <a16:rowId xmlns:a16="http://schemas.microsoft.com/office/drawing/2014/main" val="10004"/>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11,3</a:t>
                      </a:r>
                    </a:p>
                  </a:txBody>
                  <a:tcPr marL="0" marR="0" marT="0" marB="0" anchor="ctr"/>
                </a:tc>
                <a:extLst>
                  <a:ext uri="{0D108BD9-81ED-4DB2-BD59-A6C34878D82A}">
                    <a16:rowId xmlns:a16="http://schemas.microsoft.com/office/drawing/2014/main" val="10005"/>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extLst>
                  <a:ext uri="{0D108BD9-81ED-4DB2-BD59-A6C34878D82A}">
                    <a16:rowId xmlns:a16="http://schemas.microsoft.com/office/drawing/2014/main" val="10006"/>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8,0</a:t>
                      </a:r>
                    </a:p>
                  </a:txBody>
                  <a:tcPr marL="0" marR="0" marT="0" marB="0" anchor="ctr"/>
                </a:tc>
                <a:extLst>
                  <a:ext uri="{0D108BD9-81ED-4DB2-BD59-A6C34878D82A}">
                    <a16:rowId xmlns:a16="http://schemas.microsoft.com/office/drawing/2014/main" val="10007"/>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extLst>
                  <a:ext uri="{0D108BD9-81ED-4DB2-BD59-A6C34878D82A}">
                    <a16:rowId xmlns:a16="http://schemas.microsoft.com/office/drawing/2014/main" val="10008"/>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extLst>
                  <a:ext uri="{0D108BD9-81ED-4DB2-BD59-A6C34878D82A}">
                    <a16:rowId xmlns:a16="http://schemas.microsoft.com/office/drawing/2014/main" val="10009"/>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extLst>
                  <a:ext uri="{0D108BD9-81ED-4DB2-BD59-A6C34878D82A}">
                    <a16:rowId xmlns:a16="http://schemas.microsoft.com/office/drawing/2014/main" val="10010"/>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4,4</a:t>
                      </a:r>
                    </a:p>
                  </a:txBody>
                  <a:tcPr marL="0" marR="0" marT="0" marB="0" anchor="ctr"/>
                </a:tc>
                <a:extLst>
                  <a:ext uri="{0D108BD9-81ED-4DB2-BD59-A6C34878D82A}">
                    <a16:rowId xmlns:a16="http://schemas.microsoft.com/office/drawing/2014/main" val="10011"/>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extLst>
                  <a:ext uri="{0D108BD9-81ED-4DB2-BD59-A6C34878D82A}">
                    <a16:rowId xmlns:a16="http://schemas.microsoft.com/office/drawing/2014/main" val="10012"/>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3,6</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extLst>
                  <a:ext uri="{0D108BD9-81ED-4DB2-BD59-A6C34878D82A}">
                    <a16:rowId xmlns:a16="http://schemas.microsoft.com/office/drawing/2014/main" val="10013"/>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extLst>
                  <a:ext uri="{0D108BD9-81ED-4DB2-BD59-A6C34878D82A}">
                    <a16:rowId xmlns:a16="http://schemas.microsoft.com/office/drawing/2014/main" val="10014"/>
                  </a:ext>
                </a:extLst>
              </a:tr>
              <a:tr h="203200">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1000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05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extLst>
                  <a:ext uri="{0D108BD9-81ED-4DB2-BD59-A6C34878D82A}">
                    <a16:rowId xmlns:a16="http://schemas.microsoft.com/office/drawing/2014/main" val="10015"/>
                  </a:ext>
                </a:extLst>
              </a:tr>
            </a:tbl>
          </a:graphicData>
        </a:graphic>
      </p:graphicFrame>
      <p:sp>
        <p:nvSpPr>
          <p:cNvPr id="6" name="TextBox 5">
            <a:extLst>
              <a:ext uri="{FF2B5EF4-FFF2-40B4-BE49-F238E27FC236}">
                <a16:creationId xmlns:a16="http://schemas.microsoft.com/office/drawing/2014/main" id="{241BE9B9-72EA-41A1-1CC2-182E80956650}"/>
              </a:ext>
            </a:extLst>
          </p:cNvPr>
          <p:cNvSpPr txBox="1"/>
          <p:nvPr userDrawn="1"/>
        </p:nvSpPr>
        <p:spPr>
          <a:xfrm>
            <a:off x="1311215" y="2078967"/>
            <a:ext cx="4356340" cy="3108543"/>
          </a:xfrm>
          <a:prstGeom prst="rect">
            <a:avLst/>
          </a:prstGeom>
          <a:noFill/>
        </p:spPr>
        <p:txBody>
          <a:bodyPr wrap="square" rtlCol="0">
            <a:spAutoFit/>
          </a:bodyPr>
          <a:lstStyle/>
          <a:p>
            <a:pPr marL="0" indent="0" algn="just">
              <a:buNone/>
            </a:pPr>
            <a:r>
              <a:rPr lang="lt-LT" sz="1400">
                <a:solidFill>
                  <a:schemeClr val="tx1">
                    <a:lumMod val="50000"/>
                    <a:lumOff val="50000"/>
                  </a:schemeClr>
                </a:solidFill>
              </a:rPr>
              <a:t>Atrankiniuose kiekybiniuose tyrimuose visada išlieka statistinės paklaidos tikimybė, į kurią būtina atsižvelgti interpretuojant duomenis.</a:t>
            </a:r>
            <a:r>
              <a:rPr lang="en-US" sz="1400">
                <a:solidFill>
                  <a:schemeClr val="tx1">
                    <a:lumMod val="50000"/>
                    <a:lumOff val="50000"/>
                  </a:schemeClr>
                </a:solidFill>
              </a:rPr>
              <a:t> </a:t>
            </a:r>
          </a:p>
          <a:p>
            <a:pPr marL="0" indent="0" algn="just">
              <a:buNone/>
            </a:pPr>
            <a:r>
              <a:rPr lang="lt-LT" sz="1400">
                <a:solidFill>
                  <a:schemeClr val="tx1">
                    <a:lumMod val="50000"/>
                    <a:lumOff val="50000"/>
                  </a:schemeClr>
                </a:solidFill>
              </a:rPr>
              <a:t>Pvz.: jeigu apklausę 1000 respondentų gavome, jog 33,9 proc. apklaustųjų atsakė X, tai yra 95 proc. tikimybė, kad tikroji reikšmė yra tarp 31,1 proc. ir 36,7 proc.</a:t>
            </a:r>
          </a:p>
          <a:p>
            <a:pPr marL="0" indent="0" algn="just">
              <a:buNone/>
            </a:pPr>
            <a:r>
              <a:rPr lang="lt-LT" sz="1400">
                <a:solidFill>
                  <a:schemeClr val="tx1">
                    <a:lumMod val="50000"/>
                    <a:lumOff val="50000"/>
                  </a:schemeClr>
                </a:solidFill>
              </a:rPr>
              <a:t>Jeigu apklausę 500 respondentų gavome, jog 33,9 proc. apklaustųjų atsakė X, tai yra 95 proc. tikimybė, kad tikroji reikšmė yra tarp 29,9 proc. ir 37,9 proc.</a:t>
            </a:r>
          </a:p>
          <a:p>
            <a:pPr marL="0" indent="0" algn="just">
              <a:buNone/>
            </a:pPr>
            <a:r>
              <a:rPr lang="lt-LT" sz="1400">
                <a:solidFill>
                  <a:schemeClr val="tx1">
                    <a:lumMod val="50000"/>
                    <a:lumOff val="50000"/>
                  </a:schemeClr>
                </a:solidFill>
              </a:rPr>
              <a:t>Įverčio tikslumas mažėja, mažėjant analizuojamų atsakymų skaičiui.</a:t>
            </a:r>
            <a:endParaRPr lang="en-US" sz="1400">
              <a:solidFill>
                <a:schemeClr val="tx1">
                  <a:lumMod val="50000"/>
                  <a:lumOff val="50000"/>
                </a:schemeClr>
              </a:solidFill>
            </a:endParaRPr>
          </a:p>
          <a:p>
            <a:pPr marL="0" indent="0" algn="just">
              <a:buNone/>
            </a:pPr>
            <a:r>
              <a:rPr lang="lt-LT" sz="1400">
                <a:solidFill>
                  <a:schemeClr val="tx1">
                    <a:lumMod val="50000"/>
                    <a:lumOff val="50000"/>
                  </a:schemeClr>
                </a:solidFill>
              </a:rPr>
              <a:t>Toliau pateikiama lentelė padedanti įvertinti statistinę paklaidą.</a:t>
            </a:r>
          </a:p>
        </p:txBody>
      </p:sp>
      <p:sp>
        <p:nvSpPr>
          <p:cNvPr id="11" name="TextBox 10">
            <a:extLst>
              <a:ext uri="{FF2B5EF4-FFF2-40B4-BE49-F238E27FC236}">
                <a16:creationId xmlns:a16="http://schemas.microsoft.com/office/drawing/2014/main" id="{1B494B98-92D8-FEFF-A7A4-DCDBA6472CB5}"/>
              </a:ext>
            </a:extLst>
          </p:cNvPr>
          <p:cNvSpPr txBox="1"/>
          <p:nvPr userDrawn="1"/>
        </p:nvSpPr>
        <p:spPr>
          <a:xfrm>
            <a:off x="1224951" y="457199"/>
            <a:ext cx="9704717" cy="720000"/>
          </a:xfrm>
          <a:prstGeom prst="rect">
            <a:avLst/>
          </a:prstGeom>
          <a:noFill/>
        </p:spPr>
        <p:txBody>
          <a:bodyPr wrap="square" rtlCol="0">
            <a:spAutoFit/>
          </a:bodyPr>
          <a:lstStyle/>
          <a:p>
            <a:pPr algn="ctr"/>
            <a:r>
              <a:rPr lang="lt-LT" sz="3600" kern="1200">
                <a:solidFill>
                  <a:schemeClr val="accent2">
                    <a:lumMod val="75000"/>
                  </a:schemeClr>
                </a:solidFill>
                <a:latin typeface="+mj-lt"/>
                <a:ea typeface="+mj-ea"/>
                <a:cs typeface="+mj-cs"/>
              </a:rPr>
              <a:t>STATISTINĖ PAKLAIDA</a:t>
            </a:r>
          </a:p>
        </p:txBody>
      </p:sp>
    </p:spTree>
    <p:extLst>
      <p:ext uri="{BB962C8B-B14F-4D97-AF65-F5344CB8AC3E}">
        <p14:creationId xmlns:p14="http://schemas.microsoft.com/office/powerpoint/2010/main" val="319049549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a:p>
            <a:pPr lvl="0"/>
            <a:endParaRPr lang="lt-LT" noProof="0"/>
          </a:p>
          <a:p>
            <a:pPr lvl="0"/>
            <a:r>
              <a:rPr lang="lt-LT" noProof="0"/>
              <a:t>TEKSTAS</a:t>
            </a:r>
          </a:p>
        </p:txBody>
      </p:sp>
      <p:sp>
        <p:nvSpPr>
          <p:cNvPr id="7" name="Rectangle 6">
            <a:extLst>
              <a:ext uri="{FF2B5EF4-FFF2-40B4-BE49-F238E27FC236}">
                <a16:creationId xmlns:a16="http://schemas.microsoft.com/office/drawing/2014/main" id="{7F17479E-5977-410A-879B-A146270B8BA2}"/>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4956986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305248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Imties dydis</a:t>
            </a:r>
          </a:p>
        </p:txBody>
      </p:sp>
      <p:sp>
        <p:nvSpPr>
          <p:cNvPr id="10" name="Rectangle 9">
            <a:extLst>
              <a:ext uri="{FF2B5EF4-FFF2-40B4-BE49-F238E27FC236}">
                <a16:creationId xmlns:a16="http://schemas.microsoft.com/office/drawing/2014/main" id="{DC0751CB-C22F-492C-BC1D-16E61F97DFD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3100325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963597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noFill/>
          <a:ln>
            <a:noFill/>
          </a:ln>
        </p:spPr>
        <p:txBody>
          <a:bodyPr wrap="square" rtlCol="0" anchor="ctr">
            <a:noAutofit/>
          </a:bodyPr>
          <a:lstStyle/>
          <a:p>
            <a:pPr marL="1433513" defTabSz="900113"/>
            <a:r>
              <a:rPr lang="lt-LT" sz="2800" b="1">
                <a:solidFill>
                  <a:prstClr val="white">
                    <a:lumMod val="50000"/>
                  </a:prstClr>
                </a:solidFill>
                <a:ea typeface="Microsoft YaHei UI Light" panose="020B0502040204020203" pitchFamily="34" charset="-122"/>
              </a:rPr>
              <a:t>AČIŪ</a:t>
            </a:r>
            <a:r>
              <a:rPr lang="lt-LT" sz="2800" b="1">
                <a:solidFill>
                  <a:srgbClr val="1AB1AF"/>
                </a:solidFill>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47192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725912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9682163" defTabSz="538163"/>
            <a:r>
              <a:rPr lang="lt-LT" sz="2800" b="1">
                <a:solidFill>
                  <a:srgbClr val="1AB1AF"/>
                </a:solidFill>
                <a:ea typeface="Microsoft YaHei UI Light" panose="020B0502040204020203" pitchFamily="34" charset="-122"/>
              </a:rPr>
              <a:t>AČIŪ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49496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2025-12-18</a:t>
            </a:fld>
            <a:endParaRPr lang="lt-LT">
              <a:solidFill>
                <a:prstClr val="black">
                  <a:tint val="75000"/>
                </a:prstClr>
              </a:solidFill>
            </a:endParaRPr>
          </a:p>
        </p:txBody>
      </p:sp>
      <p:sp>
        <p:nvSpPr>
          <p:cNvPr id="8" name="Rectangle 7">
            <a:extLst>
              <a:ext uri="{FF2B5EF4-FFF2-40B4-BE49-F238E27FC236}">
                <a16:creationId xmlns:a16="http://schemas.microsoft.com/office/drawing/2014/main" id="{360B1B9A-5B0D-4CBD-AE6C-C37908042BF7}"/>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0023425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58" r:id="rId10"/>
    <p:sldLayoutId id="2147483696" r:id="rId11"/>
    <p:sldLayoutId id="2147483736" r:id="rId12"/>
    <p:sldLayoutId id="2147483697" r:id="rId13"/>
    <p:sldLayoutId id="2147483698" r:id="rId14"/>
    <p:sldLayoutId id="2147483699" r:id="rId15"/>
    <p:sldLayoutId id="2147483701" r:id="rId16"/>
    <p:sldLayoutId id="2147483652" r:id="rId17"/>
    <p:sldLayoutId id="2147483700" r:id="rId18"/>
    <p:sldLayoutId id="2147483757" r:id="rId19"/>
    <p:sldLayoutId id="2147483755" r:id="rId20"/>
    <p:sldLayoutId id="2147483756" r:id="rId21"/>
    <p:sldLayoutId id="214748375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2.svg"/><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D3523-2233-DC20-3864-C9FDCC496141}"/>
              </a:ext>
            </a:extLst>
          </p:cNvPr>
          <p:cNvSpPr txBox="1"/>
          <p:nvPr/>
        </p:nvSpPr>
        <p:spPr>
          <a:xfrm>
            <a:off x="5082604" y="6157185"/>
            <a:ext cx="2026792" cy="307777"/>
          </a:xfrm>
          <a:prstGeom prst="rect">
            <a:avLst/>
          </a:prstGeom>
          <a:noFill/>
        </p:spPr>
        <p:txBody>
          <a:bodyPr wrap="square" rtlCol="0">
            <a:spAutoFit/>
          </a:bodyPr>
          <a:lstStyle/>
          <a:p>
            <a:r>
              <a:rPr lang="lt-LT" sz="1400" b="1" dirty="0">
                <a:solidFill>
                  <a:schemeClr val="bg1"/>
                </a:solidFill>
                <a:ea typeface="Microsoft YaHei UI Light" panose="020B0502040204020203" pitchFamily="34" charset="-122"/>
                <a:cs typeface="Open Sans" panose="020B0606030504020204" pitchFamily="34" charset="0"/>
              </a:rPr>
              <a:t> 202</a:t>
            </a:r>
            <a:r>
              <a:rPr lang="en-US" sz="1400" b="1" dirty="0">
                <a:solidFill>
                  <a:schemeClr val="bg1"/>
                </a:solidFill>
                <a:ea typeface="Microsoft YaHei UI Light" panose="020B0502040204020203" pitchFamily="34" charset="-122"/>
                <a:cs typeface="Open Sans" panose="020B0606030504020204" pitchFamily="34" charset="0"/>
              </a:rPr>
              <a:t>4</a:t>
            </a:r>
            <a:r>
              <a:rPr lang="lt-LT" sz="1400" b="1" dirty="0">
                <a:solidFill>
                  <a:schemeClr val="bg1"/>
                </a:solidFill>
                <a:ea typeface="Microsoft YaHei UI Light" panose="020B0502040204020203" pitchFamily="34" charset="-122"/>
                <a:cs typeface="Open Sans" panose="020B0606030504020204" pitchFamily="34" charset="0"/>
              </a:rPr>
              <a:t> m. spalis</a:t>
            </a:r>
          </a:p>
        </p:txBody>
      </p:sp>
      <p:sp>
        <p:nvSpPr>
          <p:cNvPr id="4" name="Title 1">
            <a:extLst>
              <a:ext uri="{FF2B5EF4-FFF2-40B4-BE49-F238E27FC236}">
                <a16:creationId xmlns:a16="http://schemas.microsoft.com/office/drawing/2014/main" id="{B8FAE678-3767-040E-D6FB-D081D15AFA89}"/>
              </a:ext>
            </a:extLst>
          </p:cNvPr>
          <p:cNvSpPr>
            <a:spLocks noGrp="1"/>
          </p:cNvSpPr>
          <p:nvPr>
            <p:ph type="title"/>
          </p:nvPr>
        </p:nvSpPr>
        <p:spPr>
          <a:xfrm>
            <a:off x="475489" y="2400072"/>
            <a:ext cx="6947662" cy="2246769"/>
          </a:xfrm>
        </p:spPr>
        <p:txBody>
          <a:bodyPr/>
          <a:lstStyle/>
          <a:p>
            <a:r>
              <a:rPr lang="lt-LT" sz="2800" dirty="0">
                <a:solidFill>
                  <a:schemeClr val="bg1"/>
                </a:solidFill>
              </a:rPr>
              <a:t>VISUOMENĖS NUOMONĖS TYRIMAS DĖL VALSTYBINĖS TERITORIJŲ PLANAVIMO IR STATYBOS INSPEKCIJOS PRIE LR AM</a:t>
            </a:r>
            <a:br>
              <a:rPr lang="lt-LT" sz="2800" dirty="0">
                <a:solidFill>
                  <a:schemeClr val="bg1"/>
                </a:solidFill>
              </a:rPr>
            </a:br>
            <a:br>
              <a:rPr lang="lt-LT" sz="2800" dirty="0">
                <a:solidFill>
                  <a:schemeClr val="bg1"/>
                </a:solidFill>
              </a:rPr>
            </a:br>
            <a:r>
              <a:rPr lang="lt-LT" sz="2800" dirty="0">
                <a:solidFill>
                  <a:schemeClr val="bg1"/>
                </a:solidFill>
              </a:rPr>
              <a:t>ATASKAITA</a:t>
            </a:r>
          </a:p>
        </p:txBody>
      </p:sp>
      <p:pic>
        <p:nvPicPr>
          <p:cNvPr id="5" name="Picture 2" descr="C:\Users\pk\Desktop\VTPSI_logotipo failai\VTPSI_logotipo failai\RGB\RGB_color.png">
            <a:extLst>
              <a:ext uri="{FF2B5EF4-FFF2-40B4-BE49-F238E27FC236}">
                <a16:creationId xmlns:a16="http://schemas.microsoft.com/office/drawing/2014/main" id="{EC646295-FE41-91FA-E60E-B2CC583791AD}"/>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8523945" y="3007922"/>
            <a:ext cx="3005663" cy="68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63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4EF0A163-F8F6-DB55-4ACD-824FC2C8A0DC}"/>
              </a:ext>
            </a:extLst>
          </p:cNvPr>
          <p:cNvSpPr>
            <a:spLocks noGrp="1"/>
          </p:cNvSpPr>
          <p:nvPr>
            <p:ph sz="half" idx="1"/>
          </p:nvPr>
        </p:nvSpPr>
        <p:spPr/>
        <p:txBody>
          <a:bodyPr/>
          <a:lstStyle/>
          <a:p>
            <a:r>
              <a:rPr lang="lt-LT"/>
              <a:t>Ar praneštumėte apie pastebėtą galimai savavališką statybą?</a:t>
            </a:r>
          </a:p>
        </p:txBody>
      </p:sp>
      <p:sp>
        <p:nvSpPr>
          <p:cNvPr id="3" name="Title 2">
            <a:extLst>
              <a:ext uri="{FF2B5EF4-FFF2-40B4-BE49-F238E27FC236}">
                <a16:creationId xmlns:a16="http://schemas.microsoft.com/office/drawing/2014/main" id="{3E487E23-6C21-CDD7-215A-5F4333F64C08}"/>
              </a:ext>
            </a:extLst>
          </p:cNvPr>
          <p:cNvSpPr>
            <a:spLocks noGrp="1"/>
          </p:cNvSpPr>
          <p:nvPr>
            <p:ph type="title"/>
          </p:nvPr>
        </p:nvSpPr>
        <p:spPr>
          <a:xfrm>
            <a:off x="1221178" y="507012"/>
            <a:ext cx="10408702" cy="867930"/>
          </a:xfrm>
        </p:spPr>
        <p:txBody>
          <a:bodyPr/>
          <a:lstStyle/>
          <a:p>
            <a:r>
              <a:rPr lang="lt-LT" sz="2800">
                <a:solidFill>
                  <a:schemeClr val="accent2">
                    <a:lumMod val="75000"/>
                  </a:schemeClr>
                </a:solidFill>
              </a:rPr>
              <a:t>NUOSTATA DĖL INFORMAVIMO APIE PASTEBĖTĄ GALIMAI SAVAVALIŠKĄ STATYBĄ (PROC.)</a:t>
            </a:r>
            <a:endParaRPr lang="lt-LT"/>
          </a:p>
        </p:txBody>
      </p:sp>
      <p:sp>
        <p:nvSpPr>
          <p:cNvPr id="8" name="Content Placeholder 2">
            <a:extLst>
              <a:ext uri="{FF2B5EF4-FFF2-40B4-BE49-F238E27FC236}">
                <a16:creationId xmlns:a16="http://schemas.microsoft.com/office/drawing/2014/main" id="{E8F4CD5E-7559-D51A-DD11-2DED9270A84C}"/>
              </a:ext>
            </a:extLst>
          </p:cNvPr>
          <p:cNvSpPr>
            <a:spLocks noGrp="1"/>
          </p:cNvSpPr>
          <p:nvPr>
            <p:ph sz="half" idx="10"/>
          </p:nvPr>
        </p:nvSpPr>
        <p:spPr>
          <a:xfrm>
            <a:off x="8709862" y="1871064"/>
            <a:ext cx="2819709" cy="600164"/>
          </a:xfrm>
        </p:spPr>
        <p:txBody>
          <a:bodyPr/>
          <a:lstStyle/>
          <a:p>
            <a:r>
              <a:rPr lang="lt-LT" dirty="0"/>
              <a:t>Apie pastebėtą galimai savavališką statybą dažniau praneštų žemiausio išsimokslinimo respondentai</a:t>
            </a:r>
            <a:r>
              <a:rPr lang="en-US" dirty="0"/>
              <a:t>.</a:t>
            </a:r>
          </a:p>
        </p:txBody>
      </p:sp>
      <p:graphicFrame>
        <p:nvGraphicFramePr>
          <p:cNvPr id="7" name="Content Placeholder 8">
            <a:extLst>
              <a:ext uri="{FF2B5EF4-FFF2-40B4-BE49-F238E27FC236}">
                <a16:creationId xmlns:a16="http://schemas.microsoft.com/office/drawing/2014/main" id="{BC5D8B72-7749-4E5F-E1A3-963CAA29D766}"/>
              </a:ext>
            </a:extLst>
          </p:cNvPr>
          <p:cNvGraphicFramePr>
            <a:graphicFrameLocks/>
          </p:cNvGraphicFramePr>
          <p:nvPr>
            <p:extLst>
              <p:ext uri="{D42A27DB-BD31-4B8C-83A1-F6EECF244321}">
                <p14:modId xmlns:p14="http://schemas.microsoft.com/office/powerpoint/2010/main" val="2122799351"/>
              </p:ext>
            </p:extLst>
          </p:nvPr>
        </p:nvGraphicFramePr>
        <p:xfrm>
          <a:off x="971796" y="1899518"/>
          <a:ext cx="7747331" cy="3975467"/>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a:extLst>
              <a:ext uri="{FF2B5EF4-FFF2-40B4-BE49-F238E27FC236}">
                <a16:creationId xmlns:a16="http://schemas.microsoft.com/office/drawing/2014/main" id="{DC9EC8FC-85B0-7C03-41B6-9EDD03BF8947}"/>
              </a:ext>
            </a:extLst>
          </p:cNvPr>
          <p:cNvCxnSpPr/>
          <p:nvPr/>
        </p:nvCxnSpPr>
        <p:spPr>
          <a:xfrm>
            <a:off x="4668932" y="3019623"/>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10ABD03-2D67-AAD1-BA44-7F681E56BF19}"/>
              </a:ext>
            </a:extLst>
          </p:cNvPr>
          <p:cNvCxnSpPr/>
          <p:nvPr/>
        </p:nvCxnSpPr>
        <p:spPr>
          <a:xfrm>
            <a:off x="6437697" y="3015005"/>
            <a:ext cx="0" cy="197963"/>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2BD3D0-8BEA-E559-8500-D1CAAAFA1936}"/>
              </a:ext>
            </a:extLst>
          </p:cNvPr>
          <p:cNvCxnSpPr/>
          <p:nvPr/>
        </p:nvCxnSpPr>
        <p:spPr>
          <a:xfrm>
            <a:off x="3637993" y="3019621"/>
            <a:ext cx="0" cy="19796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360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52E7BD-8582-E9E6-D80D-9EA57082B76A}"/>
              </a:ext>
            </a:extLst>
          </p:cNvPr>
          <p:cNvSpPr>
            <a:spLocks noGrp="1"/>
          </p:cNvSpPr>
          <p:nvPr>
            <p:ph sz="half" idx="1"/>
          </p:nvPr>
        </p:nvSpPr>
        <p:spPr/>
        <p:txBody>
          <a:bodyPr/>
          <a:lstStyle/>
          <a:p>
            <a:r>
              <a:rPr lang="lt-LT" dirty="0"/>
              <a:t>Vertinant bendrai, ar Jums pakanka viešai prieinamos informacijos apie teritorijų planavimo ir statybos procedūras?</a:t>
            </a:r>
          </a:p>
        </p:txBody>
      </p:sp>
      <p:sp>
        <p:nvSpPr>
          <p:cNvPr id="3" name="Title 2">
            <a:extLst>
              <a:ext uri="{FF2B5EF4-FFF2-40B4-BE49-F238E27FC236}">
                <a16:creationId xmlns:a16="http://schemas.microsoft.com/office/drawing/2014/main" id="{629CB491-9E72-AEAB-811B-B2517BC25318}"/>
              </a:ext>
            </a:extLst>
          </p:cNvPr>
          <p:cNvSpPr>
            <a:spLocks noGrp="1"/>
          </p:cNvSpPr>
          <p:nvPr>
            <p:ph type="title"/>
          </p:nvPr>
        </p:nvSpPr>
        <p:spPr>
          <a:xfrm>
            <a:off x="1225462" y="507012"/>
            <a:ext cx="10404418" cy="867930"/>
          </a:xfrm>
        </p:spPr>
        <p:txBody>
          <a:bodyPr/>
          <a:lstStyle/>
          <a:p>
            <a:r>
              <a:rPr lang="lt-LT" sz="2800">
                <a:solidFill>
                  <a:schemeClr val="accent2">
                    <a:lumMod val="75000"/>
                  </a:schemeClr>
                </a:solidFill>
              </a:rPr>
              <a:t>INFORMACIJOS APIE TERITORIJŲ PLANAVIMO IR STATYBOS PROCEDŪRAS PAKANKAMUMO VERTINIMAS (PROC.)</a:t>
            </a:r>
            <a:endParaRPr lang="lt-LT"/>
          </a:p>
        </p:txBody>
      </p:sp>
      <p:graphicFrame>
        <p:nvGraphicFramePr>
          <p:cNvPr id="6" name="Content Placeholder 8">
            <a:extLst>
              <a:ext uri="{FF2B5EF4-FFF2-40B4-BE49-F238E27FC236}">
                <a16:creationId xmlns:a16="http://schemas.microsoft.com/office/drawing/2014/main" id="{8B67E567-C607-6B9D-AC4F-595B19D4C027}"/>
              </a:ext>
            </a:extLst>
          </p:cNvPr>
          <p:cNvGraphicFramePr>
            <a:graphicFrameLocks/>
          </p:cNvGraphicFramePr>
          <p:nvPr>
            <p:extLst>
              <p:ext uri="{D42A27DB-BD31-4B8C-83A1-F6EECF244321}">
                <p14:modId xmlns:p14="http://schemas.microsoft.com/office/powerpoint/2010/main" val="2344977208"/>
              </p:ext>
            </p:extLst>
          </p:nvPr>
        </p:nvGraphicFramePr>
        <p:xfrm>
          <a:off x="1969323" y="2001120"/>
          <a:ext cx="7673440" cy="3975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2010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949EC4-586C-9504-B88A-505631734638}"/>
              </a:ext>
            </a:extLst>
          </p:cNvPr>
          <p:cNvSpPr>
            <a:spLocks noGrp="1"/>
          </p:cNvSpPr>
          <p:nvPr>
            <p:ph sz="half" idx="1"/>
          </p:nvPr>
        </p:nvSpPr>
        <p:spPr/>
        <p:txBody>
          <a:bodyPr/>
          <a:lstStyle/>
          <a:p>
            <a:r>
              <a:rPr lang="lt-LT" dirty="0"/>
              <a:t>Kokios informacijos Jums labiausiai trūksta?</a:t>
            </a:r>
          </a:p>
        </p:txBody>
      </p:sp>
      <p:sp>
        <p:nvSpPr>
          <p:cNvPr id="3" name="Title 2">
            <a:extLst>
              <a:ext uri="{FF2B5EF4-FFF2-40B4-BE49-F238E27FC236}">
                <a16:creationId xmlns:a16="http://schemas.microsoft.com/office/drawing/2014/main" id="{4C68C131-1404-EF23-C946-0A9421E6A9FD}"/>
              </a:ext>
            </a:extLst>
          </p:cNvPr>
          <p:cNvSpPr>
            <a:spLocks noGrp="1"/>
          </p:cNvSpPr>
          <p:nvPr>
            <p:ph type="title"/>
          </p:nvPr>
        </p:nvSpPr>
        <p:spPr>
          <a:xfrm>
            <a:off x="1221178" y="534712"/>
            <a:ext cx="10408702" cy="812530"/>
          </a:xfrm>
        </p:spPr>
        <p:txBody>
          <a:bodyPr/>
          <a:lstStyle/>
          <a:p>
            <a:r>
              <a:rPr lang="lt-LT" dirty="0">
                <a:solidFill>
                  <a:schemeClr val="accent2">
                    <a:lumMod val="75000"/>
                  </a:schemeClr>
                </a:solidFill>
              </a:rPr>
              <a:t>TRŪKSTAMA INFORMACIJA APIE TERITORIJŲ PLANAVIMO IR STATYBŲ PROCEDŪRAS (PROC.)</a:t>
            </a:r>
          </a:p>
        </p:txBody>
      </p:sp>
      <p:sp>
        <p:nvSpPr>
          <p:cNvPr id="4" name="Content Placeholder 3">
            <a:extLst>
              <a:ext uri="{FF2B5EF4-FFF2-40B4-BE49-F238E27FC236}">
                <a16:creationId xmlns:a16="http://schemas.microsoft.com/office/drawing/2014/main" id="{A9FC17A5-D7B2-4B87-4215-A05D2936AF95}"/>
              </a:ext>
            </a:extLst>
          </p:cNvPr>
          <p:cNvSpPr>
            <a:spLocks noGrp="1"/>
          </p:cNvSpPr>
          <p:nvPr>
            <p:ph sz="half" idx="10"/>
          </p:nvPr>
        </p:nvSpPr>
        <p:spPr>
          <a:xfrm>
            <a:off x="8709862" y="1828800"/>
            <a:ext cx="2920018" cy="1446550"/>
          </a:xfrm>
        </p:spPr>
        <p:txBody>
          <a:bodyPr/>
          <a:lstStyle/>
          <a:p>
            <a:r>
              <a:rPr lang="lt-LT" dirty="0"/>
              <a:t>Apie kaimynystėje planuojamas/vykdomas statybas dažniau informacijos trūksta vyrams, aukščiausio išsimokslinimo respondentams, didžiųjų miestų gyventojams.</a:t>
            </a:r>
          </a:p>
        </p:txBody>
      </p:sp>
      <p:sp>
        <p:nvSpPr>
          <p:cNvPr id="5" name="Content Placeholder 4">
            <a:extLst>
              <a:ext uri="{FF2B5EF4-FFF2-40B4-BE49-F238E27FC236}">
                <a16:creationId xmlns:a16="http://schemas.microsoft.com/office/drawing/2014/main" id="{94B3AEF1-FAE4-7609-EA63-3B315A059E99}"/>
              </a:ext>
            </a:extLst>
          </p:cNvPr>
          <p:cNvSpPr>
            <a:spLocks noGrp="1"/>
          </p:cNvSpPr>
          <p:nvPr>
            <p:ph sz="half" idx="11"/>
          </p:nvPr>
        </p:nvSpPr>
        <p:spPr>
          <a:xfrm>
            <a:off x="1221177" y="1801092"/>
            <a:ext cx="2980449" cy="471055"/>
          </a:xfrm>
        </p:spPr>
        <p:txBody>
          <a:bodyPr/>
          <a:lstStyle/>
          <a:p>
            <a:r>
              <a:rPr lang="en-US" dirty="0">
                <a:solidFill>
                  <a:schemeClr val="tx1">
                    <a:lumMod val="65000"/>
                    <a:lumOff val="35000"/>
                  </a:schemeClr>
                </a:solidFill>
              </a:rPr>
              <a:t>*</a:t>
            </a:r>
            <a:r>
              <a:rPr lang="lt-LT" dirty="0">
                <a:solidFill>
                  <a:schemeClr val="tx1">
                    <a:lumMod val="65000"/>
                    <a:lumOff val="35000"/>
                  </a:schemeClr>
                </a:solidFill>
              </a:rPr>
              <a:t>nurodę jog trūksta informacijos apie teritorijų planavimo ir statybos procedūras</a:t>
            </a:r>
          </a:p>
        </p:txBody>
      </p:sp>
      <p:graphicFrame>
        <p:nvGraphicFramePr>
          <p:cNvPr id="7" name="Content Placeholder 7">
            <a:extLst>
              <a:ext uri="{FF2B5EF4-FFF2-40B4-BE49-F238E27FC236}">
                <a16:creationId xmlns:a16="http://schemas.microsoft.com/office/drawing/2014/main" id="{DA9365EB-31F1-34F6-ABA5-13BAC552D83F}"/>
              </a:ext>
            </a:extLst>
          </p:cNvPr>
          <p:cNvGraphicFramePr>
            <a:graphicFrameLocks/>
          </p:cNvGraphicFramePr>
          <p:nvPr>
            <p:extLst>
              <p:ext uri="{D42A27DB-BD31-4B8C-83A1-F6EECF244321}">
                <p14:modId xmlns:p14="http://schemas.microsoft.com/office/powerpoint/2010/main" val="2724278420"/>
              </p:ext>
            </p:extLst>
          </p:nvPr>
        </p:nvGraphicFramePr>
        <p:xfrm>
          <a:off x="702703" y="2828042"/>
          <a:ext cx="7656205" cy="291288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58CADBDE-7661-7DDD-2B33-7DE2E1EF9BD0}"/>
              </a:ext>
            </a:extLst>
          </p:cNvPr>
          <p:cNvSpPr txBox="1"/>
          <p:nvPr/>
        </p:nvSpPr>
        <p:spPr>
          <a:xfrm>
            <a:off x="7516720" y="5807881"/>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830*</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9" name="TextBox 8">
            <a:extLst>
              <a:ext uri="{FF2B5EF4-FFF2-40B4-BE49-F238E27FC236}">
                <a16:creationId xmlns:a16="http://schemas.microsoft.com/office/drawing/2014/main" id="{F1FFAA51-BEF8-D622-7299-E2A4920841CC}"/>
              </a:ext>
            </a:extLst>
          </p:cNvPr>
          <p:cNvSpPr txBox="1"/>
          <p:nvPr/>
        </p:nvSpPr>
        <p:spPr>
          <a:xfrm>
            <a:off x="6158502" y="5807881"/>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794*</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10" name="Text Box 11">
            <a:extLst>
              <a:ext uri="{FF2B5EF4-FFF2-40B4-BE49-F238E27FC236}">
                <a16:creationId xmlns:a16="http://schemas.microsoft.com/office/drawing/2014/main" id="{75DF4064-B73D-F2C9-0671-E599347908F6}"/>
              </a:ext>
            </a:extLst>
          </p:cNvPr>
          <p:cNvSpPr txBox="1">
            <a:spLocks noChangeArrowheads="1"/>
          </p:cNvSpPr>
          <p:nvPr/>
        </p:nvSpPr>
        <p:spPr bwMode="auto">
          <a:xfrm>
            <a:off x="7439440" y="2509177"/>
            <a:ext cx="756149"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dirty="0">
                <a:solidFill>
                  <a:schemeClr val="tx1">
                    <a:lumMod val="65000"/>
                    <a:lumOff val="35000"/>
                  </a:schemeClr>
                </a:solidFill>
                <a:latin typeface="+mn-lt"/>
              </a:rPr>
              <a:t>2022 m.</a:t>
            </a:r>
            <a:endParaRPr lang="en-GB" sz="1200" b="1" dirty="0">
              <a:solidFill>
                <a:schemeClr val="tx1">
                  <a:lumMod val="65000"/>
                  <a:lumOff val="35000"/>
                </a:schemeClr>
              </a:solidFill>
              <a:latin typeface="+mn-lt"/>
            </a:endParaRPr>
          </a:p>
        </p:txBody>
      </p:sp>
      <p:sp>
        <p:nvSpPr>
          <p:cNvPr id="11" name="Text Box 11">
            <a:extLst>
              <a:ext uri="{FF2B5EF4-FFF2-40B4-BE49-F238E27FC236}">
                <a16:creationId xmlns:a16="http://schemas.microsoft.com/office/drawing/2014/main" id="{3C7AE434-BC41-490B-DFB1-CB2A85C3D955}"/>
              </a:ext>
            </a:extLst>
          </p:cNvPr>
          <p:cNvSpPr txBox="1">
            <a:spLocks noChangeArrowheads="1"/>
          </p:cNvSpPr>
          <p:nvPr/>
        </p:nvSpPr>
        <p:spPr bwMode="auto">
          <a:xfrm>
            <a:off x="6081219" y="2509177"/>
            <a:ext cx="756149"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dirty="0">
                <a:solidFill>
                  <a:schemeClr val="tx1">
                    <a:lumMod val="65000"/>
                    <a:lumOff val="35000"/>
                  </a:schemeClr>
                </a:solidFill>
                <a:latin typeface="+mn-lt"/>
              </a:rPr>
              <a:t>2023 m.</a:t>
            </a:r>
            <a:endParaRPr lang="en-GB" sz="1200" b="1" dirty="0">
              <a:solidFill>
                <a:schemeClr val="tx1">
                  <a:lumMod val="65000"/>
                  <a:lumOff val="35000"/>
                </a:schemeClr>
              </a:solidFill>
              <a:latin typeface="+mn-lt"/>
            </a:endParaRPr>
          </a:p>
        </p:txBody>
      </p:sp>
      <p:sp>
        <p:nvSpPr>
          <p:cNvPr id="13" name="Text Box 11">
            <a:extLst>
              <a:ext uri="{FF2B5EF4-FFF2-40B4-BE49-F238E27FC236}">
                <a16:creationId xmlns:a16="http://schemas.microsoft.com/office/drawing/2014/main" id="{5AD89AFA-3F5C-55DC-00FF-4D99062D1C86}"/>
              </a:ext>
            </a:extLst>
          </p:cNvPr>
          <p:cNvSpPr txBox="1">
            <a:spLocks noChangeArrowheads="1"/>
          </p:cNvSpPr>
          <p:nvPr/>
        </p:nvSpPr>
        <p:spPr bwMode="auto">
          <a:xfrm>
            <a:off x="4695296" y="2509177"/>
            <a:ext cx="756149"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dirty="0">
                <a:solidFill>
                  <a:schemeClr val="tx1">
                    <a:lumMod val="65000"/>
                    <a:lumOff val="35000"/>
                  </a:schemeClr>
                </a:solidFill>
                <a:latin typeface="+mn-lt"/>
              </a:rPr>
              <a:t>202</a:t>
            </a:r>
            <a:r>
              <a:rPr lang="lt-LT" sz="1200" b="1" dirty="0">
                <a:solidFill>
                  <a:schemeClr val="tx1">
                    <a:lumMod val="65000"/>
                    <a:lumOff val="35000"/>
                  </a:schemeClr>
                </a:solidFill>
              </a:rPr>
              <a:t>4</a:t>
            </a:r>
            <a:r>
              <a:rPr lang="lt-LT" sz="1200" b="1" dirty="0">
                <a:solidFill>
                  <a:schemeClr val="tx1">
                    <a:lumMod val="65000"/>
                    <a:lumOff val="35000"/>
                  </a:schemeClr>
                </a:solidFill>
                <a:latin typeface="+mn-lt"/>
              </a:rPr>
              <a:t> m.</a:t>
            </a:r>
            <a:endParaRPr lang="en-GB" sz="1200" b="1" dirty="0">
              <a:solidFill>
                <a:schemeClr val="tx1">
                  <a:lumMod val="65000"/>
                  <a:lumOff val="35000"/>
                </a:schemeClr>
              </a:solidFill>
              <a:latin typeface="+mn-lt"/>
            </a:endParaRPr>
          </a:p>
        </p:txBody>
      </p:sp>
      <p:sp>
        <p:nvSpPr>
          <p:cNvPr id="14" name="TextBox 13">
            <a:extLst>
              <a:ext uri="{FF2B5EF4-FFF2-40B4-BE49-F238E27FC236}">
                <a16:creationId xmlns:a16="http://schemas.microsoft.com/office/drawing/2014/main" id="{89BCDFB7-E27A-8E07-77A2-33F32EB00103}"/>
              </a:ext>
            </a:extLst>
          </p:cNvPr>
          <p:cNvSpPr txBox="1"/>
          <p:nvPr/>
        </p:nvSpPr>
        <p:spPr>
          <a:xfrm>
            <a:off x="4781813" y="5807881"/>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N=388</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15" name="TextBox 14">
            <a:extLst>
              <a:ext uri="{FF2B5EF4-FFF2-40B4-BE49-F238E27FC236}">
                <a16:creationId xmlns:a16="http://schemas.microsoft.com/office/drawing/2014/main" id="{C0AFA6A1-D7C1-7272-BFC1-1BF52C0AF5F1}"/>
              </a:ext>
            </a:extLst>
          </p:cNvPr>
          <p:cNvSpPr txBox="1">
            <a:spLocks noChangeArrowheads="1"/>
          </p:cNvSpPr>
          <p:nvPr/>
        </p:nvSpPr>
        <p:spPr bwMode="auto">
          <a:xfrm>
            <a:off x="4936653" y="3250404"/>
            <a:ext cx="11883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altLang="lt-LT" sz="1000" b="0" i="1" u="none" strike="noStrike" kern="1200" cap="none" spc="0" normalizeH="0" baseline="0" noProof="0" dirty="0">
                <a:ln>
                  <a:noFill/>
                </a:ln>
                <a:solidFill>
                  <a:srgbClr val="595959"/>
                </a:solidFill>
                <a:effectLst/>
                <a:uLnTx/>
                <a:uFillTx/>
                <a:latin typeface="Microsoft YaHei UI Light"/>
                <a:ea typeface="+mn-ea"/>
                <a:cs typeface="+mn-cs"/>
              </a:rPr>
              <a:t>Įtraukta 2024 m.</a:t>
            </a:r>
          </a:p>
        </p:txBody>
      </p:sp>
      <p:cxnSp>
        <p:nvCxnSpPr>
          <p:cNvPr id="16" name="Straight Arrow Connector 15">
            <a:extLst>
              <a:ext uri="{FF2B5EF4-FFF2-40B4-BE49-F238E27FC236}">
                <a16:creationId xmlns:a16="http://schemas.microsoft.com/office/drawing/2014/main" id="{84DEFE98-F46A-6B55-FAB7-741A975A8CBE}"/>
              </a:ext>
            </a:extLst>
          </p:cNvPr>
          <p:cNvCxnSpPr>
            <a:cxnSpLocks/>
          </p:cNvCxnSpPr>
          <p:nvPr/>
        </p:nvCxnSpPr>
        <p:spPr>
          <a:xfrm flipH="1">
            <a:off x="4708877" y="3380255"/>
            <a:ext cx="2605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EBB20C-AF65-2B37-FA53-C98DE724BF1A}"/>
              </a:ext>
            </a:extLst>
          </p:cNvPr>
          <p:cNvSpPr txBox="1">
            <a:spLocks noChangeArrowheads="1"/>
          </p:cNvSpPr>
          <p:nvPr/>
        </p:nvSpPr>
        <p:spPr bwMode="auto">
          <a:xfrm>
            <a:off x="4900790" y="3967582"/>
            <a:ext cx="11883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lt-LT" altLang="lt-LT" sz="1000" b="0" i="1" u="none" strike="noStrike" kern="1200" cap="none" spc="0" normalizeH="0" baseline="0" noProof="0" dirty="0">
                <a:ln>
                  <a:noFill/>
                </a:ln>
                <a:solidFill>
                  <a:srgbClr val="595959"/>
                </a:solidFill>
                <a:effectLst/>
                <a:uLnTx/>
                <a:uFillTx/>
                <a:latin typeface="Microsoft YaHei UI Light"/>
                <a:ea typeface="+mn-ea"/>
                <a:cs typeface="+mn-cs"/>
              </a:rPr>
              <a:t>Įtraukta 2024 m.</a:t>
            </a:r>
          </a:p>
        </p:txBody>
      </p:sp>
      <p:cxnSp>
        <p:nvCxnSpPr>
          <p:cNvPr id="18" name="Straight Arrow Connector 17">
            <a:extLst>
              <a:ext uri="{FF2B5EF4-FFF2-40B4-BE49-F238E27FC236}">
                <a16:creationId xmlns:a16="http://schemas.microsoft.com/office/drawing/2014/main" id="{DC0A6318-7F50-BE9D-80B6-90B7B8117CE9}"/>
              </a:ext>
            </a:extLst>
          </p:cNvPr>
          <p:cNvCxnSpPr>
            <a:cxnSpLocks/>
          </p:cNvCxnSpPr>
          <p:nvPr/>
        </p:nvCxnSpPr>
        <p:spPr>
          <a:xfrm flipH="1">
            <a:off x="4673014" y="4097433"/>
            <a:ext cx="2605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51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1DE01-3FEE-ECBA-811F-8B81D90E42F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35BBD9-E3DB-B9C5-157A-11F03D65F874}"/>
              </a:ext>
            </a:extLst>
          </p:cNvPr>
          <p:cNvSpPr>
            <a:spLocks noGrp="1"/>
          </p:cNvSpPr>
          <p:nvPr>
            <p:ph sz="half" idx="1"/>
          </p:nvPr>
        </p:nvSpPr>
        <p:spPr/>
        <p:txBody>
          <a:bodyPr/>
          <a:lstStyle/>
          <a:p>
            <a:r>
              <a:rPr lang="lt-LT"/>
              <a:t>Ar žinote, kokia institucija konsultuoja teisinio reguliavimo teritorijų planavimo ir statybos srityse klausimais?</a:t>
            </a:r>
          </a:p>
        </p:txBody>
      </p:sp>
      <p:sp>
        <p:nvSpPr>
          <p:cNvPr id="6" name="Title 2">
            <a:extLst>
              <a:ext uri="{FF2B5EF4-FFF2-40B4-BE49-F238E27FC236}">
                <a16:creationId xmlns:a16="http://schemas.microsoft.com/office/drawing/2014/main" id="{45AEB704-404B-6632-9910-8C8437928B65}"/>
              </a:ext>
            </a:extLst>
          </p:cNvPr>
          <p:cNvSpPr>
            <a:spLocks noGrp="1"/>
          </p:cNvSpPr>
          <p:nvPr>
            <p:ph type="title"/>
          </p:nvPr>
        </p:nvSpPr>
        <p:spPr>
          <a:xfrm>
            <a:off x="1220788" y="714375"/>
            <a:ext cx="10409237" cy="777754"/>
          </a:xfrm>
        </p:spPr>
        <p:txBody>
          <a:bodyPr>
            <a:noAutofit/>
          </a:bodyPr>
          <a:lstStyle/>
          <a:p>
            <a:r>
              <a:rPr lang="lt-LT" sz="2400">
                <a:solidFill>
                  <a:schemeClr val="accent2">
                    <a:lumMod val="75000"/>
                  </a:schemeClr>
                </a:solidFill>
              </a:rPr>
              <a:t>INSTITUCIJOS, KONSULTUOJANČIOS TEISINIO REGULIAVIMO TERITORIJŲ PLANAVIMO IR STATYBOS SRITYSE KLAUSIMAIS, ŽINOMUMAS (PROC.)</a:t>
            </a:r>
          </a:p>
        </p:txBody>
      </p:sp>
      <p:graphicFrame>
        <p:nvGraphicFramePr>
          <p:cNvPr id="7" name="Content Placeholder 9">
            <a:extLst>
              <a:ext uri="{FF2B5EF4-FFF2-40B4-BE49-F238E27FC236}">
                <a16:creationId xmlns:a16="http://schemas.microsoft.com/office/drawing/2014/main" id="{BE3749D7-A1A7-72D1-DEFC-B49F28FC25BF}"/>
              </a:ext>
            </a:extLst>
          </p:cNvPr>
          <p:cNvGraphicFramePr>
            <a:graphicFrameLocks noGrp="1"/>
          </p:cNvGraphicFramePr>
          <p:nvPr>
            <p:ph sz="half" idx="10"/>
            <p:extLst>
              <p:ext uri="{D42A27DB-BD31-4B8C-83A1-F6EECF244321}">
                <p14:modId xmlns:p14="http://schemas.microsoft.com/office/powerpoint/2010/main" val="429065115"/>
              </p:ext>
            </p:extLst>
          </p:nvPr>
        </p:nvGraphicFramePr>
        <p:xfrm>
          <a:off x="1018008" y="1712128"/>
          <a:ext cx="8844820" cy="2441503"/>
        </p:xfrm>
        <a:graphic>
          <a:graphicData uri="http://schemas.openxmlformats.org/drawingml/2006/chart">
            <c:chart xmlns:c="http://schemas.openxmlformats.org/drawingml/2006/chart" xmlns:r="http://schemas.openxmlformats.org/officeDocument/2006/relationships" r:id="rId2"/>
          </a:graphicData>
        </a:graphic>
      </p:graphicFrame>
      <p:sp>
        <p:nvSpPr>
          <p:cNvPr id="17" name="Rectangle 16">
            <a:extLst>
              <a:ext uri="{FF2B5EF4-FFF2-40B4-BE49-F238E27FC236}">
                <a16:creationId xmlns:a16="http://schemas.microsoft.com/office/drawing/2014/main" id="{AE4DAC2E-7421-39D5-1273-D6E4EB63AA50}"/>
              </a:ext>
            </a:extLst>
          </p:cNvPr>
          <p:cNvSpPr/>
          <p:nvPr/>
        </p:nvSpPr>
        <p:spPr>
          <a:xfrm>
            <a:off x="6270040" y="4690590"/>
            <a:ext cx="1945456" cy="10618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en-US" sz="900" b="1" dirty="0">
                <a:solidFill>
                  <a:schemeClr val="accent2"/>
                </a:solidFill>
              </a:rPr>
              <a:t>6</a:t>
            </a:r>
            <a:r>
              <a:rPr lang="lt-LT" sz="900" b="1" dirty="0">
                <a:solidFill>
                  <a:schemeClr val="accent2"/>
                </a:solidFill>
              </a:rPr>
              <a:t>6%</a:t>
            </a:r>
          </a:p>
          <a:p>
            <a:r>
              <a:rPr lang="lt-LT" sz="900" b="1" dirty="0">
                <a:solidFill>
                  <a:schemeClr val="tx1">
                    <a:lumMod val="65000"/>
                    <a:lumOff val="35000"/>
                  </a:schemeClr>
                </a:solidFill>
              </a:rPr>
              <a:t>Savivaldybė</a:t>
            </a:r>
            <a:r>
              <a:rPr lang="lt-LT" sz="900" dirty="0">
                <a:solidFill>
                  <a:schemeClr val="tx1">
                    <a:lumMod val="65000"/>
                    <a:lumOff val="35000"/>
                  </a:schemeClr>
                </a:solidFill>
              </a:rPr>
              <a:t> – </a:t>
            </a:r>
            <a:r>
              <a:rPr lang="lt-LT" sz="900" b="1" dirty="0">
                <a:solidFill>
                  <a:schemeClr val="accent2"/>
                </a:solidFill>
              </a:rPr>
              <a:t>17%</a:t>
            </a:r>
          </a:p>
          <a:p>
            <a:r>
              <a:rPr lang="lt-LT" sz="900" dirty="0">
                <a:solidFill>
                  <a:schemeClr val="tx1">
                    <a:lumMod val="65000"/>
                    <a:lumOff val="35000"/>
                  </a:schemeClr>
                </a:solidFill>
              </a:rPr>
              <a:t>Aplinkos ministerija – </a:t>
            </a:r>
            <a:r>
              <a:rPr lang="lt-LT" sz="900" b="1" dirty="0">
                <a:solidFill>
                  <a:schemeClr val="accent2"/>
                </a:solidFill>
              </a:rPr>
              <a:t>11%</a:t>
            </a:r>
            <a:r>
              <a:rPr lang="lt-LT" sz="900" dirty="0">
                <a:solidFill>
                  <a:schemeClr val="tx1">
                    <a:lumMod val="65000"/>
                    <a:lumOff val="35000"/>
                  </a:schemeClr>
                </a:solidFill>
              </a:rPr>
              <a:t> </a:t>
            </a:r>
            <a:endParaRPr lang="en-US" sz="900" dirty="0">
              <a:solidFill>
                <a:schemeClr val="tx1">
                  <a:lumMod val="65000"/>
                  <a:lumOff val="35000"/>
                </a:schemeClr>
              </a:solidFill>
            </a:endParaRPr>
          </a:p>
          <a:p>
            <a:r>
              <a:rPr lang="lt-LT" sz="900" dirty="0">
                <a:solidFill>
                  <a:schemeClr val="tx1">
                    <a:lumMod val="65000"/>
                    <a:lumOff val="35000"/>
                  </a:schemeClr>
                </a:solidFill>
              </a:rPr>
              <a:t>Registrų centras – </a:t>
            </a:r>
            <a:r>
              <a:rPr lang="lt-LT" sz="900" b="1" dirty="0">
                <a:solidFill>
                  <a:schemeClr val="accent2"/>
                </a:solidFill>
              </a:rPr>
              <a:t>3%</a:t>
            </a:r>
          </a:p>
          <a:p>
            <a:r>
              <a:rPr lang="lt-LT" sz="900" dirty="0">
                <a:solidFill>
                  <a:schemeClr val="tx1">
                    <a:lumMod val="65000"/>
                    <a:lumOff val="35000"/>
                  </a:schemeClr>
                </a:solidFill>
              </a:rPr>
              <a:t>Architektų biurai – </a:t>
            </a:r>
            <a:r>
              <a:rPr lang="lt-LT" sz="900" b="1" dirty="0">
                <a:solidFill>
                  <a:schemeClr val="accent2"/>
                </a:solidFill>
              </a:rPr>
              <a:t>2%</a:t>
            </a:r>
            <a:endParaRPr lang="lt-LT" sz="900" dirty="0">
              <a:solidFill>
                <a:schemeClr val="tx1">
                  <a:lumMod val="65000"/>
                  <a:lumOff val="35000"/>
                </a:schemeClr>
              </a:solidFill>
            </a:endParaRPr>
          </a:p>
          <a:p>
            <a:r>
              <a:rPr lang="lt-LT" sz="900" dirty="0">
                <a:solidFill>
                  <a:schemeClr val="tx1">
                    <a:lumMod val="65000"/>
                    <a:lumOff val="35000"/>
                  </a:schemeClr>
                </a:solidFill>
              </a:rPr>
              <a:t>Žemėtvarka – </a:t>
            </a:r>
            <a:r>
              <a:rPr lang="lt-LT" sz="900" b="1" dirty="0">
                <a:solidFill>
                  <a:schemeClr val="accent2"/>
                </a:solidFill>
              </a:rPr>
              <a:t>1%</a:t>
            </a:r>
            <a:endParaRPr lang="en-US" sz="900" dirty="0">
              <a:solidFill>
                <a:schemeClr val="tx1">
                  <a:lumMod val="65000"/>
                  <a:lumOff val="35000"/>
                </a:schemeClr>
              </a:solidFill>
            </a:endParaRPr>
          </a:p>
          <a:p>
            <a:r>
              <a:rPr lang="lt-LT" sz="900" dirty="0">
                <a:solidFill>
                  <a:schemeClr val="tx1">
                    <a:lumMod val="65000"/>
                    <a:lumOff val="35000"/>
                  </a:schemeClr>
                </a:solidFill>
              </a:rPr>
              <a:t>Žemės ūkio ministerija – </a:t>
            </a:r>
            <a:r>
              <a:rPr lang="lt-LT" sz="900" b="1" dirty="0">
                <a:solidFill>
                  <a:schemeClr val="accent2"/>
                </a:solidFill>
              </a:rPr>
              <a:t>0,4%</a:t>
            </a:r>
          </a:p>
        </p:txBody>
      </p:sp>
      <p:sp>
        <p:nvSpPr>
          <p:cNvPr id="18" name="Rectangle 17">
            <a:extLst>
              <a:ext uri="{FF2B5EF4-FFF2-40B4-BE49-F238E27FC236}">
                <a16:creationId xmlns:a16="http://schemas.microsoft.com/office/drawing/2014/main" id="{96080429-98D1-D097-1757-DDFBAFBB1D44}"/>
              </a:ext>
            </a:extLst>
          </p:cNvPr>
          <p:cNvSpPr/>
          <p:nvPr/>
        </p:nvSpPr>
        <p:spPr>
          <a:xfrm>
            <a:off x="8179227" y="4665199"/>
            <a:ext cx="1863160"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en-US" sz="900" b="1" dirty="0">
                <a:solidFill>
                  <a:schemeClr val="accent2"/>
                </a:solidFill>
              </a:rPr>
              <a:t>67</a:t>
            </a:r>
            <a:r>
              <a:rPr lang="lt-LT" sz="900" b="1" dirty="0">
                <a:solidFill>
                  <a:schemeClr val="accent2"/>
                </a:solidFill>
              </a:rPr>
              <a:t>%</a:t>
            </a:r>
          </a:p>
          <a:p>
            <a:r>
              <a:rPr lang="lt-LT" sz="900" b="1" dirty="0">
                <a:solidFill>
                  <a:schemeClr val="tx1">
                    <a:lumMod val="65000"/>
                    <a:lumOff val="35000"/>
                  </a:schemeClr>
                </a:solidFill>
              </a:rPr>
              <a:t>Savivaldybė</a:t>
            </a:r>
            <a:r>
              <a:rPr lang="lt-LT" sz="900" dirty="0">
                <a:solidFill>
                  <a:schemeClr val="tx1">
                    <a:lumMod val="65000"/>
                    <a:lumOff val="35000"/>
                  </a:schemeClr>
                </a:solidFill>
              </a:rPr>
              <a:t> – </a:t>
            </a:r>
            <a:r>
              <a:rPr lang="en-US" sz="900" b="1" dirty="0">
                <a:solidFill>
                  <a:schemeClr val="accent2"/>
                </a:solidFill>
              </a:rPr>
              <a:t>20</a:t>
            </a:r>
            <a:r>
              <a:rPr lang="lt-LT" sz="900" b="1" dirty="0">
                <a:solidFill>
                  <a:schemeClr val="accent2"/>
                </a:solidFill>
              </a:rPr>
              <a:t>%</a:t>
            </a:r>
          </a:p>
          <a:p>
            <a:r>
              <a:rPr lang="lt-LT" sz="900" dirty="0">
                <a:solidFill>
                  <a:schemeClr val="tx1">
                    <a:lumMod val="65000"/>
                    <a:lumOff val="35000"/>
                  </a:schemeClr>
                </a:solidFill>
              </a:rPr>
              <a:t>Žemėtvarka – </a:t>
            </a:r>
            <a:r>
              <a:rPr lang="en-US" sz="900" b="1" dirty="0">
                <a:solidFill>
                  <a:schemeClr val="accent2"/>
                </a:solidFill>
              </a:rPr>
              <a:t>3</a:t>
            </a:r>
            <a:r>
              <a:rPr lang="lt-LT" sz="900" b="1" dirty="0">
                <a:solidFill>
                  <a:schemeClr val="accent2"/>
                </a:solidFill>
              </a:rPr>
              <a:t>%</a:t>
            </a:r>
            <a:endParaRPr lang="en-US" sz="900" dirty="0">
              <a:solidFill>
                <a:schemeClr val="tx1">
                  <a:lumMod val="65000"/>
                  <a:lumOff val="35000"/>
                </a:schemeClr>
              </a:solidFill>
            </a:endParaRPr>
          </a:p>
          <a:p>
            <a:r>
              <a:rPr lang="lt-LT" sz="900" dirty="0">
                <a:solidFill>
                  <a:schemeClr val="tx1">
                    <a:lumMod val="65000"/>
                    <a:lumOff val="35000"/>
                  </a:schemeClr>
                </a:solidFill>
              </a:rPr>
              <a:t>Aplinkos ministerija – </a:t>
            </a:r>
            <a:r>
              <a:rPr lang="en-US" sz="900" b="1" dirty="0">
                <a:solidFill>
                  <a:schemeClr val="accent2"/>
                </a:solidFill>
              </a:rPr>
              <a:t>3</a:t>
            </a:r>
            <a:r>
              <a:rPr lang="lt-LT" sz="900" b="1" dirty="0">
                <a:solidFill>
                  <a:schemeClr val="accent2"/>
                </a:solidFill>
              </a:rPr>
              <a:t>%</a:t>
            </a:r>
            <a:r>
              <a:rPr lang="lt-LT" sz="900" dirty="0">
                <a:solidFill>
                  <a:schemeClr val="tx1">
                    <a:lumMod val="65000"/>
                    <a:lumOff val="35000"/>
                  </a:schemeClr>
                </a:solidFill>
              </a:rPr>
              <a:t> </a:t>
            </a:r>
            <a:endParaRPr lang="en-US" sz="900" dirty="0">
              <a:solidFill>
                <a:schemeClr val="tx1">
                  <a:lumMod val="65000"/>
                  <a:lumOff val="35000"/>
                </a:schemeClr>
              </a:solidFill>
            </a:endParaRPr>
          </a:p>
          <a:p>
            <a:r>
              <a:rPr lang="lt-LT" sz="900" dirty="0">
                <a:solidFill>
                  <a:schemeClr val="tx1">
                    <a:lumMod val="65000"/>
                    <a:lumOff val="35000"/>
                  </a:schemeClr>
                </a:solidFill>
              </a:rPr>
              <a:t>Registrų centras – </a:t>
            </a:r>
            <a:r>
              <a:rPr lang="en-US" sz="900" b="1" dirty="0">
                <a:solidFill>
                  <a:schemeClr val="accent2"/>
                </a:solidFill>
              </a:rPr>
              <a:t>2</a:t>
            </a:r>
            <a:r>
              <a:rPr lang="lt-LT" sz="900" b="1" dirty="0">
                <a:solidFill>
                  <a:schemeClr val="accent2"/>
                </a:solidFill>
              </a:rPr>
              <a:t>%</a:t>
            </a:r>
          </a:p>
          <a:p>
            <a:r>
              <a:rPr lang="lt-LT" sz="900" dirty="0">
                <a:solidFill>
                  <a:schemeClr val="tx1">
                    <a:lumMod val="65000"/>
                    <a:lumOff val="35000"/>
                  </a:schemeClr>
                </a:solidFill>
              </a:rPr>
              <a:t>Architektų biurai – </a:t>
            </a:r>
            <a:r>
              <a:rPr lang="lt-LT" sz="900" b="1" dirty="0">
                <a:solidFill>
                  <a:schemeClr val="accent2"/>
                </a:solidFill>
              </a:rPr>
              <a:t>2%</a:t>
            </a:r>
            <a:endParaRPr lang="lt-LT" sz="900" dirty="0">
              <a:solidFill>
                <a:schemeClr val="tx1">
                  <a:lumMod val="65000"/>
                  <a:lumOff val="35000"/>
                </a:schemeClr>
              </a:solidFill>
            </a:endParaRPr>
          </a:p>
          <a:p>
            <a:r>
              <a:rPr lang="lt-LT" sz="900" dirty="0">
                <a:solidFill>
                  <a:schemeClr val="tx1">
                    <a:lumMod val="65000"/>
                    <a:lumOff val="35000"/>
                  </a:schemeClr>
                </a:solidFill>
              </a:rPr>
              <a:t>Žemės ūkio ministerija – </a:t>
            </a:r>
            <a:r>
              <a:rPr lang="en-US" sz="900" b="1" dirty="0">
                <a:solidFill>
                  <a:schemeClr val="accent2"/>
                </a:solidFill>
              </a:rPr>
              <a:t>0,3</a:t>
            </a:r>
            <a:r>
              <a:rPr lang="lt-LT" sz="900" b="1" dirty="0">
                <a:solidFill>
                  <a:schemeClr val="accent2"/>
                </a:solidFill>
              </a:rPr>
              <a:t>%</a:t>
            </a:r>
          </a:p>
          <a:p>
            <a:r>
              <a:rPr lang="en-US" sz="900" dirty="0">
                <a:solidFill>
                  <a:schemeClr val="tx1">
                    <a:lumMod val="65000"/>
                    <a:lumOff val="35000"/>
                  </a:schemeClr>
                </a:solidFill>
              </a:rPr>
              <a:t>STT - </a:t>
            </a:r>
            <a:r>
              <a:rPr lang="en-US" sz="900" b="1" dirty="0">
                <a:solidFill>
                  <a:schemeClr val="accent2"/>
                </a:solidFill>
              </a:rPr>
              <a:t>0,3</a:t>
            </a:r>
            <a:r>
              <a:rPr lang="lt-LT" sz="900" b="1" dirty="0">
                <a:solidFill>
                  <a:schemeClr val="accent2"/>
                </a:solidFill>
              </a:rPr>
              <a:t>%</a:t>
            </a:r>
            <a:endParaRPr lang="en-US" sz="900" dirty="0">
              <a:solidFill>
                <a:schemeClr val="tx1">
                  <a:lumMod val="65000"/>
                  <a:lumOff val="35000"/>
                </a:schemeClr>
              </a:solidFill>
            </a:endParaRPr>
          </a:p>
        </p:txBody>
      </p:sp>
      <p:sp>
        <p:nvSpPr>
          <p:cNvPr id="27" name="Rectangle 26">
            <a:extLst>
              <a:ext uri="{FF2B5EF4-FFF2-40B4-BE49-F238E27FC236}">
                <a16:creationId xmlns:a16="http://schemas.microsoft.com/office/drawing/2014/main" id="{512CEE0E-886D-F578-75F4-6C805C48B9EC}"/>
              </a:ext>
            </a:extLst>
          </p:cNvPr>
          <p:cNvSpPr/>
          <p:nvPr/>
        </p:nvSpPr>
        <p:spPr>
          <a:xfrm>
            <a:off x="10006116" y="4655614"/>
            <a:ext cx="2042316" cy="133882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t">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lt-LT" sz="900" b="1" dirty="0">
                <a:solidFill>
                  <a:schemeClr val="accent2"/>
                </a:solidFill>
              </a:rPr>
              <a:t>75%</a:t>
            </a:r>
          </a:p>
          <a:p>
            <a:r>
              <a:rPr lang="lt-LT" sz="900" b="1" dirty="0">
                <a:solidFill>
                  <a:schemeClr val="tx1">
                    <a:lumMod val="65000"/>
                    <a:lumOff val="35000"/>
                  </a:schemeClr>
                </a:solidFill>
              </a:rPr>
              <a:t>Savivaldybė</a:t>
            </a:r>
            <a:r>
              <a:rPr lang="lt-LT" sz="900" dirty="0">
                <a:solidFill>
                  <a:schemeClr val="tx1">
                    <a:lumMod val="65000"/>
                    <a:lumOff val="35000"/>
                  </a:schemeClr>
                </a:solidFill>
              </a:rPr>
              <a:t> – </a:t>
            </a:r>
            <a:r>
              <a:rPr lang="lt-LT" sz="900" b="1" dirty="0">
                <a:solidFill>
                  <a:schemeClr val="accent2"/>
                </a:solidFill>
              </a:rPr>
              <a:t>12%</a:t>
            </a:r>
          </a:p>
          <a:p>
            <a:r>
              <a:rPr lang="lt-LT" sz="900" dirty="0">
                <a:solidFill>
                  <a:schemeClr val="tx1">
                    <a:lumMod val="65000"/>
                    <a:lumOff val="35000"/>
                  </a:schemeClr>
                </a:solidFill>
              </a:rPr>
              <a:t>Registrų centras – </a:t>
            </a:r>
            <a:r>
              <a:rPr lang="lt-LT" sz="900" b="1" dirty="0">
                <a:solidFill>
                  <a:schemeClr val="accent2"/>
                </a:solidFill>
              </a:rPr>
              <a:t>6%</a:t>
            </a:r>
          </a:p>
          <a:p>
            <a:r>
              <a:rPr lang="lt-LT" sz="900" dirty="0">
                <a:solidFill>
                  <a:schemeClr val="tx1">
                    <a:lumMod val="65000"/>
                    <a:lumOff val="35000"/>
                  </a:schemeClr>
                </a:solidFill>
              </a:rPr>
              <a:t>Aplinkos ministerija – </a:t>
            </a:r>
            <a:r>
              <a:rPr lang="lt-LT" sz="900" b="1" dirty="0">
                <a:solidFill>
                  <a:schemeClr val="accent2"/>
                </a:solidFill>
              </a:rPr>
              <a:t>2%</a:t>
            </a:r>
            <a:r>
              <a:rPr lang="lt-LT" sz="900" dirty="0">
                <a:solidFill>
                  <a:schemeClr val="tx1">
                    <a:lumMod val="65000"/>
                    <a:lumOff val="35000"/>
                  </a:schemeClr>
                </a:solidFill>
              </a:rPr>
              <a:t> </a:t>
            </a:r>
          </a:p>
          <a:p>
            <a:r>
              <a:rPr lang="lt-LT" sz="900" dirty="0">
                <a:solidFill>
                  <a:schemeClr val="tx1">
                    <a:lumMod val="65000"/>
                    <a:lumOff val="35000"/>
                  </a:schemeClr>
                </a:solidFill>
              </a:rPr>
              <a:t>Architektų biurai – </a:t>
            </a:r>
            <a:r>
              <a:rPr lang="lt-LT" sz="900" b="1" dirty="0">
                <a:solidFill>
                  <a:schemeClr val="accent2"/>
                </a:solidFill>
              </a:rPr>
              <a:t>2%</a:t>
            </a:r>
            <a:endParaRPr lang="lt-LT" sz="900" dirty="0">
              <a:solidFill>
                <a:schemeClr val="tx1">
                  <a:lumMod val="65000"/>
                  <a:lumOff val="35000"/>
                </a:schemeClr>
              </a:solidFill>
            </a:endParaRPr>
          </a:p>
          <a:p>
            <a:r>
              <a:rPr lang="lt-LT" sz="900" dirty="0">
                <a:solidFill>
                  <a:schemeClr val="tx1">
                    <a:lumMod val="65000"/>
                    <a:lumOff val="35000"/>
                  </a:schemeClr>
                </a:solidFill>
              </a:rPr>
              <a:t>Žemės ūkio ministerija – </a:t>
            </a:r>
            <a:r>
              <a:rPr lang="lt-LT" sz="900" b="1" dirty="0">
                <a:solidFill>
                  <a:schemeClr val="accent2"/>
                </a:solidFill>
              </a:rPr>
              <a:t>1%</a:t>
            </a:r>
          </a:p>
          <a:p>
            <a:r>
              <a:rPr lang="lt-LT" sz="900" dirty="0">
                <a:solidFill>
                  <a:schemeClr val="tx1">
                    <a:lumMod val="65000"/>
                    <a:lumOff val="35000"/>
                  </a:schemeClr>
                </a:solidFill>
              </a:rPr>
              <a:t>Žemėtvarka – </a:t>
            </a:r>
            <a:r>
              <a:rPr lang="lt-LT" sz="900" b="1" dirty="0">
                <a:solidFill>
                  <a:schemeClr val="accent2"/>
                </a:solidFill>
              </a:rPr>
              <a:t>1%</a:t>
            </a:r>
          </a:p>
          <a:p>
            <a:r>
              <a:rPr lang="lt-LT" sz="900" dirty="0">
                <a:solidFill>
                  <a:schemeClr val="tx1">
                    <a:lumMod val="65000"/>
                    <a:lumOff val="35000"/>
                  </a:schemeClr>
                </a:solidFill>
              </a:rPr>
              <a:t>VMI– </a:t>
            </a:r>
            <a:r>
              <a:rPr lang="lt-LT" sz="900" b="1" dirty="0">
                <a:solidFill>
                  <a:schemeClr val="accent2"/>
                </a:solidFill>
              </a:rPr>
              <a:t>0,4%</a:t>
            </a:r>
          </a:p>
          <a:p>
            <a:r>
              <a:rPr lang="lt-LT" sz="900" dirty="0">
                <a:solidFill>
                  <a:schemeClr val="tx1">
                    <a:lumMod val="65000"/>
                    <a:lumOff val="35000"/>
                  </a:schemeClr>
                </a:solidFill>
              </a:rPr>
              <a:t>Darbo inspekcija – </a:t>
            </a:r>
            <a:r>
              <a:rPr lang="lt-LT" sz="900" b="1" dirty="0">
                <a:solidFill>
                  <a:schemeClr val="accent2"/>
                </a:solidFill>
              </a:rPr>
              <a:t>0,4%</a:t>
            </a:r>
          </a:p>
        </p:txBody>
      </p:sp>
      <p:sp>
        <p:nvSpPr>
          <p:cNvPr id="28" name="TextBox 27">
            <a:extLst>
              <a:ext uri="{FF2B5EF4-FFF2-40B4-BE49-F238E27FC236}">
                <a16:creationId xmlns:a16="http://schemas.microsoft.com/office/drawing/2014/main" id="{9039F88E-EDBC-F88E-6E4F-1EBE29C45820}"/>
              </a:ext>
            </a:extLst>
          </p:cNvPr>
          <p:cNvSpPr txBox="1"/>
          <p:nvPr/>
        </p:nvSpPr>
        <p:spPr>
          <a:xfrm>
            <a:off x="6277035" y="4388829"/>
            <a:ext cx="1796629" cy="307777"/>
          </a:xfrm>
          <a:prstGeom prst="rect">
            <a:avLst/>
          </a:prstGeom>
          <a:noFill/>
        </p:spPr>
        <p:txBody>
          <a:bodyPr wrap="square" rtlCol="0">
            <a:spAutoFit/>
          </a:bodyPr>
          <a:lstStyle/>
          <a:p>
            <a:r>
              <a:rPr lang="lt-LT" sz="1400" u="sng" dirty="0">
                <a:solidFill>
                  <a:schemeClr val="accent2">
                    <a:lumMod val="50000"/>
                  </a:schemeClr>
                </a:solidFill>
              </a:rPr>
              <a:t>     „Taip“ (2021 m.):       </a:t>
            </a:r>
          </a:p>
        </p:txBody>
      </p:sp>
      <p:sp>
        <p:nvSpPr>
          <p:cNvPr id="29" name="TextBox 28">
            <a:extLst>
              <a:ext uri="{FF2B5EF4-FFF2-40B4-BE49-F238E27FC236}">
                <a16:creationId xmlns:a16="http://schemas.microsoft.com/office/drawing/2014/main" id="{3CC69268-A2DD-1224-F7E6-8EAB1318A0BE}"/>
              </a:ext>
            </a:extLst>
          </p:cNvPr>
          <p:cNvSpPr txBox="1"/>
          <p:nvPr/>
        </p:nvSpPr>
        <p:spPr>
          <a:xfrm>
            <a:off x="8184446" y="4387894"/>
            <a:ext cx="1863161" cy="307777"/>
          </a:xfrm>
          <a:prstGeom prst="rect">
            <a:avLst/>
          </a:prstGeom>
          <a:noFill/>
        </p:spPr>
        <p:txBody>
          <a:bodyPr wrap="square" rtlCol="0">
            <a:spAutoFit/>
          </a:bodyPr>
          <a:lstStyle/>
          <a:p>
            <a:r>
              <a:rPr lang="lt-LT" sz="1400" u="sng" dirty="0">
                <a:solidFill>
                  <a:schemeClr val="accent2">
                    <a:lumMod val="50000"/>
                  </a:schemeClr>
                </a:solidFill>
              </a:rPr>
              <a:t>     „Taip“ (2020 m.):      </a:t>
            </a:r>
          </a:p>
        </p:txBody>
      </p:sp>
      <p:sp>
        <p:nvSpPr>
          <p:cNvPr id="30" name="TextBox 29">
            <a:extLst>
              <a:ext uri="{FF2B5EF4-FFF2-40B4-BE49-F238E27FC236}">
                <a16:creationId xmlns:a16="http://schemas.microsoft.com/office/drawing/2014/main" id="{1928C6A3-BC5A-8C7C-65EF-1A8AFB2BD585}"/>
              </a:ext>
            </a:extLst>
          </p:cNvPr>
          <p:cNvSpPr txBox="1"/>
          <p:nvPr/>
        </p:nvSpPr>
        <p:spPr>
          <a:xfrm>
            <a:off x="10013101" y="4387894"/>
            <a:ext cx="2011978" cy="307777"/>
          </a:xfrm>
          <a:prstGeom prst="rect">
            <a:avLst/>
          </a:prstGeom>
          <a:noFill/>
        </p:spPr>
        <p:txBody>
          <a:bodyPr wrap="square" rtlCol="0">
            <a:spAutoFit/>
          </a:bodyPr>
          <a:lstStyle/>
          <a:p>
            <a:r>
              <a:rPr lang="lt-LT" sz="1400" u="sng" dirty="0">
                <a:solidFill>
                  <a:schemeClr val="accent2">
                    <a:lumMod val="50000"/>
                  </a:schemeClr>
                </a:solidFill>
              </a:rPr>
              <a:t>     „Taip“ (2019 m.):      </a:t>
            </a:r>
          </a:p>
        </p:txBody>
      </p:sp>
      <p:sp>
        <p:nvSpPr>
          <p:cNvPr id="31" name="TextBox 30">
            <a:extLst>
              <a:ext uri="{FF2B5EF4-FFF2-40B4-BE49-F238E27FC236}">
                <a16:creationId xmlns:a16="http://schemas.microsoft.com/office/drawing/2014/main" id="{0F3999AE-81DB-7034-248F-A60592616B0E}"/>
              </a:ext>
            </a:extLst>
          </p:cNvPr>
          <p:cNvSpPr txBox="1"/>
          <p:nvPr/>
        </p:nvSpPr>
        <p:spPr>
          <a:xfrm>
            <a:off x="6794195" y="5775162"/>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266</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2" name="TextBox 31">
            <a:extLst>
              <a:ext uri="{FF2B5EF4-FFF2-40B4-BE49-F238E27FC236}">
                <a16:creationId xmlns:a16="http://schemas.microsoft.com/office/drawing/2014/main" id="{CAE0A751-7637-B552-C5B2-782A7F36FBA8}"/>
              </a:ext>
            </a:extLst>
          </p:cNvPr>
          <p:cNvSpPr txBox="1"/>
          <p:nvPr/>
        </p:nvSpPr>
        <p:spPr>
          <a:xfrm>
            <a:off x="8662234" y="587209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306</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3" name="TextBox 32">
            <a:extLst>
              <a:ext uri="{FF2B5EF4-FFF2-40B4-BE49-F238E27FC236}">
                <a16:creationId xmlns:a16="http://schemas.microsoft.com/office/drawing/2014/main" id="{25F905C6-DC37-46CD-29F2-B44E80054FEC}"/>
              </a:ext>
            </a:extLst>
          </p:cNvPr>
          <p:cNvSpPr txBox="1"/>
          <p:nvPr/>
        </p:nvSpPr>
        <p:spPr>
          <a:xfrm>
            <a:off x="10578701" y="5990386"/>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251</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4" name="Rectangle 33">
            <a:extLst>
              <a:ext uri="{FF2B5EF4-FFF2-40B4-BE49-F238E27FC236}">
                <a16:creationId xmlns:a16="http://schemas.microsoft.com/office/drawing/2014/main" id="{D8549C73-2AC7-CA2A-2A9A-E74E94D5B5D2}"/>
              </a:ext>
            </a:extLst>
          </p:cNvPr>
          <p:cNvSpPr/>
          <p:nvPr/>
        </p:nvSpPr>
        <p:spPr>
          <a:xfrm>
            <a:off x="4258717" y="4715612"/>
            <a:ext cx="2047592" cy="161582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en-US" sz="900" b="1" dirty="0">
                <a:solidFill>
                  <a:schemeClr val="accent2"/>
                </a:solidFill>
              </a:rPr>
              <a:t>6</a:t>
            </a:r>
            <a:r>
              <a:rPr lang="lt-LT" sz="900" b="1" dirty="0">
                <a:solidFill>
                  <a:schemeClr val="accent2"/>
                </a:solidFill>
              </a:rPr>
              <a:t>0%</a:t>
            </a:r>
          </a:p>
          <a:p>
            <a:r>
              <a:rPr lang="lt-LT" sz="900" b="1" dirty="0">
                <a:solidFill>
                  <a:schemeClr val="tx1">
                    <a:lumMod val="65000"/>
                    <a:lumOff val="35000"/>
                  </a:schemeClr>
                </a:solidFill>
              </a:rPr>
              <a:t>Savivaldybė</a:t>
            </a:r>
            <a:r>
              <a:rPr lang="lt-LT" sz="900" dirty="0">
                <a:solidFill>
                  <a:schemeClr val="tx1">
                    <a:lumMod val="65000"/>
                    <a:lumOff val="35000"/>
                  </a:schemeClr>
                </a:solidFill>
              </a:rPr>
              <a:t> – </a:t>
            </a:r>
            <a:r>
              <a:rPr lang="lt-LT" sz="900" b="1" dirty="0">
                <a:solidFill>
                  <a:schemeClr val="accent2"/>
                </a:solidFill>
              </a:rPr>
              <a:t>20%</a:t>
            </a:r>
          </a:p>
          <a:p>
            <a:r>
              <a:rPr lang="lt-LT" sz="900" dirty="0">
                <a:solidFill>
                  <a:schemeClr val="tx1">
                    <a:lumMod val="65000"/>
                    <a:lumOff val="35000"/>
                  </a:schemeClr>
                </a:solidFill>
              </a:rPr>
              <a:t>Aplinkos ministerija – </a:t>
            </a:r>
            <a:r>
              <a:rPr lang="lt-LT" sz="900" b="1" dirty="0">
                <a:solidFill>
                  <a:schemeClr val="accent2"/>
                </a:solidFill>
              </a:rPr>
              <a:t>5%</a:t>
            </a:r>
            <a:r>
              <a:rPr lang="lt-LT" sz="900" dirty="0">
                <a:solidFill>
                  <a:schemeClr val="tx1">
                    <a:lumMod val="65000"/>
                    <a:lumOff val="35000"/>
                  </a:schemeClr>
                </a:solidFill>
              </a:rPr>
              <a:t> </a:t>
            </a:r>
            <a:endParaRPr lang="en-US" sz="900" dirty="0">
              <a:solidFill>
                <a:schemeClr val="tx1">
                  <a:lumMod val="65000"/>
                  <a:lumOff val="35000"/>
                </a:schemeClr>
              </a:solidFill>
            </a:endParaRPr>
          </a:p>
          <a:p>
            <a:r>
              <a:rPr lang="lt-LT" sz="900" dirty="0">
                <a:solidFill>
                  <a:schemeClr val="tx1">
                    <a:lumMod val="65000"/>
                    <a:lumOff val="35000"/>
                  </a:schemeClr>
                </a:solidFill>
              </a:rPr>
              <a:t>Žemėtvarka – </a:t>
            </a:r>
            <a:r>
              <a:rPr lang="lt-LT" sz="900" b="1" dirty="0">
                <a:solidFill>
                  <a:schemeClr val="accent2"/>
                </a:solidFill>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Registrų centras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3%</a:t>
            </a:r>
          </a:p>
          <a:p>
            <a:r>
              <a:rPr lang="lt-LT" sz="900" dirty="0">
                <a:solidFill>
                  <a:schemeClr val="tx1">
                    <a:lumMod val="65000"/>
                    <a:lumOff val="35000"/>
                  </a:schemeClr>
                </a:solidFill>
              </a:rPr>
              <a:t>Žemės ūkio ministerija – </a:t>
            </a:r>
            <a:r>
              <a:rPr lang="lt-LT" sz="900" b="1" dirty="0">
                <a:solidFill>
                  <a:schemeClr val="accent2"/>
                </a:solidFill>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Nacionalinė žemės tarnyba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STT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Teismai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1%</a:t>
            </a:r>
            <a:endParaRPr kumimoji="0" lang="en-US"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Notarai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1%</a:t>
            </a:r>
            <a:endParaRPr kumimoji="0" lang="en-US"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Architektų biurai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0,4%</a:t>
            </a:r>
            <a:endPar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p:txBody>
      </p:sp>
      <p:sp>
        <p:nvSpPr>
          <p:cNvPr id="35" name="TextBox 34">
            <a:extLst>
              <a:ext uri="{FF2B5EF4-FFF2-40B4-BE49-F238E27FC236}">
                <a16:creationId xmlns:a16="http://schemas.microsoft.com/office/drawing/2014/main" id="{1D542606-C807-2660-1B8B-A2311C63C052}"/>
              </a:ext>
            </a:extLst>
          </p:cNvPr>
          <p:cNvSpPr txBox="1"/>
          <p:nvPr/>
        </p:nvSpPr>
        <p:spPr>
          <a:xfrm>
            <a:off x="4267129" y="4386958"/>
            <a:ext cx="1796423" cy="307777"/>
          </a:xfrm>
          <a:prstGeom prst="rect">
            <a:avLst/>
          </a:prstGeom>
          <a:noFill/>
        </p:spPr>
        <p:txBody>
          <a:bodyPr wrap="square" rtlCol="0">
            <a:spAutoFit/>
          </a:bodyPr>
          <a:lstStyle/>
          <a:p>
            <a:r>
              <a:rPr lang="lt-LT" sz="1400" u="sng" dirty="0">
                <a:solidFill>
                  <a:schemeClr val="accent2">
                    <a:lumMod val="50000"/>
                  </a:schemeClr>
                </a:solidFill>
              </a:rPr>
              <a:t>     „Taip“ (2022 m.):       </a:t>
            </a:r>
          </a:p>
        </p:txBody>
      </p:sp>
      <p:sp>
        <p:nvSpPr>
          <p:cNvPr id="36" name="TextBox 35">
            <a:extLst>
              <a:ext uri="{FF2B5EF4-FFF2-40B4-BE49-F238E27FC236}">
                <a16:creationId xmlns:a16="http://schemas.microsoft.com/office/drawing/2014/main" id="{648B9E85-0873-E63D-B8EF-ED921BCF460F}"/>
              </a:ext>
            </a:extLst>
          </p:cNvPr>
          <p:cNvSpPr txBox="1"/>
          <p:nvPr/>
        </p:nvSpPr>
        <p:spPr>
          <a:xfrm>
            <a:off x="4716767" y="6328753"/>
            <a:ext cx="897146" cy="253916"/>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228</a:t>
            </a:r>
          </a:p>
        </p:txBody>
      </p:sp>
      <p:sp>
        <p:nvSpPr>
          <p:cNvPr id="37" name="TextBox 36">
            <a:extLst>
              <a:ext uri="{FF2B5EF4-FFF2-40B4-BE49-F238E27FC236}">
                <a16:creationId xmlns:a16="http://schemas.microsoft.com/office/drawing/2014/main" id="{E15B8A34-0C05-E7F9-62BC-4447434D069E}"/>
              </a:ext>
            </a:extLst>
          </p:cNvPr>
          <p:cNvSpPr txBox="1"/>
          <p:nvPr/>
        </p:nvSpPr>
        <p:spPr>
          <a:xfrm>
            <a:off x="2254239" y="4388829"/>
            <a:ext cx="1796630" cy="307777"/>
          </a:xfrm>
          <a:prstGeom prst="rect">
            <a:avLst/>
          </a:prstGeom>
          <a:noFill/>
        </p:spPr>
        <p:txBody>
          <a:bodyPr wrap="square" rtlCol="0">
            <a:spAutoFit/>
          </a:bodyPr>
          <a:lstStyle/>
          <a:p>
            <a:r>
              <a:rPr lang="lt-LT" sz="1400" u="sng" dirty="0">
                <a:solidFill>
                  <a:schemeClr val="accent2">
                    <a:lumMod val="50000"/>
                  </a:schemeClr>
                </a:solidFill>
              </a:rPr>
              <a:t>     „Taip“ (2023 m.):       </a:t>
            </a:r>
          </a:p>
        </p:txBody>
      </p:sp>
      <p:sp>
        <p:nvSpPr>
          <p:cNvPr id="38" name="Rectangle 37">
            <a:extLst>
              <a:ext uri="{FF2B5EF4-FFF2-40B4-BE49-F238E27FC236}">
                <a16:creationId xmlns:a16="http://schemas.microsoft.com/office/drawing/2014/main" id="{078EB96F-66A5-ED51-3DFA-E19C618173F0}"/>
              </a:ext>
            </a:extLst>
          </p:cNvPr>
          <p:cNvSpPr/>
          <p:nvPr/>
        </p:nvSpPr>
        <p:spPr>
          <a:xfrm>
            <a:off x="2247394" y="4726446"/>
            <a:ext cx="2047592"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a:t>
            </a:r>
            <a:r>
              <a:rPr lang="en-US" sz="900" b="1" dirty="0">
                <a:solidFill>
                  <a:schemeClr val="tx1">
                    <a:lumMod val="65000"/>
                    <a:lumOff val="35000"/>
                  </a:schemeClr>
                </a:solidFill>
              </a:rPr>
              <a:t> – </a:t>
            </a:r>
            <a:r>
              <a:rPr lang="en-US" sz="900" b="1" dirty="0">
                <a:solidFill>
                  <a:schemeClr val="accent2"/>
                </a:solidFill>
              </a:rPr>
              <a:t>62%</a:t>
            </a:r>
            <a:endParaRPr lang="lt-LT" sz="900" b="1" dirty="0">
              <a:solidFill>
                <a:schemeClr val="accent2"/>
              </a:solidFill>
            </a:endParaRPr>
          </a:p>
          <a:p>
            <a:r>
              <a:rPr lang="lt-LT" sz="900" b="1" dirty="0">
                <a:solidFill>
                  <a:schemeClr val="tx1">
                    <a:lumMod val="65000"/>
                    <a:lumOff val="35000"/>
                  </a:schemeClr>
                </a:solidFill>
              </a:rPr>
              <a:t>Savivaldybė</a:t>
            </a:r>
            <a:r>
              <a:rPr lang="en-US" sz="900" b="1" dirty="0">
                <a:solidFill>
                  <a:schemeClr val="tx1">
                    <a:lumMod val="65000"/>
                    <a:lumOff val="35000"/>
                  </a:schemeClr>
                </a:solidFill>
              </a:rPr>
              <a:t> – </a:t>
            </a:r>
            <a:r>
              <a:rPr lang="en-US" sz="900" b="1" dirty="0">
                <a:solidFill>
                  <a:schemeClr val="accent2"/>
                </a:solidFill>
              </a:rPr>
              <a:t>17%</a:t>
            </a:r>
            <a:endParaRPr lang="lt-LT" sz="900" b="1" dirty="0">
              <a:solidFill>
                <a:schemeClr val="accent2"/>
              </a:solidFill>
            </a:endParaRPr>
          </a:p>
          <a:p>
            <a:r>
              <a:rPr lang="lt-LT" sz="900" dirty="0">
                <a:solidFill>
                  <a:schemeClr val="tx1">
                    <a:lumMod val="65000"/>
                    <a:lumOff val="35000"/>
                  </a:schemeClr>
                </a:solidFill>
              </a:rPr>
              <a:t>Aplinkos ministerija</a:t>
            </a:r>
            <a:r>
              <a:rPr lang="en-US" sz="900" dirty="0">
                <a:solidFill>
                  <a:schemeClr val="tx1">
                    <a:lumMod val="65000"/>
                    <a:lumOff val="35000"/>
                  </a:schemeClr>
                </a:solidFill>
              </a:rPr>
              <a:t> – </a:t>
            </a:r>
            <a:r>
              <a:rPr lang="en-US" sz="900" b="1" dirty="0">
                <a:solidFill>
                  <a:schemeClr val="accent2"/>
                </a:solidFill>
              </a:rPr>
              <a:t>4%</a:t>
            </a:r>
            <a:endParaRPr lang="lt-LT" sz="900" b="1" dirty="0">
              <a:solidFill>
                <a:schemeClr val="accent2"/>
              </a:solidFill>
            </a:endParaRPr>
          </a:p>
          <a:p>
            <a:r>
              <a:rPr lang="lt-LT" sz="900" dirty="0">
                <a:solidFill>
                  <a:schemeClr val="tx1">
                    <a:lumMod val="65000"/>
                    <a:lumOff val="35000"/>
                  </a:schemeClr>
                </a:solidFill>
              </a:rPr>
              <a:t>Žemėtvarka</a:t>
            </a:r>
            <a:r>
              <a:rPr lang="en-US" sz="900" dirty="0">
                <a:solidFill>
                  <a:schemeClr val="tx1">
                    <a:lumMod val="65000"/>
                    <a:lumOff val="35000"/>
                  </a:schemeClr>
                </a:solidFill>
              </a:rPr>
              <a:t> – </a:t>
            </a:r>
            <a:r>
              <a:rPr lang="en-US" sz="900" b="1" dirty="0">
                <a:solidFill>
                  <a:schemeClr val="accent2"/>
                </a:solidFill>
              </a:rPr>
              <a:t>4%</a:t>
            </a:r>
            <a:endParaRPr lang="lt-LT" sz="900" b="1" dirty="0">
              <a:solidFill>
                <a:schemeClr val="accent2"/>
              </a:solidFill>
            </a:endParaRPr>
          </a:p>
          <a:p>
            <a:r>
              <a:rPr lang="lt-LT" sz="900" dirty="0">
                <a:solidFill>
                  <a:schemeClr val="tx1">
                    <a:lumMod val="65000"/>
                    <a:lumOff val="35000"/>
                  </a:schemeClr>
                </a:solidFill>
              </a:rPr>
              <a:t>Architektų, projektuotojų biurai</a:t>
            </a:r>
            <a:r>
              <a:rPr lang="en-US" sz="900" dirty="0">
                <a:solidFill>
                  <a:schemeClr val="tx1">
                    <a:lumMod val="65000"/>
                    <a:lumOff val="35000"/>
                  </a:schemeClr>
                </a:solidFill>
              </a:rPr>
              <a:t> – </a:t>
            </a:r>
            <a:r>
              <a:rPr lang="en-US" sz="900" b="1" dirty="0">
                <a:solidFill>
                  <a:schemeClr val="accent2"/>
                </a:solidFill>
              </a:rPr>
              <a:t>4%</a:t>
            </a:r>
            <a:endParaRPr lang="lt-LT" sz="900" b="1" dirty="0">
              <a:solidFill>
                <a:schemeClr val="accent2"/>
              </a:solidFill>
            </a:endParaRPr>
          </a:p>
          <a:p>
            <a:r>
              <a:rPr lang="lt-LT" sz="900" dirty="0">
                <a:solidFill>
                  <a:schemeClr val="tx1">
                    <a:lumMod val="65000"/>
                    <a:lumOff val="35000"/>
                  </a:schemeClr>
                </a:solidFill>
              </a:rPr>
              <a:t>Registrų centras</a:t>
            </a:r>
            <a:r>
              <a:rPr lang="en-US" sz="900" dirty="0">
                <a:solidFill>
                  <a:schemeClr val="tx1">
                    <a:lumMod val="65000"/>
                    <a:lumOff val="35000"/>
                  </a:schemeClr>
                </a:solidFill>
              </a:rPr>
              <a:t> – </a:t>
            </a:r>
            <a:r>
              <a:rPr lang="en-US" sz="900" b="1" dirty="0">
                <a:solidFill>
                  <a:schemeClr val="accent2"/>
                </a:solidFill>
              </a:rPr>
              <a:t>3%</a:t>
            </a:r>
            <a:endParaRPr lang="lt-LT" sz="900" b="1" dirty="0">
              <a:solidFill>
                <a:schemeClr val="accent2"/>
              </a:solidFill>
            </a:endParaRPr>
          </a:p>
          <a:p>
            <a:r>
              <a:rPr lang="lt-LT" sz="900" dirty="0">
                <a:solidFill>
                  <a:schemeClr val="tx1">
                    <a:lumMod val="65000"/>
                    <a:lumOff val="35000"/>
                  </a:schemeClr>
                </a:solidFill>
              </a:rPr>
              <a:t>Nacionalinė žemės tarnyba (NŽT)</a:t>
            </a:r>
            <a:r>
              <a:rPr lang="en-US" sz="900" dirty="0">
                <a:solidFill>
                  <a:schemeClr val="tx1">
                    <a:lumMod val="65000"/>
                    <a:lumOff val="35000"/>
                  </a:schemeClr>
                </a:solidFill>
              </a:rPr>
              <a:t> – </a:t>
            </a:r>
            <a:r>
              <a:rPr lang="en-US" sz="900" b="1" dirty="0">
                <a:solidFill>
                  <a:schemeClr val="accent2"/>
                </a:solidFill>
              </a:rPr>
              <a:t>3%</a:t>
            </a:r>
            <a:endParaRPr lang="lt-LT" sz="900" b="1" dirty="0">
              <a:solidFill>
                <a:schemeClr val="accent2"/>
              </a:solidFill>
            </a:endParaRPr>
          </a:p>
          <a:p>
            <a:r>
              <a:rPr lang="lt-LT" sz="900" dirty="0">
                <a:solidFill>
                  <a:schemeClr val="tx1">
                    <a:lumMod val="65000"/>
                    <a:lumOff val="35000"/>
                  </a:schemeClr>
                </a:solidFill>
              </a:rPr>
              <a:t>VMI</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Žemės ūkio ministerija</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Notarai</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Teismai</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p:txBody>
      </p:sp>
      <p:sp>
        <p:nvSpPr>
          <p:cNvPr id="39" name="TextBox 38">
            <a:extLst>
              <a:ext uri="{FF2B5EF4-FFF2-40B4-BE49-F238E27FC236}">
                <a16:creationId xmlns:a16="http://schemas.microsoft.com/office/drawing/2014/main" id="{942EF85A-F9AA-B203-F3E5-16E4C6034D98}"/>
              </a:ext>
            </a:extLst>
          </p:cNvPr>
          <p:cNvSpPr txBox="1"/>
          <p:nvPr/>
        </p:nvSpPr>
        <p:spPr>
          <a:xfrm>
            <a:off x="2764775" y="6575936"/>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196</a:t>
            </a:r>
            <a:endPar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40" name="TextBox 39">
            <a:extLst>
              <a:ext uri="{FF2B5EF4-FFF2-40B4-BE49-F238E27FC236}">
                <a16:creationId xmlns:a16="http://schemas.microsoft.com/office/drawing/2014/main" id="{C2ADE330-0C32-1F0B-C87C-C288AD6A8628}"/>
              </a:ext>
            </a:extLst>
          </p:cNvPr>
          <p:cNvSpPr txBox="1"/>
          <p:nvPr/>
        </p:nvSpPr>
        <p:spPr>
          <a:xfrm>
            <a:off x="254836" y="4388827"/>
            <a:ext cx="1796630" cy="307777"/>
          </a:xfrm>
          <a:prstGeom prst="rect">
            <a:avLst/>
          </a:prstGeom>
          <a:noFill/>
        </p:spPr>
        <p:txBody>
          <a:bodyPr wrap="square" rtlCol="0">
            <a:spAutoFit/>
          </a:bodyPr>
          <a:lstStyle/>
          <a:p>
            <a:r>
              <a:rPr lang="lt-LT" sz="1400" u="sng" dirty="0">
                <a:solidFill>
                  <a:schemeClr val="accent2">
                    <a:lumMod val="50000"/>
                  </a:schemeClr>
                </a:solidFill>
              </a:rPr>
              <a:t>     „Taip“ (202</a:t>
            </a:r>
            <a:r>
              <a:rPr lang="en-US" sz="1400" u="sng" dirty="0">
                <a:solidFill>
                  <a:schemeClr val="accent2">
                    <a:lumMod val="50000"/>
                  </a:schemeClr>
                </a:solidFill>
              </a:rPr>
              <a:t>4</a:t>
            </a:r>
            <a:r>
              <a:rPr lang="lt-LT" sz="1400" u="sng" dirty="0">
                <a:solidFill>
                  <a:schemeClr val="accent2">
                    <a:lumMod val="50000"/>
                  </a:schemeClr>
                </a:solidFill>
              </a:rPr>
              <a:t> m.):       </a:t>
            </a:r>
          </a:p>
        </p:txBody>
      </p:sp>
      <p:sp>
        <p:nvSpPr>
          <p:cNvPr id="41" name="Rectangle 40">
            <a:extLst>
              <a:ext uri="{FF2B5EF4-FFF2-40B4-BE49-F238E27FC236}">
                <a16:creationId xmlns:a16="http://schemas.microsoft.com/office/drawing/2014/main" id="{553580AD-7D39-8A1E-DAA6-6E56DB533F8B}"/>
              </a:ext>
            </a:extLst>
          </p:cNvPr>
          <p:cNvSpPr/>
          <p:nvPr/>
        </p:nvSpPr>
        <p:spPr>
          <a:xfrm>
            <a:off x="236071" y="4726444"/>
            <a:ext cx="2047592" cy="133882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en-US" sz="900" b="1" dirty="0">
                <a:solidFill>
                  <a:schemeClr val="accent2"/>
                </a:solidFill>
              </a:rPr>
              <a:t>59</a:t>
            </a:r>
            <a:r>
              <a:rPr lang="lt-LT" sz="900" b="1" dirty="0">
                <a:solidFill>
                  <a:schemeClr val="accent2"/>
                </a:solidFill>
              </a:rPr>
              <a:t>%</a:t>
            </a:r>
          </a:p>
          <a:p>
            <a:r>
              <a:rPr lang="lt-LT" sz="900" b="1" dirty="0">
                <a:solidFill>
                  <a:schemeClr val="tx1">
                    <a:lumMod val="65000"/>
                    <a:lumOff val="35000"/>
                  </a:schemeClr>
                </a:solidFill>
              </a:rPr>
              <a:t>Savivaldybė</a:t>
            </a:r>
            <a:r>
              <a:rPr lang="lt-LT" sz="900" dirty="0">
                <a:solidFill>
                  <a:schemeClr val="tx1">
                    <a:lumMod val="65000"/>
                    <a:lumOff val="35000"/>
                  </a:schemeClr>
                </a:solidFill>
              </a:rPr>
              <a:t> – </a:t>
            </a:r>
            <a:r>
              <a:rPr lang="lt-LT" sz="900" b="1" dirty="0">
                <a:solidFill>
                  <a:schemeClr val="accent2"/>
                </a:solidFill>
              </a:rPr>
              <a:t>2</a:t>
            </a:r>
            <a:r>
              <a:rPr lang="en-US" sz="900" b="1" dirty="0">
                <a:solidFill>
                  <a:schemeClr val="accent2"/>
                </a:solidFill>
              </a:rPr>
              <a:t>7</a:t>
            </a:r>
            <a:r>
              <a:rPr lang="lt-LT" sz="900" b="1" dirty="0">
                <a:solidFill>
                  <a:schemeClr val="accent2"/>
                </a:solidFill>
              </a:rPr>
              <a:t>%</a:t>
            </a:r>
          </a:p>
          <a:p>
            <a:r>
              <a:rPr lang="lt-LT" sz="900" dirty="0">
                <a:solidFill>
                  <a:schemeClr val="tx1">
                    <a:lumMod val="65000"/>
                    <a:lumOff val="35000"/>
                  </a:schemeClr>
                </a:solidFill>
              </a:rPr>
              <a:t>Žemėtvarka – </a:t>
            </a:r>
            <a:r>
              <a:rPr lang="en-US" sz="900" b="1" dirty="0">
                <a:solidFill>
                  <a:schemeClr val="accent2"/>
                </a:solidFill>
              </a:rPr>
              <a:t>7</a:t>
            </a:r>
            <a:r>
              <a:rPr lang="lt-LT" sz="900" b="1" dirty="0">
                <a:solidFill>
                  <a:schemeClr val="accent2"/>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Registrų centras – </a:t>
            </a:r>
            <a:r>
              <a:rPr lang="en-US" sz="900" b="1" dirty="0">
                <a:solidFill>
                  <a:srgbClr val="1AB1AF"/>
                </a:solidFill>
                <a:latin typeface="Microsoft YaHei UI Light"/>
              </a:rPr>
              <a:t>6</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Nacionalinė žemės tarnyba – </a:t>
            </a:r>
            <a:r>
              <a:rPr lang="en-US" sz="900" b="1" dirty="0">
                <a:solidFill>
                  <a:srgbClr val="1AB1AF"/>
                </a:solidFill>
                <a:latin typeface="Microsoft YaHei UI Light"/>
              </a:rPr>
              <a:t>4</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endParaRPr kumimoji="0" lang="en-US" sz="900" b="1" i="0" u="none" strike="noStrike" kern="1200" cap="none" spc="0" normalizeH="0" baseline="0" noProof="0" dirty="0">
              <a:ln>
                <a:noFill/>
              </a:ln>
              <a:solidFill>
                <a:srgbClr val="1AB1AF"/>
              </a:solidFill>
              <a:effectLst/>
              <a:uLnTx/>
              <a:uFillTx/>
              <a:latin typeface="Microsoft YaHei UI Light"/>
              <a:ea typeface="+mn-ea"/>
              <a:cs typeface="+mn-cs"/>
            </a:endParaRPr>
          </a:p>
          <a:p>
            <a:pPr>
              <a:defRPr/>
            </a:pPr>
            <a:r>
              <a:rPr lang="lt-LT" sz="900" dirty="0">
                <a:solidFill>
                  <a:schemeClr val="tx1">
                    <a:lumMod val="65000"/>
                    <a:lumOff val="35000"/>
                  </a:schemeClr>
                </a:solidFill>
              </a:rPr>
              <a:t>Aplinkos ministerija – </a:t>
            </a:r>
            <a:r>
              <a:rPr lang="en-US" sz="900" b="1" dirty="0">
                <a:solidFill>
                  <a:schemeClr val="accent2"/>
                </a:solidFill>
              </a:rPr>
              <a:t>2</a:t>
            </a:r>
            <a:r>
              <a:rPr lang="lt-LT" sz="900" b="1" dirty="0">
                <a:solidFill>
                  <a:schemeClr val="accent2"/>
                </a:solidFill>
              </a:rPr>
              <a:t>%</a:t>
            </a:r>
            <a:r>
              <a:rPr lang="lt-LT" sz="900" dirty="0">
                <a:solidFill>
                  <a:schemeClr val="tx1">
                    <a:lumMod val="65000"/>
                    <a:lumOff val="35000"/>
                  </a:schemeClr>
                </a:solidFill>
              </a:rPr>
              <a:t> </a:t>
            </a:r>
            <a:endParaRPr lang="en-US" sz="9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TPS Vartai / planuojustatau.lt – </a:t>
            </a:r>
            <a:r>
              <a:rPr lang="en-US" sz="900" b="1" dirty="0">
                <a:solidFill>
                  <a:srgbClr val="1AB1AF"/>
                </a:solidFill>
                <a:latin typeface="Microsoft YaHei UI Light"/>
              </a:rPr>
              <a:t>2</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endParaRPr kumimoji="0" lang="en-US"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infostatyba.lt – </a:t>
            </a:r>
            <a:r>
              <a:rPr lang="en-US" sz="900" b="1" dirty="0">
                <a:solidFill>
                  <a:srgbClr val="1AB1AF"/>
                </a:solidFill>
                <a:latin typeface="Microsoft YaHei UI Light"/>
              </a:rPr>
              <a:t>2</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a:t>
            </a:r>
            <a:endParaRPr kumimoji="0" lang="en-US" sz="900" b="1" i="0" u="none" strike="noStrike" kern="1200" cap="none" spc="0" normalizeH="0" baseline="0" noProof="0" dirty="0">
              <a:ln>
                <a:noFill/>
              </a:ln>
              <a:solidFill>
                <a:srgbClr val="1AB1AF"/>
              </a:solidFill>
              <a:effectLst/>
              <a:uLnTx/>
              <a:uFillTx/>
              <a:latin typeface="Microsoft YaHei UI Light"/>
              <a:ea typeface="+mn-ea"/>
              <a:cs typeface="+mn-cs"/>
            </a:endParaRPr>
          </a:p>
          <a:p>
            <a:pPr>
              <a:defRPr/>
            </a:pPr>
            <a:r>
              <a:rPr lang="lt-LT" sz="900" dirty="0">
                <a:solidFill>
                  <a:schemeClr val="tx1">
                    <a:lumMod val="65000"/>
                    <a:lumOff val="35000"/>
                  </a:schemeClr>
                </a:solidFill>
              </a:rPr>
              <a:t>Žemės ūkio ministerija – </a:t>
            </a:r>
            <a:r>
              <a:rPr lang="en-US" sz="900" b="1" dirty="0">
                <a:solidFill>
                  <a:schemeClr val="accent2"/>
                </a:solidFill>
              </a:rPr>
              <a:t>1</a:t>
            </a:r>
            <a:r>
              <a:rPr lang="lt-LT" sz="900" b="1" dirty="0">
                <a:solidFill>
                  <a:schemeClr val="accent2"/>
                </a:solidFill>
              </a:rPr>
              <a:t>%</a:t>
            </a:r>
          </a:p>
        </p:txBody>
      </p:sp>
      <p:sp>
        <p:nvSpPr>
          <p:cNvPr id="42" name="TextBox 41">
            <a:extLst>
              <a:ext uri="{FF2B5EF4-FFF2-40B4-BE49-F238E27FC236}">
                <a16:creationId xmlns:a16="http://schemas.microsoft.com/office/drawing/2014/main" id="{638B2ABD-9AF0-14FD-F324-BD76AAACCEDC}"/>
              </a:ext>
            </a:extLst>
          </p:cNvPr>
          <p:cNvSpPr txBox="1"/>
          <p:nvPr/>
        </p:nvSpPr>
        <p:spPr>
          <a:xfrm>
            <a:off x="811294" y="6076638"/>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endPar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43" name="Content Placeholder 3">
            <a:extLst>
              <a:ext uri="{FF2B5EF4-FFF2-40B4-BE49-F238E27FC236}">
                <a16:creationId xmlns:a16="http://schemas.microsoft.com/office/drawing/2014/main" id="{BC524E6B-A4F5-CEB4-0CFD-12C919B864E9}"/>
              </a:ext>
            </a:extLst>
          </p:cNvPr>
          <p:cNvSpPr txBox="1">
            <a:spLocks/>
          </p:cNvSpPr>
          <p:nvPr/>
        </p:nvSpPr>
        <p:spPr>
          <a:xfrm>
            <a:off x="8885382" y="1828800"/>
            <a:ext cx="2744498" cy="1446550"/>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Žinantys kokia institucija konsultuoja teisinio reguliavimo teritorijų planavimo ir statybos srityse klausimais, dažniau teigia didžiųjų miestų gyventojai.</a:t>
            </a:r>
          </a:p>
        </p:txBody>
      </p:sp>
    </p:spTree>
    <p:extLst>
      <p:ext uri="{BB962C8B-B14F-4D97-AF65-F5344CB8AC3E}">
        <p14:creationId xmlns:p14="http://schemas.microsoft.com/office/powerpoint/2010/main" val="464414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7BAE8619-170F-A3FC-E21E-307B0D4E4ED7}"/>
              </a:ext>
            </a:extLst>
          </p:cNvPr>
          <p:cNvSpPr>
            <a:spLocks noGrp="1"/>
          </p:cNvSpPr>
          <p:nvPr>
            <p:ph sz="half" idx="1"/>
          </p:nvPr>
        </p:nvSpPr>
        <p:spPr/>
        <p:txBody>
          <a:bodyPr/>
          <a:lstStyle/>
          <a:p>
            <a:r>
              <a:rPr lang="lt-LT" dirty="0"/>
              <a:t>Ar Jums yra tekę girdėti apie Valstybinę teritorijų planavimo ir statybos inspekciją</a:t>
            </a:r>
            <a:r>
              <a:rPr lang="en-US" dirty="0"/>
              <a:t> (</a:t>
            </a:r>
            <a:r>
              <a:rPr lang="lt-LT" dirty="0"/>
              <a:t>toliau – Statybos inspekcija)?</a:t>
            </a:r>
            <a:r>
              <a:rPr lang="en-US" dirty="0"/>
              <a:t> </a:t>
            </a:r>
            <a:endParaRPr lang="lt-LT" dirty="0"/>
          </a:p>
        </p:txBody>
      </p:sp>
      <p:sp>
        <p:nvSpPr>
          <p:cNvPr id="3" name="Title 2">
            <a:extLst>
              <a:ext uri="{FF2B5EF4-FFF2-40B4-BE49-F238E27FC236}">
                <a16:creationId xmlns:a16="http://schemas.microsoft.com/office/drawing/2014/main" id="{23249BE3-4BD1-8143-1F52-2261F5F89833}"/>
              </a:ext>
            </a:extLst>
          </p:cNvPr>
          <p:cNvSpPr>
            <a:spLocks noGrp="1"/>
          </p:cNvSpPr>
          <p:nvPr>
            <p:ph type="title"/>
          </p:nvPr>
        </p:nvSpPr>
        <p:spPr>
          <a:xfrm>
            <a:off x="1221178" y="507012"/>
            <a:ext cx="10408702" cy="867930"/>
          </a:xfrm>
        </p:spPr>
        <p:txBody>
          <a:bodyPr/>
          <a:lstStyle/>
          <a:p>
            <a:r>
              <a:rPr lang="lt-LT" sz="2800">
                <a:solidFill>
                  <a:schemeClr val="accent2">
                    <a:lumMod val="75000"/>
                  </a:schemeClr>
                </a:solidFill>
              </a:rPr>
              <a:t>VALSTYBINĖS TERITORIJŲ PLANAVIMO IR STATYBOS INSPEKCIJOS ŽINOMUMAS (PROC.)</a:t>
            </a:r>
            <a:endParaRPr lang="lt-LT"/>
          </a:p>
        </p:txBody>
      </p:sp>
      <p:graphicFrame>
        <p:nvGraphicFramePr>
          <p:cNvPr id="7" name="Content Placeholder 8">
            <a:extLst>
              <a:ext uri="{FF2B5EF4-FFF2-40B4-BE49-F238E27FC236}">
                <a16:creationId xmlns:a16="http://schemas.microsoft.com/office/drawing/2014/main" id="{D4674223-1813-5AA7-D190-4C4A752A6EBE}"/>
              </a:ext>
            </a:extLst>
          </p:cNvPr>
          <p:cNvGraphicFramePr>
            <a:graphicFrameLocks/>
          </p:cNvGraphicFramePr>
          <p:nvPr>
            <p:extLst>
              <p:ext uri="{D42A27DB-BD31-4B8C-83A1-F6EECF244321}">
                <p14:modId xmlns:p14="http://schemas.microsoft.com/office/powerpoint/2010/main" val="469405855"/>
              </p:ext>
            </p:extLst>
          </p:nvPr>
        </p:nvGraphicFramePr>
        <p:xfrm>
          <a:off x="904481" y="1945320"/>
          <a:ext cx="7315200" cy="3975467"/>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EF02E6A3-6BCF-7E6A-701F-E3D17662472B}"/>
              </a:ext>
            </a:extLst>
          </p:cNvPr>
          <p:cNvSpPr>
            <a:spLocks noGrp="1"/>
          </p:cNvSpPr>
          <p:nvPr>
            <p:ph sz="half" idx="10"/>
          </p:nvPr>
        </p:nvSpPr>
        <p:spPr>
          <a:xfrm>
            <a:off x="8804130" y="2248136"/>
            <a:ext cx="2819709" cy="600164"/>
          </a:xfrm>
        </p:spPr>
        <p:txBody>
          <a:bodyPr/>
          <a:lstStyle/>
          <a:p>
            <a:r>
              <a:rPr lang="lt-LT" dirty="0"/>
              <a:t>Žinantys apie Statybos inspekcijos instituciją dažniau teigia vyrai, didžiausių pajamų respondentai, didžiųjų miestų gyventojai.</a:t>
            </a:r>
          </a:p>
        </p:txBody>
      </p:sp>
    </p:spTree>
    <p:extLst>
      <p:ext uri="{BB962C8B-B14F-4D97-AF65-F5344CB8AC3E}">
        <p14:creationId xmlns:p14="http://schemas.microsoft.com/office/powerpoint/2010/main" val="755405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3E49DFD6-3E6E-928A-2D84-4BDC8D8488E0}"/>
              </a:ext>
            </a:extLst>
          </p:cNvPr>
          <p:cNvSpPr>
            <a:spLocks noGrp="1"/>
          </p:cNvSpPr>
          <p:nvPr>
            <p:ph sz="half" idx="1"/>
          </p:nvPr>
        </p:nvSpPr>
        <p:spPr/>
        <p:txBody>
          <a:bodyPr/>
          <a:lstStyle/>
          <a:p>
            <a:r>
              <a:rPr lang="lt-LT" dirty="0"/>
              <a:t>Ar Jums arba Jūsų artimiesiems teko kada nors kreiptis į Statybos inspekciją?</a:t>
            </a:r>
          </a:p>
        </p:txBody>
      </p:sp>
      <p:sp>
        <p:nvSpPr>
          <p:cNvPr id="6" name="Title 2">
            <a:extLst>
              <a:ext uri="{FF2B5EF4-FFF2-40B4-BE49-F238E27FC236}">
                <a16:creationId xmlns:a16="http://schemas.microsoft.com/office/drawing/2014/main" id="{39867AE5-B3ED-A4FC-9402-8FE12872FAFB}"/>
              </a:ext>
            </a:extLst>
          </p:cNvPr>
          <p:cNvSpPr>
            <a:spLocks noGrp="1"/>
          </p:cNvSpPr>
          <p:nvPr>
            <p:ph type="title"/>
          </p:nvPr>
        </p:nvSpPr>
        <p:spPr>
          <a:xfrm>
            <a:off x="1220788" y="457200"/>
            <a:ext cx="10409237" cy="857339"/>
          </a:xfrm>
        </p:spPr>
        <p:txBody>
          <a:bodyPr>
            <a:normAutofit/>
          </a:bodyPr>
          <a:lstStyle/>
          <a:p>
            <a:r>
              <a:rPr lang="lt-LT" sz="3200" dirty="0">
                <a:solidFill>
                  <a:schemeClr val="accent2">
                    <a:lumMod val="75000"/>
                  </a:schemeClr>
                </a:solidFill>
              </a:rPr>
              <a:t>KREIPIMASIS Į STATYBOS INSPEKCIJĄ (PROC.)</a:t>
            </a:r>
          </a:p>
        </p:txBody>
      </p:sp>
      <p:sp>
        <p:nvSpPr>
          <p:cNvPr id="8" name="Content Placeholder 16">
            <a:extLst>
              <a:ext uri="{FF2B5EF4-FFF2-40B4-BE49-F238E27FC236}">
                <a16:creationId xmlns:a16="http://schemas.microsoft.com/office/drawing/2014/main" id="{06DA7F31-4B8A-578A-8BA2-35273CB722C8}"/>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solidFill>
                  <a:schemeClr val="tx1">
                    <a:lumMod val="65000"/>
                    <a:lumOff val="35000"/>
                  </a:schemeClr>
                </a:solidFill>
              </a:rPr>
              <a:t>*žinantys / girdėję apie VTPSI</a:t>
            </a:r>
          </a:p>
        </p:txBody>
      </p:sp>
      <p:graphicFrame>
        <p:nvGraphicFramePr>
          <p:cNvPr id="9" name="Content Placeholder 8">
            <a:extLst>
              <a:ext uri="{FF2B5EF4-FFF2-40B4-BE49-F238E27FC236}">
                <a16:creationId xmlns:a16="http://schemas.microsoft.com/office/drawing/2014/main" id="{D6F8C3FC-4AA2-F7C3-7627-6D9777E17CC8}"/>
              </a:ext>
            </a:extLst>
          </p:cNvPr>
          <p:cNvGraphicFramePr>
            <a:graphicFrameLocks/>
          </p:cNvGraphicFramePr>
          <p:nvPr>
            <p:extLst>
              <p:ext uri="{D42A27DB-BD31-4B8C-83A1-F6EECF244321}">
                <p14:modId xmlns:p14="http://schemas.microsoft.com/office/powerpoint/2010/main" val="3625385239"/>
              </p:ext>
            </p:extLst>
          </p:nvPr>
        </p:nvGraphicFramePr>
        <p:xfrm>
          <a:off x="1607126" y="1899517"/>
          <a:ext cx="8417193" cy="3975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806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A3F43448-91E8-E7D7-420A-BC99A3675B64}"/>
              </a:ext>
            </a:extLst>
          </p:cNvPr>
          <p:cNvSpPr>
            <a:spLocks noGrp="1"/>
          </p:cNvSpPr>
          <p:nvPr>
            <p:ph sz="half" idx="1"/>
          </p:nvPr>
        </p:nvSpPr>
        <p:spPr>
          <a:xfrm>
            <a:off x="1227931" y="1219292"/>
            <a:ext cx="9736138" cy="276225"/>
          </a:xfrm>
        </p:spPr>
        <p:txBody>
          <a:bodyPr/>
          <a:lstStyle/>
          <a:p>
            <a:r>
              <a:rPr lang="lt-LT" dirty="0"/>
              <a:t>Kaip bendrai įvertintumėte Statybos inspekcijos veiklą?</a:t>
            </a:r>
          </a:p>
        </p:txBody>
      </p:sp>
      <p:sp>
        <p:nvSpPr>
          <p:cNvPr id="6" name="Title 2">
            <a:extLst>
              <a:ext uri="{FF2B5EF4-FFF2-40B4-BE49-F238E27FC236}">
                <a16:creationId xmlns:a16="http://schemas.microsoft.com/office/drawing/2014/main" id="{4CE12B63-30C8-8DE9-8060-78B44A52BF97}"/>
              </a:ext>
            </a:extLst>
          </p:cNvPr>
          <p:cNvSpPr>
            <a:spLocks noGrp="1"/>
          </p:cNvSpPr>
          <p:nvPr>
            <p:ph type="title"/>
          </p:nvPr>
        </p:nvSpPr>
        <p:spPr/>
        <p:txBody>
          <a:bodyPr>
            <a:noAutofit/>
          </a:bodyPr>
          <a:lstStyle/>
          <a:p>
            <a:r>
              <a:rPr lang="lt-LT" sz="2900" dirty="0">
                <a:solidFill>
                  <a:schemeClr val="accent2">
                    <a:lumMod val="75000"/>
                  </a:schemeClr>
                </a:solidFill>
              </a:rPr>
              <a:t>STATYBOS INSPEKCIJOS VEIKLOS VERTINIMAS (PROC.)</a:t>
            </a:r>
          </a:p>
        </p:txBody>
      </p:sp>
      <p:graphicFrame>
        <p:nvGraphicFramePr>
          <p:cNvPr id="8" name="Content Placeholder 7">
            <a:extLst>
              <a:ext uri="{FF2B5EF4-FFF2-40B4-BE49-F238E27FC236}">
                <a16:creationId xmlns:a16="http://schemas.microsoft.com/office/drawing/2014/main" id="{C6B1C87D-DF01-CFA6-ABE1-759F825498D2}"/>
              </a:ext>
            </a:extLst>
          </p:cNvPr>
          <p:cNvGraphicFramePr>
            <a:graphicFrameLocks/>
          </p:cNvGraphicFramePr>
          <p:nvPr>
            <p:extLst>
              <p:ext uri="{D42A27DB-BD31-4B8C-83A1-F6EECF244321}">
                <p14:modId xmlns:p14="http://schemas.microsoft.com/office/powerpoint/2010/main" val="1655004102"/>
              </p:ext>
            </p:extLst>
          </p:nvPr>
        </p:nvGraphicFramePr>
        <p:xfrm>
          <a:off x="1052043" y="2619436"/>
          <a:ext cx="8621782" cy="321208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11">
            <a:extLst>
              <a:ext uri="{FF2B5EF4-FFF2-40B4-BE49-F238E27FC236}">
                <a16:creationId xmlns:a16="http://schemas.microsoft.com/office/drawing/2014/main" id="{2E4CB6C5-4B3D-D53A-73F0-C0C97C0688E6}"/>
              </a:ext>
            </a:extLst>
          </p:cNvPr>
          <p:cNvSpPr txBox="1">
            <a:spLocks noChangeArrowheads="1"/>
          </p:cNvSpPr>
          <p:nvPr/>
        </p:nvSpPr>
        <p:spPr bwMode="auto">
          <a:xfrm>
            <a:off x="3726505" y="2318854"/>
            <a:ext cx="11245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Taip</a:t>
            </a:r>
            <a:endParaRPr lang="en-GB" sz="1200">
              <a:solidFill>
                <a:schemeClr val="tx1">
                  <a:lumMod val="65000"/>
                  <a:lumOff val="35000"/>
                </a:schemeClr>
              </a:solidFill>
              <a:latin typeface="+mn-lt"/>
            </a:endParaRPr>
          </a:p>
        </p:txBody>
      </p:sp>
      <p:sp>
        <p:nvSpPr>
          <p:cNvPr id="10" name="Text Box 11">
            <a:extLst>
              <a:ext uri="{FF2B5EF4-FFF2-40B4-BE49-F238E27FC236}">
                <a16:creationId xmlns:a16="http://schemas.microsoft.com/office/drawing/2014/main" id="{99064F0A-D929-44AA-1798-5644F9895ED2}"/>
              </a:ext>
            </a:extLst>
          </p:cNvPr>
          <p:cNvSpPr txBox="1">
            <a:spLocks noChangeArrowheads="1"/>
          </p:cNvSpPr>
          <p:nvPr/>
        </p:nvSpPr>
        <p:spPr bwMode="auto">
          <a:xfrm>
            <a:off x="4831021" y="2318854"/>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Ne</a:t>
            </a:r>
            <a:endParaRPr lang="en-GB" sz="1200">
              <a:solidFill>
                <a:schemeClr val="tx1">
                  <a:lumMod val="65000"/>
                  <a:lumOff val="35000"/>
                </a:schemeClr>
              </a:solidFill>
              <a:latin typeface="+mn-lt"/>
            </a:endParaRPr>
          </a:p>
        </p:txBody>
      </p:sp>
      <p:sp>
        <p:nvSpPr>
          <p:cNvPr id="11" name="Text Box 11">
            <a:extLst>
              <a:ext uri="{FF2B5EF4-FFF2-40B4-BE49-F238E27FC236}">
                <a16:creationId xmlns:a16="http://schemas.microsoft.com/office/drawing/2014/main" id="{89E78C2A-0F3F-EF72-7692-1308F6AED678}"/>
              </a:ext>
            </a:extLst>
          </p:cNvPr>
          <p:cNvSpPr txBox="1">
            <a:spLocks noChangeArrowheads="1"/>
          </p:cNvSpPr>
          <p:nvPr/>
        </p:nvSpPr>
        <p:spPr bwMode="auto">
          <a:xfrm>
            <a:off x="6387225" y="2326548"/>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dirty="0">
                <a:solidFill>
                  <a:schemeClr val="tx1">
                    <a:lumMod val="65000"/>
                    <a:lumOff val="35000"/>
                  </a:schemeClr>
                </a:solidFill>
                <a:latin typeface="+mn-lt"/>
              </a:rPr>
              <a:t>202</a:t>
            </a:r>
            <a:r>
              <a:rPr lang="en-US" sz="1100" dirty="0">
                <a:solidFill>
                  <a:schemeClr val="tx1">
                    <a:lumMod val="65000"/>
                    <a:lumOff val="35000"/>
                  </a:schemeClr>
                </a:solidFill>
                <a:latin typeface="+mn-lt"/>
              </a:rPr>
              <a:t>2</a:t>
            </a:r>
            <a:r>
              <a:rPr lang="lt-LT" sz="1100" dirty="0">
                <a:solidFill>
                  <a:schemeClr val="tx1">
                    <a:lumMod val="65000"/>
                    <a:lumOff val="35000"/>
                  </a:schemeClr>
                </a:solidFill>
                <a:latin typeface="+mn-lt"/>
              </a:rPr>
              <a:t> m.</a:t>
            </a:r>
            <a:endParaRPr lang="en-GB" sz="1100" dirty="0">
              <a:solidFill>
                <a:schemeClr val="tx1">
                  <a:lumMod val="65000"/>
                  <a:lumOff val="35000"/>
                </a:schemeClr>
              </a:solidFill>
              <a:latin typeface="+mn-lt"/>
            </a:endParaRPr>
          </a:p>
        </p:txBody>
      </p:sp>
      <p:sp>
        <p:nvSpPr>
          <p:cNvPr id="12" name="TextBox 11">
            <a:extLst>
              <a:ext uri="{FF2B5EF4-FFF2-40B4-BE49-F238E27FC236}">
                <a16:creationId xmlns:a16="http://schemas.microsoft.com/office/drawing/2014/main" id="{72819DBB-C3A4-4490-1EFD-0B4EDDE9E531}"/>
              </a:ext>
            </a:extLst>
          </p:cNvPr>
          <p:cNvSpPr txBox="1"/>
          <p:nvPr/>
        </p:nvSpPr>
        <p:spPr>
          <a:xfrm>
            <a:off x="7392136" y="5759893"/>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N=1217*</a:t>
            </a:r>
          </a:p>
        </p:txBody>
      </p:sp>
      <p:sp>
        <p:nvSpPr>
          <p:cNvPr id="13" name="TextBox 12">
            <a:extLst>
              <a:ext uri="{FF2B5EF4-FFF2-40B4-BE49-F238E27FC236}">
                <a16:creationId xmlns:a16="http://schemas.microsoft.com/office/drawing/2014/main" id="{0C09E155-F43A-084E-8CB7-E7CF9AE37A16}"/>
              </a:ext>
            </a:extLst>
          </p:cNvPr>
          <p:cNvSpPr txBox="1"/>
          <p:nvPr/>
        </p:nvSpPr>
        <p:spPr>
          <a:xfrm>
            <a:off x="3835880" y="5759893"/>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152</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14" name="TextBox 13">
            <a:extLst>
              <a:ext uri="{FF2B5EF4-FFF2-40B4-BE49-F238E27FC236}">
                <a16:creationId xmlns:a16="http://schemas.microsoft.com/office/drawing/2014/main" id="{96F63656-BB1B-5CEC-47E1-C09124B0B5C6}"/>
              </a:ext>
            </a:extLst>
          </p:cNvPr>
          <p:cNvSpPr txBox="1"/>
          <p:nvPr/>
        </p:nvSpPr>
        <p:spPr>
          <a:xfrm>
            <a:off x="4713465" y="5759893"/>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663</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15" name="TextBox 14">
            <a:extLst>
              <a:ext uri="{FF2B5EF4-FFF2-40B4-BE49-F238E27FC236}">
                <a16:creationId xmlns:a16="http://schemas.microsoft.com/office/drawing/2014/main" id="{784BFC20-EE79-72A0-7C56-71AF28FA9BC7}"/>
              </a:ext>
            </a:extLst>
          </p:cNvPr>
          <p:cNvSpPr txBox="1"/>
          <p:nvPr/>
        </p:nvSpPr>
        <p:spPr>
          <a:xfrm>
            <a:off x="3647121" y="1708328"/>
            <a:ext cx="2073351" cy="600164"/>
          </a:xfrm>
          <a:prstGeom prst="rect">
            <a:avLst/>
          </a:prstGeom>
          <a:solidFill>
            <a:schemeClr val="bg1">
              <a:lumMod val="95000"/>
            </a:schemeClr>
          </a:solidFill>
        </p:spPr>
        <p:txBody>
          <a:bodyPr wrap="square" rtlCol="0">
            <a:spAutoFit/>
          </a:bodyPr>
          <a:lstStyle/>
          <a:p>
            <a:pPr algn="ctr"/>
            <a:r>
              <a:rPr lang="lt-LT" sz="1100" b="1" dirty="0">
                <a:solidFill>
                  <a:schemeClr val="accent1"/>
                </a:solidFill>
              </a:rPr>
              <a:t>Ar Jums arba Jūsų artimiesiems teko kada nors kreiptis į Statybos inspekciją ?</a:t>
            </a:r>
          </a:p>
        </p:txBody>
      </p:sp>
      <p:sp>
        <p:nvSpPr>
          <p:cNvPr id="16" name="Text Box 11">
            <a:extLst>
              <a:ext uri="{FF2B5EF4-FFF2-40B4-BE49-F238E27FC236}">
                <a16:creationId xmlns:a16="http://schemas.microsoft.com/office/drawing/2014/main" id="{EA467E80-5812-61FB-0A6F-431BA3F80B8C}"/>
              </a:ext>
            </a:extLst>
          </p:cNvPr>
          <p:cNvSpPr txBox="1">
            <a:spLocks noChangeArrowheads="1"/>
          </p:cNvSpPr>
          <p:nvPr/>
        </p:nvSpPr>
        <p:spPr bwMode="auto">
          <a:xfrm>
            <a:off x="7289189" y="2326548"/>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en-US" sz="1100">
                <a:solidFill>
                  <a:schemeClr val="tx1">
                    <a:lumMod val="65000"/>
                    <a:lumOff val="35000"/>
                  </a:schemeClr>
                </a:solidFill>
                <a:latin typeface="+mn-lt"/>
              </a:rPr>
              <a:t>2021 m.</a:t>
            </a:r>
            <a:endParaRPr lang="en-GB" sz="1100">
              <a:solidFill>
                <a:schemeClr val="tx1">
                  <a:lumMod val="65000"/>
                  <a:lumOff val="35000"/>
                </a:schemeClr>
              </a:solidFill>
              <a:latin typeface="+mn-lt"/>
            </a:endParaRPr>
          </a:p>
        </p:txBody>
      </p:sp>
      <p:sp>
        <p:nvSpPr>
          <p:cNvPr id="17" name="TextBox 16">
            <a:extLst>
              <a:ext uri="{FF2B5EF4-FFF2-40B4-BE49-F238E27FC236}">
                <a16:creationId xmlns:a16="http://schemas.microsoft.com/office/drawing/2014/main" id="{115EC467-EE2D-B167-05D2-41A04EE6909C}"/>
              </a:ext>
            </a:extLst>
          </p:cNvPr>
          <p:cNvSpPr txBox="1"/>
          <p:nvPr/>
        </p:nvSpPr>
        <p:spPr>
          <a:xfrm>
            <a:off x="8288254" y="5759893"/>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1429</a:t>
            </a: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18" name="Text Box 11">
            <a:extLst>
              <a:ext uri="{FF2B5EF4-FFF2-40B4-BE49-F238E27FC236}">
                <a16:creationId xmlns:a16="http://schemas.microsoft.com/office/drawing/2014/main" id="{8378954C-7218-865A-25AA-77AC6A2F40BC}"/>
              </a:ext>
            </a:extLst>
          </p:cNvPr>
          <p:cNvSpPr txBox="1">
            <a:spLocks noChangeArrowheads="1"/>
          </p:cNvSpPr>
          <p:nvPr/>
        </p:nvSpPr>
        <p:spPr bwMode="auto">
          <a:xfrm>
            <a:off x="9093116" y="2326548"/>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en-US" sz="1100" dirty="0">
                <a:solidFill>
                  <a:schemeClr val="tx1">
                    <a:lumMod val="65000"/>
                    <a:lumOff val="35000"/>
                  </a:schemeClr>
                </a:solidFill>
                <a:latin typeface="+mn-lt"/>
              </a:rPr>
              <a:t>2019 m.</a:t>
            </a:r>
            <a:endParaRPr lang="en-GB" sz="1100" dirty="0">
              <a:solidFill>
                <a:schemeClr val="tx1">
                  <a:lumMod val="65000"/>
                  <a:lumOff val="35000"/>
                </a:schemeClr>
              </a:solidFill>
              <a:latin typeface="+mn-lt"/>
            </a:endParaRPr>
          </a:p>
        </p:txBody>
      </p:sp>
      <p:sp>
        <p:nvSpPr>
          <p:cNvPr id="19" name="TextBox 18">
            <a:extLst>
              <a:ext uri="{FF2B5EF4-FFF2-40B4-BE49-F238E27FC236}">
                <a16:creationId xmlns:a16="http://schemas.microsoft.com/office/drawing/2014/main" id="{C3C057D7-1A93-BED3-DAB9-DB19BD2DB470}"/>
              </a:ext>
            </a:extLst>
          </p:cNvPr>
          <p:cNvSpPr txBox="1"/>
          <p:nvPr/>
        </p:nvSpPr>
        <p:spPr>
          <a:xfrm>
            <a:off x="9184371" y="5759893"/>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1381</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23" name="Text Box 11">
            <a:extLst>
              <a:ext uri="{FF2B5EF4-FFF2-40B4-BE49-F238E27FC236}">
                <a16:creationId xmlns:a16="http://schemas.microsoft.com/office/drawing/2014/main" id="{B649A60F-2457-D5C6-1012-3199BEC5F18C}"/>
              </a:ext>
            </a:extLst>
          </p:cNvPr>
          <p:cNvSpPr txBox="1">
            <a:spLocks noChangeArrowheads="1"/>
          </p:cNvSpPr>
          <p:nvPr/>
        </p:nvSpPr>
        <p:spPr bwMode="auto">
          <a:xfrm>
            <a:off x="5485261" y="2326548"/>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dirty="0">
                <a:solidFill>
                  <a:schemeClr val="tx1">
                    <a:lumMod val="65000"/>
                    <a:lumOff val="35000"/>
                  </a:schemeClr>
                </a:solidFill>
                <a:latin typeface="+mn-lt"/>
              </a:rPr>
              <a:t>202</a:t>
            </a:r>
            <a:r>
              <a:rPr lang="en-US" sz="1100" dirty="0">
                <a:solidFill>
                  <a:schemeClr val="tx1">
                    <a:lumMod val="65000"/>
                    <a:lumOff val="35000"/>
                  </a:schemeClr>
                </a:solidFill>
                <a:latin typeface="+mn-lt"/>
              </a:rPr>
              <a:t>3</a:t>
            </a:r>
            <a:r>
              <a:rPr lang="lt-LT" sz="1100" dirty="0">
                <a:solidFill>
                  <a:schemeClr val="tx1">
                    <a:lumMod val="65000"/>
                    <a:lumOff val="35000"/>
                  </a:schemeClr>
                </a:solidFill>
                <a:latin typeface="+mn-lt"/>
              </a:rPr>
              <a:t> m.</a:t>
            </a:r>
            <a:endParaRPr lang="en-GB" sz="1100" dirty="0">
              <a:solidFill>
                <a:schemeClr val="tx1">
                  <a:lumMod val="65000"/>
                  <a:lumOff val="35000"/>
                </a:schemeClr>
              </a:solidFill>
              <a:latin typeface="+mn-lt"/>
            </a:endParaRPr>
          </a:p>
        </p:txBody>
      </p:sp>
      <p:sp>
        <p:nvSpPr>
          <p:cNvPr id="24" name="TextBox 23">
            <a:extLst>
              <a:ext uri="{FF2B5EF4-FFF2-40B4-BE49-F238E27FC236}">
                <a16:creationId xmlns:a16="http://schemas.microsoft.com/office/drawing/2014/main" id="{F8F5E7E1-B9AA-EAB1-29BF-7BBCB91B4308}"/>
              </a:ext>
            </a:extLst>
          </p:cNvPr>
          <p:cNvSpPr txBox="1"/>
          <p:nvPr/>
        </p:nvSpPr>
        <p:spPr>
          <a:xfrm>
            <a:off x="6496018" y="5759893"/>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N=1568*</a:t>
            </a:r>
          </a:p>
        </p:txBody>
      </p:sp>
      <p:sp>
        <p:nvSpPr>
          <p:cNvPr id="3" name="Text Box 11">
            <a:extLst>
              <a:ext uri="{FF2B5EF4-FFF2-40B4-BE49-F238E27FC236}">
                <a16:creationId xmlns:a16="http://schemas.microsoft.com/office/drawing/2014/main" id="{50C16D77-4198-A601-3E50-06D7A4132C19}"/>
              </a:ext>
            </a:extLst>
          </p:cNvPr>
          <p:cNvSpPr txBox="1">
            <a:spLocks noChangeArrowheads="1"/>
          </p:cNvSpPr>
          <p:nvPr/>
        </p:nvSpPr>
        <p:spPr bwMode="auto">
          <a:xfrm>
            <a:off x="8191153" y="2326548"/>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en-US" sz="1100" dirty="0">
                <a:solidFill>
                  <a:schemeClr val="tx1">
                    <a:lumMod val="65000"/>
                    <a:lumOff val="35000"/>
                  </a:schemeClr>
                </a:solidFill>
                <a:latin typeface="+mn-lt"/>
              </a:rPr>
              <a:t>2020 m.</a:t>
            </a:r>
            <a:endParaRPr lang="en-GB" sz="1100" dirty="0">
              <a:solidFill>
                <a:schemeClr val="tx1">
                  <a:lumMod val="65000"/>
                  <a:lumOff val="35000"/>
                </a:schemeClr>
              </a:solidFill>
              <a:latin typeface="+mn-lt"/>
            </a:endParaRPr>
          </a:p>
        </p:txBody>
      </p:sp>
      <p:sp>
        <p:nvSpPr>
          <p:cNvPr id="4" name="TextBox 3">
            <a:extLst>
              <a:ext uri="{FF2B5EF4-FFF2-40B4-BE49-F238E27FC236}">
                <a16:creationId xmlns:a16="http://schemas.microsoft.com/office/drawing/2014/main" id="{1A5325A3-175E-668D-6C4F-9F3121978840}"/>
              </a:ext>
            </a:extLst>
          </p:cNvPr>
          <p:cNvSpPr txBox="1"/>
          <p:nvPr/>
        </p:nvSpPr>
        <p:spPr>
          <a:xfrm>
            <a:off x="5599900" y="5759893"/>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1586</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21" name="Content Placeholder 16">
            <a:extLst>
              <a:ext uri="{FF2B5EF4-FFF2-40B4-BE49-F238E27FC236}">
                <a16:creationId xmlns:a16="http://schemas.microsoft.com/office/drawing/2014/main" id="{C666F65B-4CC3-B02F-7084-D9A5D3B61970}"/>
              </a:ext>
            </a:extLst>
          </p:cNvPr>
          <p:cNvSpPr txBox="1">
            <a:spLocks/>
          </p:cNvSpPr>
          <p:nvPr/>
        </p:nvSpPr>
        <p:spPr>
          <a:xfrm>
            <a:off x="1238007" y="1474203"/>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solidFill>
                  <a:schemeClr val="tx1">
                    <a:lumMod val="65000"/>
                    <a:lumOff val="35000"/>
                  </a:schemeClr>
                </a:solidFill>
              </a:rPr>
              <a:t>*žinantys / girdėję apie VTPSI</a:t>
            </a:r>
          </a:p>
        </p:txBody>
      </p:sp>
      <p:sp>
        <p:nvSpPr>
          <p:cNvPr id="27" name="Text Box 11">
            <a:extLst>
              <a:ext uri="{FF2B5EF4-FFF2-40B4-BE49-F238E27FC236}">
                <a16:creationId xmlns:a16="http://schemas.microsoft.com/office/drawing/2014/main" id="{267B1BE0-6630-C0C9-670F-0C59AB40A8E6}"/>
              </a:ext>
            </a:extLst>
          </p:cNvPr>
          <p:cNvSpPr txBox="1">
            <a:spLocks noChangeArrowheads="1"/>
          </p:cNvSpPr>
          <p:nvPr/>
        </p:nvSpPr>
        <p:spPr bwMode="auto">
          <a:xfrm>
            <a:off x="2746677" y="2321932"/>
            <a:ext cx="11245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dirty="0">
                <a:solidFill>
                  <a:schemeClr val="tx1">
                    <a:lumMod val="65000"/>
                    <a:lumOff val="35000"/>
                  </a:schemeClr>
                </a:solidFill>
                <a:latin typeface="+mn-lt"/>
              </a:rPr>
              <a:t>202</a:t>
            </a:r>
            <a:r>
              <a:rPr lang="en-US" sz="1100" dirty="0">
                <a:solidFill>
                  <a:schemeClr val="tx1">
                    <a:lumMod val="65000"/>
                    <a:lumOff val="35000"/>
                  </a:schemeClr>
                </a:solidFill>
                <a:latin typeface="+mn-lt"/>
              </a:rPr>
              <a:t>4</a:t>
            </a:r>
            <a:r>
              <a:rPr lang="lt-LT" sz="1100" dirty="0">
                <a:solidFill>
                  <a:schemeClr val="tx1">
                    <a:lumMod val="65000"/>
                    <a:lumOff val="35000"/>
                  </a:schemeClr>
                </a:solidFill>
                <a:latin typeface="+mn-lt"/>
              </a:rPr>
              <a:t> m.</a:t>
            </a:r>
            <a:endParaRPr lang="en-GB" sz="1100" dirty="0">
              <a:solidFill>
                <a:schemeClr val="tx1">
                  <a:lumMod val="65000"/>
                  <a:lumOff val="35000"/>
                </a:schemeClr>
              </a:solidFill>
              <a:latin typeface="+mn-lt"/>
            </a:endParaRPr>
          </a:p>
        </p:txBody>
      </p:sp>
      <p:sp>
        <p:nvSpPr>
          <p:cNvPr id="28" name="TextBox 27">
            <a:extLst>
              <a:ext uri="{FF2B5EF4-FFF2-40B4-BE49-F238E27FC236}">
                <a16:creationId xmlns:a16="http://schemas.microsoft.com/office/drawing/2014/main" id="{18CF41E4-5EC5-BA02-D58C-9C8B3C4F266E}"/>
              </a:ext>
            </a:extLst>
          </p:cNvPr>
          <p:cNvSpPr txBox="1"/>
          <p:nvPr/>
        </p:nvSpPr>
        <p:spPr>
          <a:xfrm>
            <a:off x="2879921" y="575527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815</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Tree>
    <p:extLst>
      <p:ext uri="{BB962C8B-B14F-4D97-AF65-F5344CB8AC3E}">
        <p14:creationId xmlns:p14="http://schemas.microsoft.com/office/powerpoint/2010/main" val="1713627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4721D1A7-9DF5-36AA-F1FC-B917F52504CB}"/>
              </a:ext>
            </a:extLst>
          </p:cNvPr>
          <p:cNvSpPr>
            <a:spLocks noGrp="1"/>
          </p:cNvSpPr>
          <p:nvPr>
            <p:ph sz="half" idx="1"/>
          </p:nvPr>
        </p:nvSpPr>
        <p:spPr/>
        <p:txBody>
          <a:bodyPr/>
          <a:lstStyle/>
          <a:p>
            <a:r>
              <a:rPr lang="lt-LT"/>
              <a:t>Kas lėmė tokį Jūsų įvertinimą? </a:t>
            </a:r>
          </a:p>
        </p:txBody>
      </p:sp>
      <p:sp>
        <p:nvSpPr>
          <p:cNvPr id="6" name="Title 2">
            <a:extLst>
              <a:ext uri="{FF2B5EF4-FFF2-40B4-BE49-F238E27FC236}">
                <a16:creationId xmlns:a16="http://schemas.microsoft.com/office/drawing/2014/main" id="{C96B72E8-FA1E-4BD8-FF14-CB2E262B2D60}"/>
              </a:ext>
            </a:extLst>
          </p:cNvPr>
          <p:cNvSpPr>
            <a:spLocks noGrp="1"/>
          </p:cNvSpPr>
          <p:nvPr>
            <p:ph type="title"/>
          </p:nvPr>
        </p:nvSpPr>
        <p:spPr/>
        <p:txBody>
          <a:bodyPr>
            <a:noAutofit/>
          </a:bodyPr>
          <a:lstStyle/>
          <a:p>
            <a:r>
              <a:rPr lang="lt-LT" sz="2900">
                <a:solidFill>
                  <a:schemeClr val="accent2">
                    <a:lumMod val="75000"/>
                  </a:schemeClr>
                </a:solidFill>
              </a:rPr>
              <a:t>VERTINIMO PRIEŽASTYS (PROC.) </a:t>
            </a:r>
            <a:br>
              <a:rPr lang="lt-LT" sz="2900"/>
            </a:br>
            <a:r>
              <a:rPr lang="lt-LT" sz="2900" i="1">
                <a:solidFill>
                  <a:schemeClr val="accent2">
                    <a:lumMod val="75000"/>
                  </a:schemeClr>
                </a:solidFill>
              </a:rPr>
              <a:t>palyginimai su ankstesniais metais</a:t>
            </a:r>
          </a:p>
        </p:txBody>
      </p:sp>
      <p:sp>
        <p:nvSpPr>
          <p:cNvPr id="10" name="Content Placeholder 16">
            <a:extLst>
              <a:ext uri="{FF2B5EF4-FFF2-40B4-BE49-F238E27FC236}">
                <a16:creationId xmlns:a16="http://schemas.microsoft.com/office/drawing/2014/main" id="{C9F9874D-4FAA-3819-57FA-C6CC8490ACD7}"/>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solidFill>
                  <a:schemeClr val="tx1">
                    <a:lumMod val="65000"/>
                    <a:lumOff val="35000"/>
                  </a:schemeClr>
                </a:solidFill>
              </a:rPr>
              <a:t>*žinantys / girdėję apie VTPSI</a:t>
            </a:r>
          </a:p>
        </p:txBody>
      </p:sp>
      <p:sp>
        <p:nvSpPr>
          <p:cNvPr id="11" name="Text Box 11">
            <a:extLst>
              <a:ext uri="{FF2B5EF4-FFF2-40B4-BE49-F238E27FC236}">
                <a16:creationId xmlns:a16="http://schemas.microsoft.com/office/drawing/2014/main" id="{EF7FF60D-B8F8-66F0-0B9E-D3446772BAEB}"/>
              </a:ext>
            </a:extLst>
          </p:cNvPr>
          <p:cNvSpPr txBox="1">
            <a:spLocks noChangeArrowheads="1"/>
          </p:cNvSpPr>
          <p:nvPr/>
        </p:nvSpPr>
        <p:spPr bwMode="auto">
          <a:xfrm>
            <a:off x="396481" y="6270052"/>
            <a:ext cx="3365943" cy="2616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graphicFrame>
        <p:nvGraphicFramePr>
          <p:cNvPr id="12" name="Content Placeholder 7">
            <a:extLst>
              <a:ext uri="{FF2B5EF4-FFF2-40B4-BE49-F238E27FC236}">
                <a16:creationId xmlns:a16="http://schemas.microsoft.com/office/drawing/2014/main" id="{F04B0783-A62B-F799-3D2A-477DEA4D4CFD}"/>
              </a:ext>
            </a:extLst>
          </p:cNvPr>
          <p:cNvGraphicFramePr>
            <a:graphicFrameLocks/>
          </p:cNvGraphicFramePr>
          <p:nvPr>
            <p:extLst>
              <p:ext uri="{D42A27DB-BD31-4B8C-83A1-F6EECF244321}">
                <p14:modId xmlns:p14="http://schemas.microsoft.com/office/powerpoint/2010/main" val="4088496921"/>
              </p:ext>
            </p:extLst>
          </p:nvPr>
        </p:nvGraphicFramePr>
        <p:xfrm>
          <a:off x="527901" y="2535810"/>
          <a:ext cx="8682087" cy="3186839"/>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Box 11">
            <a:extLst>
              <a:ext uri="{FF2B5EF4-FFF2-40B4-BE49-F238E27FC236}">
                <a16:creationId xmlns:a16="http://schemas.microsoft.com/office/drawing/2014/main" id="{8F7CF31C-AC2F-C955-D83D-3BBC0D2ADC4C}"/>
              </a:ext>
            </a:extLst>
          </p:cNvPr>
          <p:cNvSpPr txBox="1">
            <a:spLocks noChangeArrowheads="1"/>
          </p:cNvSpPr>
          <p:nvPr/>
        </p:nvSpPr>
        <p:spPr bwMode="auto">
          <a:xfrm>
            <a:off x="6868489"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2021 m.</a:t>
            </a:r>
            <a:endParaRPr lang="en-GB" sz="1200">
              <a:solidFill>
                <a:schemeClr val="tx1">
                  <a:lumMod val="65000"/>
                  <a:lumOff val="35000"/>
                </a:schemeClr>
              </a:solidFill>
              <a:latin typeface="+mn-lt"/>
            </a:endParaRPr>
          </a:p>
        </p:txBody>
      </p:sp>
      <p:sp>
        <p:nvSpPr>
          <p:cNvPr id="14" name="Text Box 11">
            <a:extLst>
              <a:ext uri="{FF2B5EF4-FFF2-40B4-BE49-F238E27FC236}">
                <a16:creationId xmlns:a16="http://schemas.microsoft.com/office/drawing/2014/main" id="{199A56D2-467C-B7A0-D210-1DF5C3C00AC3}"/>
              </a:ext>
            </a:extLst>
          </p:cNvPr>
          <p:cNvSpPr txBox="1">
            <a:spLocks noChangeArrowheads="1"/>
          </p:cNvSpPr>
          <p:nvPr/>
        </p:nvSpPr>
        <p:spPr bwMode="auto">
          <a:xfrm>
            <a:off x="7787270" y="2194227"/>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2020 m.</a:t>
            </a:r>
            <a:endParaRPr lang="en-GB" sz="1200">
              <a:solidFill>
                <a:schemeClr val="tx1">
                  <a:lumMod val="65000"/>
                  <a:lumOff val="35000"/>
                </a:schemeClr>
              </a:solidFill>
              <a:latin typeface="+mn-lt"/>
            </a:endParaRPr>
          </a:p>
        </p:txBody>
      </p:sp>
      <p:sp>
        <p:nvSpPr>
          <p:cNvPr id="15" name="Text Box 11">
            <a:extLst>
              <a:ext uri="{FF2B5EF4-FFF2-40B4-BE49-F238E27FC236}">
                <a16:creationId xmlns:a16="http://schemas.microsoft.com/office/drawing/2014/main" id="{6A5CE3B8-EED4-D61E-B9F0-4C86291FF9C9}"/>
              </a:ext>
            </a:extLst>
          </p:cNvPr>
          <p:cNvSpPr txBox="1">
            <a:spLocks noChangeArrowheads="1"/>
          </p:cNvSpPr>
          <p:nvPr/>
        </p:nvSpPr>
        <p:spPr bwMode="auto">
          <a:xfrm>
            <a:off x="8706048" y="2194227"/>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2019 m.</a:t>
            </a:r>
            <a:endParaRPr lang="en-GB" sz="1200" dirty="0">
              <a:solidFill>
                <a:schemeClr val="tx1">
                  <a:lumMod val="65000"/>
                  <a:lumOff val="35000"/>
                </a:schemeClr>
              </a:solidFill>
              <a:latin typeface="+mn-lt"/>
            </a:endParaRPr>
          </a:p>
        </p:txBody>
      </p:sp>
      <p:sp>
        <p:nvSpPr>
          <p:cNvPr id="16" name="TextBox 15">
            <a:extLst>
              <a:ext uri="{FF2B5EF4-FFF2-40B4-BE49-F238E27FC236}">
                <a16:creationId xmlns:a16="http://schemas.microsoft.com/office/drawing/2014/main" id="{81403CA2-ED7E-3A18-B53D-E63E4B09B990}"/>
              </a:ext>
            </a:extLst>
          </p:cNvPr>
          <p:cNvSpPr txBox="1"/>
          <p:nvPr/>
        </p:nvSpPr>
        <p:spPr>
          <a:xfrm>
            <a:off x="8662649" y="5553222"/>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N=1381*</a:t>
            </a:r>
          </a:p>
        </p:txBody>
      </p:sp>
      <p:sp>
        <p:nvSpPr>
          <p:cNvPr id="17" name="TextBox 16">
            <a:extLst>
              <a:ext uri="{FF2B5EF4-FFF2-40B4-BE49-F238E27FC236}">
                <a16:creationId xmlns:a16="http://schemas.microsoft.com/office/drawing/2014/main" id="{E29DBA44-243C-3B4D-2B2D-2CF3B9CA3D3F}"/>
              </a:ext>
            </a:extLst>
          </p:cNvPr>
          <p:cNvSpPr txBox="1"/>
          <p:nvPr/>
        </p:nvSpPr>
        <p:spPr>
          <a:xfrm>
            <a:off x="6828254" y="5553222"/>
            <a:ext cx="897146" cy="276999"/>
          </a:xfrm>
          <a:prstGeom prst="rect">
            <a:avLst/>
          </a:prstGeom>
          <a:noFill/>
        </p:spPr>
        <p:txBody>
          <a:bodyPr wrap="square">
            <a:spAutoFit/>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N=1502*</a:t>
            </a:r>
          </a:p>
        </p:txBody>
      </p:sp>
      <p:sp>
        <p:nvSpPr>
          <p:cNvPr id="18" name="TextBox 17">
            <a:extLst>
              <a:ext uri="{FF2B5EF4-FFF2-40B4-BE49-F238E27FC236}">
                <a16:creationId xmlns:a16="http://schemas.microsoft.com/office/drawing/2014/main" id="{7C0CBFC1-40C2-22D9-8512-236E21F308D7}"/>
              </a:ext>
            </a:extLst>
          </p:cNvPr>
          <p:cNvSpPr txBox="1"/>
          <p:nvPr/>
        </p:nvSpPr>
        <p:spPr>
          <a:xfrm>
            <a:off x="7745452" y="5553222"/>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N=1429*</a:t>
            </a:r>
          </a:p>
        </p:txBody>
      </p:sp>
      <p:sp>
        <p:nvSpPr>
          <p:cNvPr id="24" name="Text Box 11">
            <a:extLst>
              <a:ext uri="{FF2B5EF4-FFF2-40B4-BE49-F238E27FC236}">
                <a16:creationId xmlns:a16="http://schemas.microsoft.com/office/drawing/2014/main" id="{AD0F36C5-1769-332F-DBD2-608E2DC4F07F}"/>
              </a:ext>
            </a:extLst>
          </p:cNvPr>
          <p:cNvSpPr txBox="1">
            <a:spLocks noChangeArrowheads="1"/>
          </p:cNvSpPr>
          <p:nvPr/>
        </p:nvSpPr>
        <p:spPr bwMode="auto">
          <a:xfrm>
            <a:off x="5949708"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2022 m.</a:t>
            </a:r>
            <a:endParaRPr lang="en-GB" sz="1200">
              <a:solidFill>
                <a:schemeClr val="tx1">
                  <a:lumMod val="65000"/>
                  <a:lumOff val="35000"/>
                </a:schemeClr>
              </a:solidFill>
              <a:latin typeface="+mn-lt"/>
            </a:endParaRPr>
          </a:p>
        </p:txBody>
      </p:sp>
      <p:sp>
        <p:nvSpPr>
          <p:cNvPr id="25" name="TextBox 24">
            <a:extLst>
              <a:ext uri="{FF2B5EF4-FFF2-40B4-BE49-F238E27FC236}">
                <a16:creationId xmlns:a16="http://schemas.microsoft.com/office/drawing/2014/main" id="{491FD79A-FA21-329F-3A43-3C42E3C6174C}"/>
              </a:ext>
            </a:extLst>
          </p:cNvPr>
          <p:cNvSpPr txBox="1"/>
          <p:nvPr/>
        </p:nvSpPr>
        <p:spPr>
          <a:xfrm>
            <a:off x="5911056" y="5553222"/>
            <a:ext cx="897146" cy="276999"/>
          </a:xfrm>
          <a:prstGeom prst="rect">
            <a:avLst/>
          </a:prstGeom>
          <a:noFill/>
        </p:spPr>
        <p:txBody>
          <a:bodyPr wrap="square">
            <a:spAutoFit/>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N=1568*</a:t>
            </a:r>
          </a:p>
        </p:txBody>
      </p:sp>
      <p:sp>
        <p:nvSpPr>
          <p:cNvPr id="2" name="Text Box 11">
            <a:extLst>
              <a:ext uri="{FF2B5EF4-FFF2-40B4-BE49-F238E27FC236}">
                <a16:creationId xmlns:a16="http://schemas.microsoft.com/office/drawing/2014/main" id="{84A6269B-B665-C0C6-4426-AB0093A42D0A}"/>
              </a:ext>
            </a:extLst>
          </p:cNvPr>
          <p:cNvSpPr txBox="1">
            <a:spLocks noChangeArrowheads="1"/>
          </p:cNvSpPr>
          <p:nvPr/>
        </p:nvSpPr>
        <p:spPr bwMode="auto">
          <a:xfrm>
            <a:off x="5030927" y="2194227"/>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202</a:t>
            </a:r>
            <a:r>
              <a:rPr lang="en-US" sz="1200" dirty="0">
                <a:solidFill>
                  <a:schemeClr val="tx1">
                    <a:lumMod val="65000"/>
                    <a:lumOff val="35000"/>
                  </a:schemeClr>
                </a:solidFill>
                <a:latin typeface="+mn-lt"/>
              </a:rPr>
              <a:t>3</a:t>
            </a:r>
            <a:r>
              <a:rPr lang="lt-LT" sz="1200" dirty="0">
                <a:solidFill>
                  <a:schemeClr val="tx1">
                    <a:lumMod val="65000"/>
                    <a:lumOff val="35000"/>
                  </a:schemeClr>
                </a:solidFill>
                <a:latin typeface="+mn-lt"/>
              </a:rPr>
              <a:t> m.</a:t>
            </a:r>
            <a:endParaRPr lang="en-GB" sz="1200" dirty="0">
              <a:solidFill>
                <a:schemeClr val="tx1">
                  <a:lumMod val="65000"/>
                  <a:lumOff val="35000"/>
                </a:schemeClr>
              </a:solidFill>
              <a:latin typeface="+mn-lt"/>
            </a:endParaRPr>
          </a:p>
        </p:txBody>
      </p:sp>
      <p:sp>
        <p:nvSpPr>
          <p:cNvPr id="4" name="TextBox 3">
            <a:extLst>
              <a:ext uri="{FF2B5EF4-FFF2-40B4-BE49-F238E27FC236}">
                <a16:creationId xmlns:a16="http://schemas.microsoft.com/office/drawing/2014/main" id="{B1C55AEF-FE90-B2CA-0300-F6A03A116BB7}"/>
              </a:ext>
            </a:extLst>
          </p:cNvPr>
          <p:cNvSpPr txBox="1"/>
          <p:nvPr/>
        </p:nvSpPr>
        <p:spPr>
          <a:xfrm>
            <a:off x="4993858" y="5553222"/>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N=15</a:t>
            </a:r>
            <a:r>
              <a:rPr lang="en-US" sz="12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86</a:t>
            </a: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cxnSp>
        <p:nvCxnSpPr>
          <p:cNvPr id="3" name="Straight Arrow Connector 2">
            <a:extLst>
              <a:ext uri="{FF2B5EF4-FFF2-40B4-BE49-F238E27FC236}">
                <a16:creationId xmlns:a16="http://schemas.microsoft.com/office/drawing/2014/main" id="{B7E29ABB-3EAD-0D19-854D-B33F04C710A3}"/>
              </a:ext>
            </a:extLst>
          </p:cNvPr>
          <p:cNvCxnSpPr>
            <a:cxnSpLocks/>
          </p:cNvCxnSpPr>
          <p:nvPr/>
        </p:nvCxnSpPr>
        <p:spPr>
          <a:xfrm flipV="1">
            <a:off x="4746764" y="5230768"/>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DD3CFDC-3F02-6DB4-EBDB-53B349BE9602}"/>
              </a:ext>
            </a:extLst>
          </p:cNvPr>
          <p:cNvCxnSpPr/>
          <p:nvPr/>
        </p:nvCxnSpPr>
        <p:spPr>
          <a:xfrm>
            <a:off x="4519321" y="3034688"/>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11611C-302E-205B-BF83-CBED5CD6D60E}"/>
              </a:ext>
            </a:extLst>
          </p:cNvPr>
          <p:cNvSpPr txBox="1"/>
          <p:nvPr/>
        </p:nvSpPr>
        <p:spPr>
          <a:xfrm>
            <a:off x="4061527" y="5553220"/>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2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815</a:t>
            </a: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cxnSp>
        <p:nvCxnSpPr>
          <p:cNvPr id="19" name="Straight Arrow Connector 18">
            <a:extLst>
              <a:ext uri="{FF2B5EF4-FFF2-40B4-BE49-F238E27FC236}">
                <a16:creationId xmlns:a16="http://schemas.microsoft.com/office/drawing/2014/main" id="{A7D5767A-A6B4-7932-BEA5-2E753C7BBD3D}"/>
              </a:ext>
            </a:extLst>
          </p:cNvPr>
          <p:cNvCxnSpPr/>
          <p:nvPr/>
        </p:nvCxnSpPr>
        <p:spPr>
          <a:xfrm>
            <a:off x="4662214" y="2649204"/>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 Box 11">
            <a:extLst>
              <a:ext uri="{FF2B5EF4-FFF2-40B4-BE49-F238E27FC236}">
                <a16:creationId xmlns:a16="http://schemas.microsoft.com/office/drawing/2014/main" id="{C1986B20-FE8D-F9E2-8DD7-025392389788}"/>
              </a:ext>
            </a:extLst>
          </p:cNvPr>
          <p:cNvSpPr txBox="1">
            <a:spLocks noChangeArrowheads="1"/>
          </p:cNvSpPr>
          <p:nvPr/>
        </p:nvSpPr>
        <p:spPr bwMode="auto">
          <a:xfrm>
            <a:off x="4112146" y="2198850"/>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202</a:t>
            </a:r>
            <a:r>
              <a:rPr lang="en-US" sz="1200" dirty="0">
                <a:solidFill>
                  <a:schemeClr val="tx1">
                    <a:lumMod val="65000"/>
                    <a:lumOff val="35000"/>
                  </a:schemeClr>
                </a:solidFill>
                <a:latin typeface="+mn-lt"/>
              </a:rPr>
              <a:t>4</a:t>
            </a:r>
            <a:r>
              <a:rPr lang="lt-LT" sz="1200" dirty="0">
                <a:solidFill>
                  <a:schemeClr val="tx1">
                    <a:lumMod val="65000"/>
                    <a:lumOff val="35000"/>
                  </a:schemeClr>
                </a:solidFill>
                <a:latin typeface="+mn-lt"/>
              </a:rPr>
              <a:t> m.</a:t>
            </a:r>
            <a:endParaRPr lang="en-GB" sz="1200" dirty="0">
              <a:solidFill>
                <a:schemeClr val="tx1">
                  <a:lumMod val="65000"/>
                  <a:lumOff val="35000"/>
                </a:schemeClr>
              </a:solidFill>
              <a:latin typeface="+mn-lt"/>
            </a:endParaRPr>
          </a:p>
        </p:txBody>
      </p:sp>
      <p:cxnSp>
        <p:nvCxnSpPr>
          <p:cNvPr id="26" name="Straight Arrow Connector 25">
            <a:extLst>
              <a:ext uri="{FF2B5EF4-FFF2-40B4-BE49-F238E27FC236}">
                <a16:creationId xmlns:a16="http://schemas.microsoft.com/office/drawing/2014/main" id="{3625A9D9-74D7-92CC-B483-34824D8B66A5}"/>
              </a:ext>
            </a:extLst>
          </p:cNvPr>
          <p:cNvCxnSpPr/>
          <p:nvPr/>
        </p:nvCxnSpPr>
        <p:spPr>
          <a:xfrm>
            <a:off x="4329978" y="4138432"/>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D1AA2419-B191-2A24-970C-95A581F1EE4E}"/>
              </a:ext>
            </a:extLst>
          </p:cNvPr>
          <p:cNvSpPr>
            <a:spLocks noGrp="1"/>
          </p:cNvSpPr>
          <p:nvPr>
            <p:ph sz="half" idx="10"/>
          </p:nvPr>
        </p:nvSpPr>
        <p:spPr>
          <a:xfrm>
            <a:off x="9624826" y="2245354"/>
            <a:ext cx="2404871" cy="600164"/>
          </a:xfrm>
        </p:spPr>
        <p:txBody>
          <a:bodyPr/>
          <a:lstStyle/>
          <a:p>
            <a:r>
              <a:rPr lang="lt-LT" dirty="0"/>
              <a:t>Institucijos įvaizdis viešojoje erdvėje dažniau vertinimą lėmė vyrams, aukštesnio išsimokslinimo apklaustiesiems.</a:t>
            </a:r>
          </a:p>
          <a:p>
            <a:endParaRPr lang="lt-LT" dirty="0"/>
          </a:p>
          <a:p>
            <a:r>
              <a:rPr lang="lt-LT" dirty="0"/>
              <a:t>Darbuotojų kompetencija - vyrams.</a:t>
            </a:r>
          </a:p>
        </p:txBody>
      </p:sp>
    </p:spTree>
    <p:extLst>
      <p:ext uri="{BB962C8B-B14F-4D97-AF65-F5344CB8AC3E}">
        <p14:creationId xmlns:p14="http://schemas.microsoft.com/office/powerpoint/2010/main" val="1736578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D1D297-FFA9-0645-0AA6-7DD94849A23C}"/>
              </a:ext>
            </a:extLst>
          </p:cNvPr>
          <p:cNvSpPr>
            <a:spLocks noGrp="1"/>
          </p:cNvSpPr>
          <p:nvPr>
            <p:ph sz="half" idx="1"/>
          </p:nvPr>
        </p:nvSpPr>
        <p:spPr/>
        <p:txBody>
          <a:bodyPr/>
          <a:lstStyle/>
          <a:p>
            <a:r>
              <a:rPr lang="lt-LT"/>
              <a:t>Kas lėmė tokį Jūsų įvertinimą? </a:t>
            </a:r>
          </a:p>
        </p:txBody>
      </p:sp>
      <p:sp>
        <p:nvSpPr>
          <p:cNvPr id="3" name="Title 2">
            <a:extLst>
              <a:ext uri="{FF2B5EF4-FFF2-40B4-BE49-F238E27FC236}">
                <a16:creationId xmlns:a16="http://schemas.microsoft.com/office/drawing/2014/main" id="{C923DF8C-F444-6978-3BD0-002E32993893}"/>
              </a:ext>
            </a:extLst>
          </p:cNvPr>
          <p:cNvSpPr>
            <a:spLocks noGrp="1"/>
          </p:cNvSpPr>
          <p:nvPr>
            <p:ph type="title"/>
          </p:nvPr>
        </p:nvSpPr>
        <p:spPr>
          <a:xfrm>
            <a:off x="1221178" y="700912"/>
            <a:ext cx="10408702" cy="480131"/>
          </a:xfrm>
        </p:spPr>
        <p:txBody>
          <a:bodyPr/>
          <a:lstStyle/>
          <a:p>
            <a:r>
              <a:rPr lang="lt-LT" sz="2800">
                <a:solidFill>
                  <a:schemeClr val="accent2">
                    <a:lumMod val="75000"/>
                  </a:schemeClr>
                </a:solidFill>
              </a:rPr>
              <a:t>VERTINIMO PRIEŽASTYS (PROC.)</a:t>
            </a:r>
            <a:endParaRPr lang="lt-LT"/>
          </a:p>
        </p:txBody>
      </p:sp>
      <p:graphicFrame>
        <p:nvGraphicFramePr>
          <p:cNvPr id="7" name="Content Placeholder 7">
            <a:extLst>
              <a:ext uri="{FF2B5EF4-FFF2-40B4-BE49-F238E27FC236}">
                <a16:creationId xmlns:a16="http://schemas.microsoft.com/office/drawing/2014/main" id="{F5AEFC2C-C5B7-36CF-BA31-D27B40FB6A4B}"/>
              </a:ext>
            </a:extLst>
          </p:cNvPr>
          <p:cNvGraphicFramePr>
            <a:graphicFrameLocks/>
          </p:cNvGraphicFramePr>
          <p:nvPr>
            <p:extLst>
              <p:ext uri="{D42A27DB-BD31-4B8C-83A1-F6EECF244321}">
                <p14:modId xmlns:p14="http://schemas.microsoft.com/office/powerpoint/2010/main" val="2338332546"/>
              </p:ext>
            </p:extLst>
          </p:nvPr>
        </p:nvGraphicFramePr>
        <p:xfrm>
          <a:off x="452487" y="2743200"/>
          <a:ext cx="9275975" cy="317428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9A192F7-5EAF-3487-0AC3-1F0E912855E6}"/>
              </a:ext>
            </a:extLst>
          </p:cNvPr>
          <p:cNvSpPr txBox="1"/>
          <p:nvPr/>
        </p:nvSpPr>
        <p:spPr>
          <a:xfrm>
            <a:off x="850428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9" name="TextBox 8">
            <a:extLst>
              <a:ext uri="{FF2B5EF4-FFF2-40B4-BE49-F238E27FC236}">
                <a16:creationId xmlns:a16="http://schemas.microsoft.com/office/drawing/2014/main" id="{DB62014A-32CC-D618-ACCE-3D982B132C46}"/>
              </a:ext>
            </a:extLst>
          </p:cNvPr>
          <p:cNvSpPr txBox="1"/>
          <p:nvPr/>
        </p:nvSpPr>
        <p:spPr>
          <a:xfrm>
            <a:off x="556076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121</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10" name="TextBox 9">
            <a:extLst>
              <a:ext uri="{FF2B5EF4-FFF2-40B4-BE49-F238E27FC236}">
                <a16:creationId xmlns:a16="http://schemas.microsoft.com/office/drawing/2014/main" id="{3BA2E6A5-76EB-52FE-652C-5CBCBC20E660}"/>
              </a:ext>
            </a:extLst>
          </p:cNvPr>
          <p:cNvSpPr txBox="1"/>
          <p:nvPr/>
        </p:nvSpPr>
        <p:spPr>
          <a:xfrm>
            <a:off x="703252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218</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11" name="Content Placeholder 16">
            <a:extLst>
              <a:ext uri="{FF2B5EF4-FFF2-40B4-BE49-F238E27FC236}">
                <a16:creationId xmlns:a16="http://schemas.microsoft.com/office/drawing/2014/main" id="{A6EC511C-D4F9-243A-F9C1-1F284F1CABD9}"/>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solidFill>
                  <a:schemeClr val="tx1">
                    <a:lumMod val="65000"/>
                    <a:lumOff val="35000"/>
                  </a:schemeClr>
                </a:solidFill>
              </a:rPr>
              <a:t>*žinantys / girdėję apie VTPSI</a:t>
            </a:r>
          </a:p>
        </p:txBody>
      </p:sp>
      <p:sp>
        <p:nvSpPr>
          <p:cNvPr id="12" name="TextBox 11">
            <a:extLst>
              <a:ext uri="{FF2B5EF4-FFF2-40B4-BE49-F238E27FC236}">
                <a16:creationId xmlns:a16="http://schemas.microsoft.com/office/drawing/2014/main" id="{F1939936-827A-1E8B-FB58-E7FD11011F70}"/>
              </a:ext>
            </a:extLst>
          </p:cNvPr>
          <p:cNvSpPr txBox="1"/>
          <p:nvPr/>
        </p:nvSpPr>
        <p:spPr>
          <a:xfrm>
            <a:off x="5509523" y="1973802"/>
            <a:ext cx="3926708" cy="261610"/>
          </a:xfrm>
          <a:prstGeom prst="rect">
            <a:avLst/>
          </a:prstGeom>
          <a:solidFill>
            <a:schemeClr val="bg1">
              <a:lumMod val="95000"/>
            </a:schemeClr>
          </a:solidFill>
        </p:spPr>
        <p:txBody>
          <a:bodyPr wrap="square" rtlCol="0">
            <a:spAutoFit/>
          </a:bodyPr>
          <a:lstStyle/>
          <a:p>
            <a:pPr algn="ctr"/>
            <a:r>
              <a:rPr lang="lt-LT" sz="1100" b="1">
                <a:solidFill>
                  <a:schemeClr val="accent1"/>
                </a:solidFill>
              </a:rPr>
              <a:t>Kaip bendrai įvertintumėte Inspekcijos veiklą?</a:t>
            </a:r>
          </a:p>
        </p:txBody>
      </p:sp>
      <p:sp>
        <p:nvSpPr>
          <p:cNvPr id="14" name="Text Box 11">
            <a:extLst>
              <a:ext uri="{FF2B5EF4-FFF2-40B4-BE49-F238E27FC236}">
                <a16:creationId xmlns:a16="http://schemas.microsoft.com/office/drawing/2014/main" id="{C70FDBDF-E78D-07EA-98D3-44F47EF191F6}"/>
              </a:ext>
            </a:extLst>
          </p:cNvPr>
          <p:cNvSpPr txBox="1">
            <a:spLocks noChangeArrowheads="1"/>
          </p:cNvSpPr>
          <p:nvPr/>
        </p:nvSpPr>
        <p:spPr bwMode="auto">
          <a:xfrm>
            <a:off x="396481" y="6270052"/>
            <a:ext cx="3365943" cy="2616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sp>
        <p:nvSpPr>
          <p:cNvPr id="18" name="Text Box 11">
            <a:extLst>
              <a:ext uri="{FF2B5EF4-FFF2-40B4-BE49-F238E27FC236}">
                <a16:creationId xmlns:a16="http://schemas.microsoft.com/office/drawing/2014/main" id="{4F4369D1-8711-514B-08CB-6DED5820E412}"/>
              </a:ext>
            </a:extLst>
          </p:cNvPr>
          <p:cNvSpPr txBox="1">
            <a:spLocks noChangeArrowheads="1"/>
          </p:cNvSpPr>
          <p:nvPr/>
        </p:nvSpPr>
        <p:spPr bwMode="auto">
          <a:xfrm>
            <a:off x="4019989" y="2278519"/>
            <a:ext cx="101317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a:solidFill>
                  <a:srgbClr val="00565B"/>
                </a:solidFill>
                <a:latin typeface="+mn-lt"/>
              </a:rPr>
              <a:t>Visi respondentai</a:t>
            </a:r>
          </a:p>
        </p:txBody>
      </p:sp>
      <p:sp>
        <p:nvSpPr>
          <p:cNvPr id="19" name="Text Box 11">
            <a:extLst>
              <a:ext uri="{FF2B5EF4-FFF2-40B4-BE49-F238E27FC236}">
                <a16:creationId xmlns:a16="http://schemas.microsoft.com/office/drawing/2014/main" id="{B40ADDFD-4400-56E1-1653-006E8416C269}"/>
              </a:ext>
            </a:extLst>
          </p:cNvPr>
          <p:cNvSpPr txBox="1">
            <a:spLocks noChangeArrowheads="1"/>
          </p:cNvSpPr>
          <p:nvPr/>
        </p:nvSpPr>
        <p:spPr bwMode="auto">
          <a:xfrm>
            <a:off x="5468195" y="2278519"/>
            <a:ext cx="9902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a:solidFill>
                  <a:srgbClr val="00565B"/>
                </a:solidFill>
                <a:latin typeface="+mn-lt"/>
              </a:rPr>
              <a:t>Labai gerai / gerai</a:t>
            </a:r>
            <a:endParaRPr lang="en-GB" sz="1100">
              <a:solidFill>
                <a:srgbClr val="00565B"/>
              </a:solidFill>
              <a:latin typeface="+mn-lt"/>
            </a:endParaRPr>
          </a:p>
        </p:txBody>
      </p:sp>
      <p:sp>
        <p:nvSpPr>
          <p:cNvPr id="20" name="Text Box 11">
            <a:extLst>
              <a:ext uri="{FF2B5EF4-FFF2-40B4-BE49-F238E27FC236}">
                <a16:creationId xmlns:a16="http://schemas.microsoft.com/office/drawing/2014/main" id="{6D186DD0-A392-AB50-89AE-78975430898B}"/>
              </a:ext>
            </a:extLst>
          </p:cNvPr>
          <p:cNvSpPr txBox="1">
            <a:spLocks noChangeArrowheads="1"/>
          </p:cNvSpPr>
          <p:nvPr/>
        </p:nvSpPr>
        <p:spPr bwMode="auto">
          <a:xfrm>
            <a:off x="6893450" y="2363157"/>
            <a:ext cx="9902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a:solidFill>
                  <a:srgbClr val="00565B"/>
                </a:solidFill>
                <a:latin typeface="+mn-lt"/>
              </a:rPr>
              <a:t>Vidutiniškai</a:t>
            </a:r>
            <a:endParaRPr lang="en-GB" sz="1100">
              <a:solidFill>
                <a:srgbClr val="00565B"/>
              </a:solidFill>
              <a:latin typeface="+mn-lt"/>
            </a:endParaRPr>
          </a:p>
        </p:txBody>
      </p:sp>
      <p:sp>
        <p:nvSpPr>
          <p:cNvPr id="21" name="Text Box 11">
            <a:extLst>
              <a:ext uri="{FF2B5EF4-FFF2-40B4-BE49-F238E27FC236}">
                <a16:creationId xmlns:a16="http://schemas.microsoft.com/office/drawing/2014/main" id="{E9AC8DD7-19D0-F6A4-38E2-78C0DCB83857}"/>
              </a:ext>
            </a:extLst>
          </p:cNvPr>
          <p:cNvSpPr txBox="1">
            <a:spLocks noChangeArrowheads="1"/>
          </p:cNvSpPr>
          <p:nvPr/>
        </p:nvSpPr>
        <p:spPr bwMode="auto">
          <a:xfrm>
            <a:off x="8318705" y="2278519"/>
            <a:ext cx="12349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100">
                <a:solidFill>
                  <a:srgbClr val="00565B"/>
                </a:solidFill>
                <a:latin typeface="+mn-lt"/>
              </a:rPr>
              <a:t>Labai blogai / blogai</a:t>
            </a:r>
            <a:endParaRPr lang="en-GB" sz="1100">
              <a:solidFill>
                <a:srgbClr val="00565B"/>
              </a:solidFill>
              <a:latin typeface="+mn-lt"/>
            </a:endParaRPr>
          </a:p>
        </p:txBody>
      </p:sp>
      <p:sp>
        <p:nvSpPr>
          <p:cNvPr id="4" name="TextBox 3">
            <a:extLst>
              <a:ext uri="{FF2B5EF4-FFF2-40B4-BE49-F238E27FC236}">
                <a16:creationId xmlns:a16="http://schemas.microsoft.com/office/drawing/2014/main" id="{7660FD39-FAD6-8607-2541-1643F24A87F7}"/>
              </a:ext>
            </a:extLst>
          </p:cNvPr>
          <p:cNvSpPr txBox="1"/>
          <p:nvPr/>
        </p:nvSpPr>
        <p:spPr>
          <a:xfrm>
            <a:off x="4089002" y="5817541"/>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1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815</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Tree>
    <p:extLst>
      <p:ext uri="{BB962C8B-B14F-4D97-AF65-F5344CB8AC3E}">
        <p14:creationId xmlns:p14="http://schemas.microsoft.com/office/powerpoint/2010/main" val="1994939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15A013B-CEF5-F2FB-4266-DCFF1BD05A40}"/>
              </a:ext>
            </a:extLst>
          </p:cNvPr>
          <p:cNvSpPr>
            <a:spLocks noGrp="1"/>
          </p:cNvSpPr>
          <p:nvPr>
            <p:ph sz="half" idx="1"/>
          </p:nvPr>
        </p:nvSpPr>
        <p:spPr>
          <a:xfrm>
            <a:off x="1225550" y="1370013"/>
            <a:ext cx="9736138" cy="276225"/>
          </a:xfrm>
        </p:spPr>
        <p:txBody>
          <a:bodyPr/>
          <a:lstStyle/>
          <a:p>
            <a:r>
              <a:rPr lang="lt-LT" dirty="0"/>
              <a:t>Ar pastebite Statybos inspekcijos veiklos pagerėjimą (teigiamų pokyčių)?</a:t>
            </a:r>
          </a:p>
        </p:txBody>
      </p:sp>
      <p:sp>
        <p:nvSpPr>
          <p:cNvPr id="6" name="Title 2">
            <a:extLst>
              <a:ext uri="{FF2B5EF4-FFF2-40B4-BE49-F238E27FC236}">
                <a16:creationId xmlns:a16="http://schemas.microsoft.com/office/drawing/2014/main" id="{97DF997D-BFA2-0086-5A8B-36862E256163}"/>
              </a:ext>
            </a:extLst>
          </p:cNvPr>
          <p:cNvSpPr>
            <a:spLocks noGrp="1"/>
          </p:cNvSpPr>
          <p:nvPr>
            <p:ph type="title"/>
          </p:nvPr>
        </p:nvSpPr>
        <p:spPr/>
        <p:txBody>
          <a:bodyPr>
            <a:normAutofit/>
          </a:bodyPr>
          <a:lstStyle/>
          <a:p>
            <a:r>
              <a:rPr lang="lt-LT" sz="3200" dirty="0">
                <a:solidFill>
                  <a:schemeClr val="accent2">
                    <a:lumMod val="75000"/>
                  </a:schemeClr>
                </a:solidFill>
              </a:rPr>
              <a:t>NUOMONĖ DĖL STATYBOS INSPEKCIJOS VEIKLOS PAGERĖJIMO (PROC.)</a:t>
            </a:r>
          </a:p>
        </p:txBody>
      </p:sp>
      <p:sp>
        <p:nvSpPr>
          <p:cNvPr id="8" name="Content Placeholder 16">
            <a:extLst>
              <a:ext uri="{FF2B5EF4-FFF2-40B4-BE49-F238E27FC236}">
                <a16:creationId xmlns:a16="http://schemas.microsoft.com/office/drawing/2014/main" id="{49A46A7E-34A8-25D6-62DA-CECF7C7CF2A2}"/>
              </a:ext>
            </a:extLst>
          </p:cNvPr>
          <p:cNvSpPr txBox="1">
            <a:spLocks/>
          </p:cNvSpPr>
          <p:nvPr/>
        </p:nvSpPr>
        <p:spPr>
          <a:xfrm>
            <a:off x="1238007" y="1745865"/>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solidFill>
                  <a:schemeClr val="tx1">
                    <a:lumMod val="65000"/>
                    <a:lumOff val="35000"/>
                  </a:schemeClr>
                </a:solidFill>
              </a:rPr>
              <a:t>*žinantys / girdėję apie VTPSI</a:t>
            </a:r>
          </a:p>
        </p:txBody>
      </p:sp>
      <p:graphicFrame>
        <p:nvGraphicFramePr>
          <p:cNvPr id="9" name="Content Placeholder 8">
            <a:extLst>
              <a:ext uri="{FF2B5EF4-FFF2-40B4-BE49-F238E27FC236}">
                <a16:creationId xmlns:a16="http://schemas.microsoft.com/office/drawing/2014/main" id="{98D516FF-535E-B0F5-6D7F-8AF6A65647A4}"/>
              </a:ext>
            </a:extLst>
          </p:cNvPr>
          <p:cNvGraphicFramePr>
            <a:graphicFrameLocks/>
          </p:cNvGraphicFramePr>
          <p:nvPr>
            <p:extLst>
              <p:ext uri="{D42A27DB-BD31-4B8C-83A1-F6EECF244321}">
                <p14:modId xmlns:p14="http://schemas.microsoft.com/office/powerpoint/2010/main" val="1589922741"/>
              </p:ext>
            </p:extLst>
          </p:nvPr>
        </p:nvGraphicFramePr>
        <p:xfrm>
          <a:off x="1414021" y="2028447"/>
          <a:ext cx="7673418" cy="3975467"/>
        </p:xfrm>
        <a:graphic>
          <a:graphicData uri="http://schemas.openxmlformats.org/drawingml/2006/chart">
            <c:chart xmlns:c="http://schemas.openxmlformats.org/drawingml/2006/chart" xmlns:r="http://schemas.openxmlformats.org/officeDocument/2006/relationships" r:id="rId2"/>
          </a:graphicData>
        </a:graphic>
      </p:graphicFrame>
      <p:cxnSp>
        <p:nvCxnSpPr>
          <p:cNvPr id="14" name="Straight Arrow Connector 13">
            <a:extLst>
              <a:ext uri="{FF2B5EF4-FFF2-40B4-BE49-F238E27FC236}">
                <a16:creationId xmlns:a16="http://schemas.microsoft.com/office/drawing/2014/main" id="{1AB1C587-F37D-C8BE-51BA-4045B211D4BA}"/>
              </a:ext>
            </a:extLst>
          </p:cNvPr>
          <p:cNvCxnSpPr>
            <a:cxnSpLocks/>
          </p:cNvCxnSpPr>
          <p:nvPr/>
        </p:nvCxnSpPr>
        <p:spPr>
          <a:xfrm flipV="1">
            <a:off x="7153991" y="3151055"/>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8085F9E-DE7A-B35C-D1B3-45E26049522C}"/>
              </a:ext>
            </a:extLst>
          </p:cNvPr>
          <p:cNvSpPr>
            <a:spLocks noGrp="1"/>
          </p:cNvSpPr>
          <p:nvPr>
            <p:ph sz="half" idx="10"/>
          </p:nvPr>
        </p:nvSpPr>
        <p:spPr>
          <a:xfrm>
            <a:off x="9393919" y="2245354"/>
            <a:ext cx="2404871" cy="600164"/>
          </a:xfrm>
        </p:spPr>
        <p:txBody>
          <a:bodyPr/>
          <a:lstStyle/>
          <a:p>
            <a:r>
              <a:rPr lang="lt-LT" dirty="0"/>
              <a:t>Statybos inspekcijos veiklos pagerėjimą pastebėję dažniau teigia žemesnio išsimokslinimo respondentai.</a:t>
            </a:r>
          </a:p>
        </p:txBody>
      </p:sp>
    </p:spTree>
    <p:extLst>
      <p:ext uri="{BB962C8B-B14F-4D97-AF65-F5344CB8AC3E}">
        <p14:creationId xmlns:p14="http://schemas.microsoft.com/office/powerpoint/2010/main" val="1051946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572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D9C826C-9580-AF37-821B-A862477916F9}"/>
              </a:ext>
            </a:extLst>
          </p:cNvPr>
          <p:cNvSpPr>
            <a:spLocks noGrp="1"/>
          </p:cNvSpPr>
          <p:nvPr>
            <p:ph sz="half" idx="1"/>
          </p:nvPr>
        </p:nvSpPr>
        <p:spPr/>
        <p:txBody>
          <a:bodyPr/>
          <a:lstStyle/>
          <a:p>
            <a:r>
              <a:rPr lang="lt-LT" dirty="0"/>
              <a:t>Kur norėtumėte rasti daugiau informacijos apie teritorijų planavimo ir statybos procesus bei Statybos inspekcijos veiklą? </a:t>
            </a:r>
          </a:p>
        </p:txBody>
      </p:sp>
      <p:sp>
        <p:nvSpPr>
          <p:cNvPr id="3" name="Title 2">
            <a:extLst>
              <a:ext uri="{FF2B5EF4-FFF2-40B4-BE49-F238E27FC236}">
                <a16:creationId xmlns:a16="http://schemas.microsoft.com/office/drawing/2014/main" id="{B2F5F7B2-B9B9-D163-A931-B6C75945922C}"/>
              </a:ext>
            </a:extLst>
          </p:cNvPr>
          <p:cNvSpPr>
            <a:spLocks noGrp="1"/>
          </p:cNvSpPr>
          <p:nvPr>
            <p:ph type="title"/>
          </p:nvPr>
        </p:nvSpPr>
        <p:spPr>
          <a:xfrm>
            <a:off x="1221178" y="313113"/>
            <a:ext cx="10408702" cy="1255728"/>
          </a:xfrm>
        </p:spPr>
        <p:txBody>
          <a:bodyPr/>
          <a:lstStyle/>
          <a:p>
            <a:r>
              <a:rPr lang="lt-LT" sz="2800" dirty="0">
                <a:solidFill>
                  <a:schemeClr val="accent2">
                    <a:lumMod val="75000"/>
                  </a:schemeClr>
                </a:solidFill>
              </a:rPr>
              <a:t>KANALAI, KURIUOSE PAGEIDAUJAMA RASTI DAUGIAU INFORMACIJOS APIE TERITORIJŲ PLANAVIMO IR STATYBOS PROCESUS, STATYBOS INSPEKCIJOS VEIKLĄ (PROC.)</a:t>
            </a:r>
            <a:endParaRPr lang="lt-LT" dirty="0">
              <a:solidFill>
                <a:schemeClr val="accent2">
                  <a:lumMod val="75000"/>
                </a:schemeClr>
              </a:solidFill>
            </a:endParaRPr>
          </a:p>
        </p:txBody>
      </p:sp>
      <p:sp>
        <p:nvSpPr>
          <p:cNvPr id="7" name="Content Placeholder 2">
            <a:extLst>
              <a:ext uri="{FF2B5EF4-FFF2-40B4-BE49-F238E27FC236}">
                <a16:creationId xmlns:a16="http://schemas.microsoft.com/office/drawing/2014/main" id="{776193FA-6842-2EF5-4010-E0B2E8174914}"/>
              </a:ext>
            </a:extLst>
          </p:cNvPr>
          <p:cNvSpPr>
            <a:spLocks noGrp="1"/>
          </p:cNvSpPr>
          <p:nvPr>
            <p:ph sz="half" idx="10"/>
          </p:nvPr>
        </p:nvSpPr>
        <p:spPr>
          <a:xfrm>
            <a:off x="8879545" y="2201002"/>
            <a:ext cx="2819709" cy="1277273"/>
          </a:xfrm>
        </p:spPr>
        <p:txBody>
          <a:bodyPr/>
          <a:lstStyle/>
          <a:p>
            <a:r>
              <a:rPr lang="lt-LT" dirty="0"/>
              <a:t>Internete daugiau informacijos apie Statybos inspekcijos veiklą norintys rasti dažniau teigia vyresni nei 56 m. amžiaus respondentai. </a:t>
            </a:r>
          </a:p>
          <a:p>
            <a:endParaRPr lang="lt-LT" dirty="0"/>
          </a:p>
          <a:p>
            <a:r>
              <a:rPr lang="lt-LT" dirty="0"/>
              <a:t>Televizijoje – vyrai, žemesnio išsimokslinimo tyrimo dalyviai.</a:t>
            </a:r>
          </a:p>
          <a:p>
            <a:endParaRPr lang="lt-LT" dirty="0"/>
          </a:p>
          <a:p>
            <a:r>
              <a:rPr lang="lt-LT" dirty="0"/>
              <a:t>Valstybinėje spaudoje – aukštesnio išsilavinimo apklaustieji.</a:t>
            </a:r>
          </a:p>
        </p:txBody>
      </p:sp>
      <p:sp>
        <p:nvSpPr>
          <p:cNvPr id="8" name="Content Placeholder 16">
            <a:extLst>
              <a:ext uri="{FF2B5EF4-FFF2-40B4-BE49-F238E27FC236}">
                <a16:creationId xmlns:a16="http://schemas.microsoft.com/office/drawing/2014/main" id="{BB2AA063-F260-ED51-9CA6-807A86539142}"/>
              </a:ext>
            </a:extLst>
          </p:cNvPr>
          <p:cNvSpPr txBox="1">
            <a:spLocks/>
          </p:cNvSpPr>
          <p:nvPr/>
        </p:nvSpPr>
        <p:spPr>
          <a:xfrm>
            <a:off x="1238007" y="1805899"/>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solidFill>
                  <a:schemeClr val="tx1">
                    <a:lumMod val="65000"/>
                    <a:lumOff val="35000"/>
                  </a:schemeClr>
                </a:solidFill>
              </a:rPr>
              <a:t>*žinantys / girdėję apie VTPSI</a:t>
            </a:r>
          </a:p>
        </p:txBody>
      </p:sp>
      <p:sp>
        <p:nvSpPr>
          <p:cNvPr id="9" name="Text Box 11">
            <a:extLst>
              <a:ext uri="{FF2B5EF4-FFF2-40B4-BE49-F238E27FC236}">
                <a16:creationId xmlns:a16="http://schemas.microsoft.com/office/drawing/2014/main" id="{CE9C2910-85F1-A071-F639-11F2963E6197}"/>
              </a:ext>
            </a:extLst>
          </p:cNvPr>
          <p:cNvSpPr txBox="1">
            <a:spLocks noChangeArrowheads="1"/>
          </p:cNvSpPr>
          <p:nvPr/>
        </p:nvSpPr>
        <p:spPr bwMode="auto">
          <a:xfrm>
            <a:off x="396481" y="6270052"/>
            <a:ext cx="4960610" cy="430887"/>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**2019 ir 2020 m. naudotas atsakymo variantas „Nacionalinėje spaudoje“</a:t>
            </a:r>
          </a:p>
          <a:p>
            <a:pPr>
              <a:spcBef>
                <a:spcPct val="0"/>
              </a:spcBef>
              <a:defRPr/>
            </a:pPr>
            <a:r>
              <a:rPr lang="lt-LT" sz="1100" b="0" i="1"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graphicFrame>
        <p:nvGraphicFramePr>
          <p:cNvPr id="10" name="Content Placeholder 7">
            <a:extLst>
              <a:ext uri="{FF2B5EF4-FFF2-40B4-BE49-F238E27FC236}">
                <a16:creationId xmlns:a16="http://schemas.microsoft.com/office/drawing/2014/main" id="{A6D792FE-9A96-F08B-315A-EB94589E9380}"/>
              </a:ext>
            </a:extLst>
          </p:cNvPr>
          <p:cNvGraphicFramePr>
            <a:graphicFrameLocks/>
          </p:cNvGraphicFramePr>
          <p:nvPr>
            <p:extLst>
              <p:ext uri="{D42A27DB-BD31-4B8C-83A1-F6EECF244321}">
                <p14:modId xmlns:p14="http://schemas.microsoft.com/office/powerpoint/2010/main" val="554872465"/>
              </p:ext>
            </p:extLst>
          </p:nvPr>
        </p:nvGraphicFramePr>
        <p:xfrm>
          <a:off x="367645" y="2686639"/>
          <a:ext cx="8102199" cy="296001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Box 11">
            <a:extLst>
              <a:ext uri="{FF2B5EF4-FFF2-40B4-BE49-F238E27FC236}">
                <a16:creationId xmlns:a16="http://schemas.microsoft.com/office/drawing/2014/main" id="{31D37009-8FAC-4D25-BC4A-C843F38BAEFD}"/>
              </a:ext>
            </a:extLst>
          </p:cNvPr>
          <p:cNvSpPr txBox="1">
            <a:spLocks noChangeArrowheads="1"/>
          </p:cNvSpPr>
          <p:nvPr/>
        </p:nvSpPr>
        <p:spPr bwMode="auto">
          <a:xfrm>
            <a:off x="6022072"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2021 m.</a:t>
            </a:r>
            <a:endParaRPr lang="en-GB" sz="1200">
              <a:solidFill>
                <a:schemeClr val="tx1">
                  <a:lumMod val="65000"/>
                  <a:lumOff val="35000"/>
                </a:schemeClr>
              </a:solidFill>
              <a:latin typeface="+mn-lt"/>
            </a:endParaRPr>
          </a:p>
        </p:txBody>
      </p:sp>
      <p:sp>
        <p:nvSpPr>
          <p:cNvPr id="12" name="Text Box 11">
            <a:extLst>
              <a:ext uri="{FF2B5EF4-FFF2-40B4-BE49-F238E27FC236}">
                <a16:creationId xmlns:a16="http://schemas.microsoft.com/office/drawing/2014/main" id="{835FE8A7-F38C-E5E6-C5CD-AA9E4993C793}"/>
              </a:ext>
            </a:extLst>
          </p:cNvPr>
          <p:cNvSpPr txBox="1">
            <a:spLocks noChangeArrowheads="1"/>
          </p:cNvSpPr>
          <p:nvPr/>
        </p:nvSpPr>
        <p:spPr bwMode="auto">
          <a:xfrm>
            <a:off x="6945593" y="2262621"/>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2020 m.</a:t>
            </a:r>
            <a:endParaRPr lang="en-GB" sz="1200">
              <a:solidFill>
                <a:schemeClr val="tx1">
                  <a:lumMod val="65000"/>
                  <a:lumOff val="35000"/>
                </a:schemeClr>
              </a:solidFill>
              <a:latin typeface="+mn-lt"/>
            </a:endParaRPr>
          </a:p>
        </p:txBody>
      </p:sp>
      <p:sp>
        <p:nvSpPr>
          <p:cNvPr id="13" name="Text Box 11">
            <a:extLst>
              <a:ext uri="{FF2B5EF4-FFF2-40B4-BE49-F238E27FC236}">
                <a16:creationId xmlns:a16="http://schemas.microsoft.com/office/drawing/2014/main" id="{FD95C717-84B5-49E7-267A-21F9E1F89826}"/>
              </a:ext>
            </a:extLst>
          </p:cNvPr>
          <p:cNvSpPr txBox="1">
            <a:spLocks noChangeArrowheads="1"/>
          </p:cNvSpPr>
          <p:nvPr/>
        </p:nvSpPr>
        <p:spPr bwMode="auto">
          <a:xfrm>
            <a:off x="7869112" y="2262621"/>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2019 m.</a:t>
            </a:r>
            <a:endParaRPr lang="en-GB" sz="1200" dirty="0">
              <a:solidFill>
                <a:schemeClr val="tx1">
                  <a:lumMod val="65000"/>
                  <a:lumOff val="35000"/>
                </a:schemeClr>
              </a:solidFill>
              <a:latin typeface="+mn-lt"/>
            </a:endParaRPr>
          </a:p>
        </p:txBody>
      </p:sp>
      <p:sp>
        <p:nvSpPr>
          <p:cNvPr id="14" name="TextBox 13">
            <a:extLst>
              <a:ext uri="{FF2B5EF4-FFF2-40B4-BE49-F238E27FC236}">
                <a16:creationId xmlns:a16="http://schemas.microsoft.com/office/drawing/2014/main" id="{F21BF06E-133C-D977-9418-941DDA728408}"/>
              </a:ext>
            </a:extLst>
          </p:cNvPr>
          <p:cNvSpPr txBox="1"/>
          <p:nvPr/>
        </p:nvSpPr>
        <p:spPr>
          <a:xfrm>
            <a:off x="7828686" y="5568969"/>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N=1381*</a:t>
            </a:r>
          </a:p>
        </p:txBody>
      </p:sp>
      <p:sp>
        <p:nvSpPr>
          <p:cNvPr id="15" name="TextBox 14">
            <a:extLst>
              <a:ext uri="{FF2B5EF4-FFF2-40B4-BE49-F238E27FC236}">
                <a16:creationId xmlns:a16="http://schemas.microsoft.com/office/drawing/2014/main" id="{A9B1309C-30F7-F557-5C3D-A57DB0DA804A}"/>
              </a:ext>
            </a:extLst>
          </p:cNvPr>
          <p:cNvSpPr txBox="1"/>
          <p:nvPr/>
        </p:nvSpPr>
        <p:spPr>
          <a:xfrm>
            <a:off x="5962415" y="5568969"/>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N=1502*</a:t>
            </a:r>
          </a:p>
        </p:txBody>
      </p:sp>
      <p:sp>
        <p:nvSpPr>
          <p:cNvPr id="16" name="TextBox 15">
            <a:extLst>
              <a:ext uri="{FF2B5EF4-FFF2-40B4-BE49-F238E27FC236}">
                <a16:creationId xmlns:a16="http://schemas.microsoft.com/office/drawing/2014/main" id="{529ED81D-1CC7-7CE6-B680-152A787E8E99}"/>
              </a:ext>
            </a:extLst>
          </p:cNvPr>
          <p:cNvSpPr txBox="1"/>
          <p:nvPr/>
        </p:nvSpPr>
        <p:spPr>
          <a:xfrm>
            <a:off x="6895550" y="5568969"/>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N=1429*</a:t>
            </a:r>
          </a:p>
        </p:txBody>
      </p:sp>
      <p:sp>
        <p:nvSpPr>
          <p:cNvPr id="21" name="Text Box 11">
            <a:extLst>
              <a:ext uri="{FF2B5EF4-FFF2-40B4-BE49-F238E27FC236}">
                <a16:creationId xmlns:a16="http://schemas.microsoft.com/office/drawing/2014/main" id="{21D078BF-CF27-560D-E0A0-DE82D7F5A586}"/>
              </a:ext>
            </a:extLst>
          </p:cNvPr>
          <p:cNvSpPr txBox="1">
            <a:spLocks noChangeArrowheads="1"/>
          </p:cNvSpPr>
          <p:nvPr/>
        </p:nvSpPr>
        <p:spPr bwMode="auto">
          <a:xfrm>
            <a:off x="5098551"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2022 m.</a:t>
            </a:r>
            <a:endParaRPr lang="en-GB" sz="1200">
              <a:solidFill>
                <a:schemeClr val="tx1">
                  <a:lumMod val="65000"/>
                  <a:lumOff val="35000"/>
                </a:schemeClr>
              </a:solidFill>
              <a:latin typeface="+mn-lt"/>
            </a:endParaRPr>
          </a:p>
        </p:txBody>
      </p:sp>
      <p:sp>
        <p:nvSpPr>
          <p:cNvPr id="22" name="TextBox 21">
            <a:extLst>
              <a:ext uri="{FF2B5EF4-FFF2-40B4-BE49-F238E27FC236}">
                <a16:creationId xmlns:a16="http://schemas.microsoft.com/office/drawing/2014/main" id="{A55CDC25-54A6-4C9E-65D0-BEB99D8B1E52}"/>
              </a:ext>
            </a:extLst>
          </p:cNvPr>
          <p:cNvSpPr txBox="1"/>
          <p:nvPr/>
        </p:nvSpPr>
        <p:spPr>
          <a:xfrm>
            <a:off x="5029280" y="5568969"/>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N=1568*</a:t>
            </a:r>
          </a:p>
        </p:txBody>
      </p:sp>
      <p:sp>
        <p:nvSpPr>
          <p:cNvPr id="2" name="Text Box 11">
            <a:extLst>
              <a:ext uri="{FF2B5EF4-FFF2-40B4-BE49-F238E27FC236}">
                <a16:creationId xmlns:a16="http://schemas.microsoft.com/office/drawing/2014/main" id="{D3BBE439-D2AA-7287-D304-57CC524B0E34}"/>
              </a:ext>
            </a:extLst>
          </p:cNvPr>
          <p:cNvSpPr txBox="1">
            <a:spLocks noChangeArrowheads="1"/>
          </p:cNvSpPr>
          <p:nvPr/>
        </p:nvSpPr>
        <p:spPr bwMode="auto">
          <a:xfrm>
            <a:off x="4175030"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a:t>
            </a:r>
            <a:r>
              <a:rPr lang="en-US" sz="1200">
                <a:solidFill>
                  <a:schemeClr val="tx1">
                    <a:lumMod val="65000"/>
                    <a:lumOff val="35000"/>
                  </a:schemeClr>
                </a:solidFill>
                <a:latin typeface="+mn-lt"/>
              </a:rPr>
              <a:t>3</a:t>
            </a:r>
            <a:r>
              <a:rPr lang="lt-LT" sz="1200">
                <a:solidFill>
                  <a:schemeClr val="tx1">
                    <a:lumMod val="65000"/>
                    <a:lumOff val="35000"/>
                  </a:schemeClr>
                </a:solidFill>
                <a:latin typeface="+mn-lt"/>
              </a:rPr>
              <a:t> m.</a:t>
            </a:r>
            <a:endParaRPr lang="en-GB" sz="1200">
              <a:solidFill>
                <a:schemeClr val="tx1">
                  <a:lumMod val="65000"/>
                  <a:lumOff val="35000"/>
                </a:schemeClr>
              </a:solidFill>
              <a:latin typeface="+mn-lt"/>
            </a:endParaRPr>
          </a:p>
        </p:txBody>
      </p:sp>
      <p:sp>
        <p:nvSpPr>
          <p:cNvPr id="4" name="TextBox 3">
            <a:extLst>
              <a:ext uri="{FF2B5EF4-FFF2-40B4-BE49-F238E27FC236}">
                <a16:creationId xmlns:a16="http://schemas.microsoft.com/office/drawing/2014/main" id="{91DDE43A-AABC-CEBB-AFC9-D94B69ED0C5E}"/>
              </a:ext>
            </a:extLst>
          </p:cNvPr>
          <p:cNvSpPr txBox="1"/>
          <p:nvPr/>
        </p:nvSpPr>
        <p:spPr>
          <a:xfrm>
            <a:off x="4096145" y="5568969"/>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a:t>
            </a:r>
            <a:r>
              <a:rPr lang="en-US"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86</a:t>
            </a: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cxnSp>
        <p:nvCxnSpPr>
          <p:cNvPr id="5" name="Straight Arrow Connector 4">
            <a:extLst>
              <a:ext uri="{FF2B5EF4-FFF2-40B4-BE49-F238E27FC236}">
                <a16:creationId xmlns:a16="http://schemas.microsoft.com/office/drawing/2014/main" id="{90E72929-AA81-71F4-AFE8-83F4C8ADD902}"/>
              </a:ext>
            </a:extLst>
          </p:cNvPr>
          <p:cNvCxnSpPr/>
          <p:nvPr/>
        </p:nvCxnSpPr>
        <p:spPr>
          <a:xfrm>
            <a:off x="3617320" y="3221801"/>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59F9E0-A84F-3B96-F4AD-E51E2F8718EA}"/>
              </a:ext>
            </a:extLst>
          </p:cNvPr>
          <p:cNvCxnSpPr/>
          <p:nvPr/>
        </p:nvCxnSpPr>
        <p:spPr>
          <a:xfrm>
            <a:off x="3890603" y="2798143"/>
            <a:ext cx="0" cy="197963"/>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8" name="Text Box 11">
            <a:extLst>
              <a:ext uri="{FF2B5EF4-FFF2-40B4-BE49-F238E27FC236}">
                <a16:creationId xmlns:a16="http://schemas.microsoft.com/office/drawing/2014/main" id="{20CF9E34-ECEF-F3A5-CC3C-F3B795048E84}"/>
              </a:ext>
            </a:extLst>
          </p:cNvPr>
          <p:cNvSpPr txBox="1">
            <a:spLocks noChangeArrowheads="1"/>
          </p:cNvSpPr>
          <p:nvPr/>
        </p:nvSpPr>
        <p:spPr bwMode="auto">
          <a:xfrm>
            <a:off x="3251509" y="2262621"/>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2024 m.</a:t>
            </a:r>
            <a:endParaRPr lang="en-GB" sz="1200" dirty="0">
              <a:solidFill>
                <a:schemeClr val="tx1">
                  <a:lumMod val="65000"/>
                  <a:lumOff val="35000"/>
                </a:schemeClr>
              </a:solidFill>
              <a:latin typeface="+mn-lt"/>
            </a:endParaRPr>
          </a:p>
        </p:txBody>
      </p:sp>
      <p:sp>
        <p:nvSpPr>
          <p:cNvPr id="19" name="TextBox 18">
            <a:extLst>
              <a:ext uri="{FF2B5EF4-FFF2-40B4-BE49-F238E27FC236}">
                <a16:creationId xmlns:a16="http://schemas.microsoft.com/office/drawing/2014/main" id="{BD39E7FA-BCB9-8E6E-DFCB-2123A34D8392}"/>
              </a:ext>
            </a:extLst>
          </p:cNvPr>
          <p:cNvSpPr txBox="1"/>
          <p:nvPr/>
        </p:nvSpPr>
        <p:spPr>
          <a:xfrm>
            <a:off x="3163010" y="5568969"/>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1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815</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Tree>
    <p:extLst>
      <p:ext uri="{BB962C8B-B14F-4D97-AF65-F5344CB8AC3E}">
        <p14:creationId xmlns:p14="http://schemas.microsoft.com/office/powerpoint/2010/main" val="3597922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B35611AF-EED3-DB1C-DDB9-D06AC3B22A2B}"/>
              </a:ext>
            </a:extLst>
          </p:cNvPr>
          <p:cNvSpPr>
            <a:spLocks noGrp="1"/>
          </p:cNvSpPr>
          <p:nvPr>
            <p:ph sz="half" idx="1"/>
          </p:nvPr>
        </p:nvSpPr>
        <p:spPr>
          <a:xfrm>
            <a:off x="1225550" y="1394543"/>
            <a:ext cx="9736138" cy="276225"/>
          </a:xfrm>
        </p:spPr>
        <p:txBody>
          <a:bodyPr/>
          <a:lstStyle/>
          <a:p>
            <a:r>
              <a:rPr lang="lt-LT" dirty="0"/>
              <a:t>Ar galėtumėt pasakyti (ar esate girdėję apie) bent vieną Statybos inspekcijos tvarkomą informacinę sistemą statybos ir teritorijų planavimo srityje?</a:t>
            </a:r>
          </a:p>
        </p:txBody>
      </p:sp>
      <p:sp>
        <p:nvSpPr>
          <p:cNvPr id="6" name="Title 2">
            <a:extLst>
              <a:ext uri="{FF2B5EF4-FFF2-40B4-BE49-F238E27FC236}">
                <a16:creationId xmlns:a16="http://schemas.microsoft.com/office/drawing/2014/main" id="{998E0516-4832-9FE5-1D09-6EA2EBDF10DB}"/>
              </a:ext>
            </a:extLst>
          </p:cNvPr>
          <p:cNvSpPr>
            <a:spLocks noGrp="1"/>
          </p:cNvSpPr>
          <p:nvPr>
            <p:ph type="title"/>
          </p:nvPr>
        </p:nvSpPr>
        <p:spPr/>
        <p:txBody>
          <a:bodyPr>
            <a:normAutofit/>
          </a:bodyPr>
          <a:lstStyle/>
          <a:p>
            <a:r>
              <a:rPr lang="lt-LT" sz="3200" dirty="0">
                <a:solidFill>
                  <a:schemeClr val="accent2">
                    <a:lumMod val="75000"/>
                  </a:schemeClr>
                </a:solidFill>
              </a:rPr>
              <a:t>STATYBOS INSPEKCIJOS TVARKOMŲ INFORMACINIŲ SISTEMŲ ŽINOMUMAS (PROC.)</a:t>
            </a:r>
          </a:p>
        </p:txBody>
      </p:sp>
      <p:sp>
        <p:nvSpPr>
          <p:cNvPr id="13" name="Content Placeholder 16">
            <a:extLst>
              <a:ext uri="{FF2B5EF4-FFF2-40B4-BE49-F238E27FC236}">
                <a16:creationId xmlns:a16="http://schemas.microsoft.com/office/drawing/2014/main" id="{0D06CC7F-AB27-5DF0-C7C8-AF6F0DDEEC88}"/>
              </a:ext>
            </a:extLst>
          </p:cNvPr>
          <p:cNvSpPr txBox="1">
            <a:spLocks/>
          </p:cNvSpPr>
          <p:nvPr/>
        </p:nvSpPr>
        <p:spPr>
          <a:xfrm>
            <a:off x="1238007" y="1778185"/>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solidFill>
                  <a:schemeClr val="tx1">
                    <a:lumMod val="65000"/>
                    <a:lumOff val="35000"/>
                  </a:schemeClr>
                </a:solidFill>
              </a:rPr>
              <a:t>N=815*</a:t>
            </a:r>
          </a:p>
          <a:p>
            <a:r>
              <a:rPr lang="lt-LT" dirty="0">
                <a:solidFill>
                  <a:schemeClr val="tx1">
                    <a:lumMod val="65000"/>
                    <a:lumOff val="35000"/>
                  </a:schemeClr>
                </a:solidFill>
              </a:rPr>
              <a:t>*žinantys / girdėję apie VTPSI</a:t>
            </a:r>
          </a:p>
        </p:txBody>
      </p:sp>
      <p:graphicFrame>
        <p:nvGraphicFramePr>
          <p:cNvPr id="5" name="Content Placeholder 13">
            <a:extLst>
              <a:ext uri="{FF2B5EF4-FFF2-40B4-BE49-F238E27FC236}">
                <a16:creationId xmlns:a16="http://schemas.microsoft.com/office/drawing/2014/main" id="{B77A6D76-BDD3-9278-12DD-46F39DF3360F}"/>
              </a:ext>
            </a:extLst>
          </p:cNvPr>
          <p:cNvGraphicFramePr>
            <a:graphicFrameLocks/>
          </p:cNvGraphicFramePr>
          <p:nvPr>
            <p:extLst>
              <p:ext uri="{D42A27DB-BD31-4B8C-83A1-F6EECF244321}">
                <p14:modId xmlns:p14="http://schemas.microsoft.com/office/powerpoint/2010/main" val="1235215198"/>
              </p:ext>
            </p:extLst>
          </p:nvPr>
        </p:nvGraphicFramePr>
        <p:xfrm>
          <a:off x="1044372" y="2071580"/>
          <a:ext cx="7734929" cy="3904036"/>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F2573D00-B5E0-5F39-40A5-DFEF8533AC31}"/>
              </a:ext>
            </a:extLst>
          </p:cNvPr>
          <p:cNvSpPr/>
          <p:nvPr/>
        </p:nvSpPr>
        <p:spPr>
          <a:xfrm>
            <a:off x="6819578" y="3020791"/>
            <a:ext cx="2042316" cy="193899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t">
            <a:spAutoFit/>
          </a:bodyPr>
          <a:lstStyle/>
          <a:p>
            <a:r>
              <a:rPr lang="lt-LT" sz="1200" b="1" dirty="0">
                <a:solidFill>
                  <a:schemeClr val="tx1">
                    <a:lumMod val="65000"/>
                    <a:lumOff val="35000"/>
                  </a:schemeClr>
                </a:solidFill>
              </a:rPr>
              <a:t>infostatyba.lt </a:t>
            </a:r>
            <a:r>
              <a:rPr lang="lt-LT" sz="1200" dirty="0">
                <a:solidFill>
                  <a:schemeClr val="tx1">
                    <a:lumMod val="65000"/>
                    <a:lumOff val="35000"/>
                  </a:schemeClr>
                </a:solidFill>
              </a:rPr>
              <a:t>– </a:t>
            </a:r>
            <a:r>
              <a:rPr lang="lt-LT" sz="1200" b="1" dirty="0">
                <a:solidFill>
                  <a:schemeClr val="accent2"/>
                </a:solidFill>
              </a:rPr>
              <a:t>59%</a:t>
            </a:r>
          </a:p>
          <a:p>
            <a:r>
              <a:rPr lang="lt-LT" sz="1200" b="1" dirty="0">
                <a:solidFill>
                  <a:schemeClr val="tx1">
                    <a:lumMod val="65000"/>
                    <a:lumOff val="35000"/>
                  </a:schemeClr>
                </a:solidFill>
              </a:rPr>
              <a:t>planuojustatau.lt</a:t>
            </a:r>
            <a:r>
              <a:rPr lang="lt-LT" sz="1200" dirty="0">
                <a:solidFill>
                  <a:schemeClr val="tx1">
                    <a:lumMod val="65000"/>
                    <a:lumOff val="35000"/>
                  </a:schemeClr>
                </a:solidFill>
              </a:rPr>
              <a:t> – </a:t>
            </a:r>
            <a:r>
              <a:rPr lang="lt-LT" sz="1200" b="1" dirty="0">
                <a:solidFill>
                  <a:schemeClr val="accent2"/>
                </a:solidFill>
              </a:rPr>
              <a:t>20%</a:t>
            </a:r>
          </a:p>
          <a:p>
            <a:r>
              <a:rPr lang="lt-LT" sz="1200" dirty="0">
                <a:solidFill>
                  <a:schemeClr val="tx1">
                    <a:lumMod val="65000"/>
                    <a:lumOff val="35000"/>
                  </a:schemeClr>
                </a:solidFill>
              </a:rPr>
              <a:t>TPDRIS – </a:t>
            </a:r>
            <a:r>
              <a:rPr lang="lt-LT" sz="1200" b="1" dirty="0">
                <a:solidFill>
                  <a:schemeClr val="accent2"/>
                </a:solidFill>
              </a:rPr>
              <a:t>6%</a:t>
            </a:r>
          </a:p>
          <a:p>
            <a:r>
              <a:rPr lang="lt-LT" sz="1200" dirty="0">
                <a:solidFill>
                  <a:schemeClr val="tx1">
                    <a:lumMod val="65000"/>
                    <a:lumOff val="35000"/>
                  </a:schemeClr>
                </a:solidFill>
              </a:rPr>
              <a:t>vtpsi.lrv.lt – </a:t>
            </a:r>
            <a:r>
              <a:rPr lang="lt-LT" sz="1200" b="1" dirty="0">
                <a:solidFill>
                  <a:schemeClr val="accent2"/>
                </a:solidFill>
              </a:rPr>
              <a:t>6%</a:t>
            </a:r>
            <a:r>
              <a:rPr lang="lt-LT" sz="1200" dirty="0">
                <a:solidFill>
                  <a:schemeClr val="tx1">
                    <a:lumMod val="65000"/>
                    <a:lumOff val="35000"/>
                  </a:schemeClr>
                </a:solidFill>
              </a:rPr>
              <a:t> </a:t>
            </a:r>
          </a:p>
          <a:p>
            <a:r>
              <a:rPr lang="lt-LT" sz="1200" dirty="0">
                <a:solidFill>
                  <a:schemeClr val="tx1">
                    <a:lumMod val="65000"/>
                    <a:lumOff val="35000"/>
                  </a:schemeClr>
                </a:solidFill>
              </a:rPr>
              <a:t>TPS Vartai – </a:t>
            </a:r>
            <a:r>
              <a:rPr lang="lt-LT" sz="1200" b="1" dirty="0">
                <a:solidFill>
                  <a:schemeClr val="accent2"/>
                </a:solidFill>
              </a:rPr>
              <a:t>5%</a:t>
            </a:r>
            <a:endParaRPr lang="lt-LT" sz="1200" dirty="0">
              <a:solidFill>
                <a:schemeClr val="tx1">
                  <a:lumMod val="65000"/>
                  <a:lumOff val="35000"/>
                </a:schemeClr>
              </a:solidFill>
            </a:endParaRPr>
          </a:p>
          <a:p>
            <a:r>
              <a:rPr lang="lt-LT" sz="1200" dirty="0">
                <a:solidFill>
                  <a:schemeClr val="tx1">
                    <a:lumMod val="65000"/>
                    <a:lumOff val="35000"/>
                  </a:schemeClr>
                </a:solidFill>
              </a:rPr>
              <a:t>Zemelapiai– </a:t>
            </a:r>
            <a:r>
              <a:rPr lang="lt-LT" sz="1200" b="1" dirty="0">
                <a:solidFill>
                  <a:schemeClr val="accent2"/>
                </a:solidFill>
              </a:rPr>
              <a:t>5%</a:t>
            </a:r>
          </a:p>
          <a:p>
            <a:r>
              <a:rPr lang="lt-LT" sz="1200" dirty="0">
                <a:solidFill>
                  <a:schemeClr val="tx1">
                    <a:lumMod val="65000"/>
                    <a:lumOff val="35000"/>
                  </a:schemeClr>
                </a:solidFill>
              </a:rPr>
              <a:t>TPDR – </a:t>
            </a:r>
            <a:r>
              <a:rPr lang="lt-LT" sz="1200" b="1" dirty="0">
                <a:solidFill>
                  <a:schemeClr val="accent2"/>
                </a:solidFill>
              </a:rPr>
              <a:t>3%</a:t>
            </a:r>
          </a:p>
          <a:p>
            <a:r>
              <a:rPr lang="lt-LT" sz="1200" dirty="0">
                <a:solidFill>
                  <a:schemeClr val="tx1">
                    <a:lumMod val="65000"/>
                    <a:lumOff val="35000"/>
                  </a:schemeClr>
                </a:solidFill>
              </a:rPr>
              <a:t>SPIS – </a:t>
            </a:r>
            <a:r>
              <a:rPr lang="lt-LT" sz="1200" b="1" dirty="0">
                <a:solidFill>
                  <a:schemeClr val="accent2"/>
                </a:solidFill>
              </a:rPr>
              <a:t>3%</a:t>
            </a:r>
          </a:p>
          <a:p>
            <a:r>
              <a:rPr lang="lt-LT" sz="1200" dirty="0">
                <a:solidFill>
                  <a:schemeClr val="tx1">
                    <a:lumMod val="65000"/>
                    <a:lumOff val="35000"/>
                  </a:schemeClr>
                </a:solidFill>
              </a:rPr>
              <a:t>Avilys – </a:t>
            </a:r>
            <a:r>
              <a:rPr lang="lt-LT" sz="1200" b="1" dirty="0">
                <a:solidFill>
                  <a:schemeClr val="accent2"/>
                </a:solidFill>
              </a:rPr>
              <a:t>3%</a:t>
            </a:r>
          </a:p>
          <a:p>
            <a:r>
              <a:rPr lang="lt-LT" sz="1200" dirty="0">
                <a:solidFill>
                  <a:schemeClr val="tx1">
                    <a:lumMod val="65000"/>
                    <a:lumOff val="35000"/>
                  </a:schemeClr>
                </a:solidFill>
              </a:rPr>
              <a:t>Regia – </a:t>
            </a:r>
            <a:r>
              <a:rPr lang="lt-LT" sz="1200" b="1" dirty="0">
                <a:solidFill>
                  <a:schemeClr val="accent2"/>
                </a:solidFill>
              </a:rPr>
              <a:t>3%</a:t>
            </a:r>
          </a:p>
        </p:txBody>
      </p:sp>
      <p:sp>
        <p:nvSpPr>
          <p:cNvPr id="15" name="TextBox 14">
            <a:extLst>
              <a:ext uri="{FF2B5EF4-FFF2-40B4-BE49-F238E27FC236}">
                <a16:creationId xmlns:a16="http://schemas.microsoft.com/office/drawing/2014/main" id="{2794B930-9C3D-22F1-6B8B-BD0913E8FF7A}"/>
              </a:ext>
            </a:extLst>
          </p:cNvPr>
          <p:cNvSpPr txBox="1"/>
          <p:nvPr/>
        </p:nvSpPr>
        <p:spPr>
          <a:xfrm>
            <a:off x="6826563" y="2706891"/>
            <a:ext cx="2234316" cy="369332"/>
          </a:xfrm>
          <a:prstGeom prst="rect">
            <a:avLst/>
          </a:prstGeom>
          <a:noFill/>
        </p:spPr>
        <p:txBody>
          <a:bodyPr wrap="square" rtlCol="0">
            <a:spAutoFit/>
          </a:bodyPr>
          <a:lstStyle/>
          <a:p>
            <a:r>
              <a:rPr lang="lt-LT" u="sng" dirty="0">
                <a:solidFill>
                  <a:schemeClr val="accent2">
                    <a:lumMod val="50000"/>
                  </a:schemeClr>
                </a:solidFill>
              </a:rPr>
              <a:t>     „Taip“ (2024 m.):      </a:t>
            </a:r>
          </a:p>
        </p:txBody>
      </p:sp>
      <p:sp>
        <p:nvSpPr>
          <p:cNvPr id="17" name="TextBox 16">
            <a:extLst>
              <a:ext uri="{FF2B5EF4-FFF2-40B4-BE49-F238E27FC236}">
                <a16:creationId xmlns:a16="http://schemas.microsoft.com/office/drawing/2014/main" id="{E9B4428E-948B-BA37-91F7-A39DB2751161}"/>
              </a:ext>
            </a:extLst>
          </p:cNvPr>
          <p:cNvSpPr txBox="1"/>
          <p:nvPr/>
        </p:nvSpPr>
        <p:spPr>
          <a:xfrm>
            <a:off x="7670867" y="4959783"/>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65</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18" name="Text Box 11">
            <a:extLst>
              <a:ext uri="{FF2B5EF4-FFF2-40B4-BE49-F238E27FC236}">
                <a16:creationId xmlns:a16="http://schemas.microsoft.com/office/drawing/2014/main" id="{669A93DC-AC19-6507-4599-AAB46036FBF1}"/>
              </a:ext>
            </a:extLst>
          </p:cNvPr>
          <p:cNvSpPr txBox="1">
            <a:spLocks noChangeArrowheads="1"/>
          </p:cNvSpPr>
          <p:nvPr/>
        </p:nvSpPr>
        <p:spPr bwMode="auto">
          <a:xfrm>
            <a:off x="396481" y="6270052"/>
            <a:ext cx="4960610" cy="2616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dirty="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spTree>
    <p:extLst>
      <p:ext uri="{BB962C8B-B14F-4D97-AF65-F5344CB8AC3E}">
        <p14:creationId xmlns:p14="http://schemas.microsoft.com/office/powerpoint/2010/main" val="1689751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AA255-06D0-EBC5-F935-0E48B6F8A5ED}"/>
            </a:ext>
          </a:extLst>
        </p:cNvPr>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3836973-0BA0-DBB1-C38D-4334664CB108}"/>
              </a:ext>
            </a:extLst>
          </p:cNvPr>
          <p:cNvSpPr>
            <a:spLocks noGrp="1"/>
          </p:cNvSpPr>
          <p:nvPr>
            <p:ph sz="half" idx="1"/>
          </p:nvPr>
        </p:nvSpPr>
        <p:spPr>
          <a:xfrm>
            <a:off x="1225550" y="1341438"/>
            <a:ext cx="9736138" cy="276225"/>
          </a:xfrm>
        </p:spPr>
        <p:txBody>
          <a:bodyPr/>
          <a:lstStyle/>
          <a:p>
            <a:r>
              <a:rPr lang="lt-LT" dirty="0"/>
              <a:t>Kaip manote ar Statybos inspekcija yra korumpuota? </a:t>
            </a:r>
          </a:p>
        </p:txBody>
      </p:sp>
      <p:sp>
        <p:nvSpPr>
          <p:cNvPr id="6" name="Title 2">
            <a:extLst>
              <a:ext uri="{FF2B5EF4-FFF2-40B4-BE49-F238E27FC236}">
                <a16:creationId xmlns:a16="http://schemas.microsoft.com/office/drawing/2014/main" id="{CBC4C2AA-5600-8400-315F-415AE5732880}"/>
              </a:ext>
            </a:extLst>
          </p:cNvPr>
          <p:cNvSpPr>
            <a:spLocks noGrp="1"/>
          </p:cNvSpPr>
          <p:nvPr>
            <p:ph type="title"/>
          </p:nvPr>
        </p:nvSpPr>
        <p:spPr/>
        <p:txBody>
          <a:bodyPr>
            <a:normAutofit/>
          </a:bodyPr>
          <a:lstStyle/>
          <a:p>
            <a:r>
              <a:rPr lang="lt-LT" sz="3200" dirty="0">
                <a:solidFill>
                  <a:schemeClr val="accent2">
                    <a:lumMod val="75000"/>
                  </a:schemeClr>
                </a:solidFill>
              </a:rPr>
              <a:t>NUOMONĖ DĖL STATYBOS INSPEKCIJOS SKAIDRUMO (PROC.)</a:t>
            </a:r>
          </a:p>
        </p:txBody>
      </p:sp>
      <p:graphicFrame>
        <p:nvGraphicFramePr>
          <p:cNvPr id="8" name="Content Placeholder 8">
            <a:extLst>
              <a:ext uri="{FF2B5EF4-FFF2-40B4-BE49-F238E27FC236}">
                <a16:creationId xmlns:a16="http://schemas.microsoft.com/office/drawing/2014/main" id="{375C3C6F-697B-22BF-B6AB-DC95C46520CF}"/>
              </a:ext>
            </a:extLst>
          </p:cNvPr>
          <p:cNvGraphicFramePr>
            <a:graphicFrameLocks/>
          </p:cNvGraphicFramePr>
          <p:nvPr>
            <p:extLst>
              <p:ext uri="{D42A27DB-BD31-4B8C-83A1-F6EECF244321}">
                <p14:modId xmlns:p14="http://schemas.microsoft.com/office/powerpoint/2010/main" val="2098903390"/>
              </p:ext>
            </p:extLst>
          </p:nvPr>
        </p:nvGraphicFramePr>
        <p:xfrm>
          <a:off x="1399068" y="1980629"/>
          <a:ext cx="7635712" cy="3975467"/>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16">
            <a:extLst>
              <a:ext uri="{FF2B5EF4-FFF2-40B4-BE49-F238E27FC236}">
                <a16:creationId xmlns:a16="http://schemas.microsoft.com/office/drawing/2014/main" id="{32F84D75-E19A-A0BC-E72C-DEFA68E3E6C6}"/>
              </a:ext>
            </a:extLst>
          </p:cNvPr>
          <p:cNvSpPr txBox="1">
            <a:spLocks/>
          </p:cNvSpPr>
          <p:nvPr/>
        </p:nvSpPr>
        <p:spPr>
          <a:xfrm>
            <a:off x="1238007" y="1565754"/>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solidFill>
                  <a:schemeClr val="tx1">
                    <a:lumMod val="65000"/>
                    <a:lumOff val="35000"/>
                  </a:schemeClr>
                </a:solidFill>
              </a:rPr>
              <a:t>*žinantys / girdėję apie VTPSI</a:t>
            </a:r>
          </a:p>
        </p:txBody>
      </p:sp>
      <p:cxnSp>
        <p:nvCxnSpPr>
          <p:cNvPr id="3" name="Straight Arrow Connector 2">
            <a:extLst>
              <a:ext uri="{FF2B5EF4-FFF2-40B4-BE49-F238E27FC236}">
                <a16:creationId xmlns:a16="http://schemas.microsoft.com/office/drawing/2014/main" id="{256CB298-F836-C99F-CFE1-DD85AE6AC4B8}"/>
              </a:ext>
            </a:extLst>
          </p:cNvPr>
          <p:cNvCxnSpPr>
            <a:cxnSpLocks/>
          </p:cNvCxnSpPr>
          <p:nvPr/>
        </p:nvCxnSpPr>
        <p:spPr>
          <a:xfrm flipV="1">
            <a:off x="8170270" y="3089616"/>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012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1EEC304E-67CA-1871-372C-ADE1BD968023}"/>
              </a:ext>
            </a:extLst>
          </p:cNvPr>
          <p:cNvSpPr>
            <a:spLocks noGrp="1"/>
          </p:cNvSpPr>
          <p:nvPr>
            <p:ph sz="half" idx="1"/>
          </p:nvPr>
        </p:nvSpPr>
        <p:spPr>
          <a:xfrm>
            <a:off x="1225462" y="1580320"/>
            <a:ext cx="9736580" cy="293639"/>
          </a:xfrm>
        </p:spPr>
        <p:txBody>
          <a:bodyPr/>
          <a:lstStyle/>
          <a:p>
            <a:r>
              <a:rPr lang="lt-LT" dirty="0"/>
              <a:t>Kaip manote, kuriame iš šių aplinkos formavimo etapų egzistuoja didžiausia korupcija? </a:t>
            </a:r>
          </a:p>
        </p:txBody>
      </p:sp>
      <p:sp>
        <p:nvSpPr>
          <p:cNvPr id="6" name="Title 2">
            <a:extLst>
              <a:ext uri="{FF2B5EF4-FFF2-40B4-BE49-F238E27FC236}">
                <a16:creationId xmlns:a16="http://schemas.microsoft.com/office/drawing/2014/main" id="{8B57DBBE-A17D-8FC3-8B78-0AE252C8C1AC}"/>
              </a:ext>
            </a:extLst>
          </p:cNvPr>
          <p:cNvSpPr>
            <a:spLocks noGrp="1"/>
          </p:cNvSpPr>
          <p:nvPr>
            <p:ph type="title"/>
          </p:nvPr>
        </p:nvSpPr>
        <p:spPr/>
        <p:txBody>
          <a:bodyPr>
            <a:noAutofit/>
          </a:bodyPr>
          <a:lstStyle/>
          <a:p>
            <a:r>
              <a:rPr lang="lt-LT" sz="3200" dirty="0">
                <a:solidFill>
                  <a:schemeClr val="accent2">
                    <a:lumMod val="75000"/>
                  </a:schemeClr>
                </a:solidFill>
              </a:rPr>
              <a:t>NUOMONĖ DĖL APLINKOS FORMAVIMO ETAPŲ, KURIUOSE EGZISTUOJA DIDŽIAUSIA KORUPCIJA (PROC.)</a:t>
            </a:r>
          </a:p>
        </p:txBody>
      </p:sp>
      <p:sp>
        <p:nvSpPr>
          <p:cNvPr id="8" name="Content Placeholder 2">
            <a:extLst>
              <a:ext uri="{FF2B5EF4-FFF2-40B4-BE49-F238E27FC236}">
                <a16:creationId xmlns:a16="http://schemas.microsoft.com/office/drawing/2014/main" id="{133DD3C6-0F5C-424E-6CC9-7F2F63B0860B}"/>
              </a:ext>
            </a:extLst>
          </p:cNvPr>
          <p:cNvSpPr>
            <a:spLocks noGrp="1"/>
          </p:cNvSpPr>
          <p:nvPr>
            <p:ph sz="half" idx="10"/>
          </p:nvPr>
        </p:nvSpPr>
        <p:spPr>
          <a:xfrm>
            <a:off x="8709862" y="2099664"/>
            <a:ext cx="2819709" cy="1954381"/>
          </a:xfrm>
        </p:spPr>
        <p:txBody>
          <a:bodyPr/>
          <a:lstStyle/>
          <a:p>
            <a:r>
              <a:rPr lang="lt-LT" dirty="0"/>
              <a:t>Statybos leidimų išdavimo etapą dažniau įvardija moterys, 25-40 m. amžiaus, vidurinio išsilavinimo respondentai.</a:t>
            </a:r>
          </a:p>
          <a:p>
            <a:endParaRPr lang="lt-LT" dirty="0"/>
          </a:p>
          <a:p>
            <a:r>
              <a:rPr lang="lt-LT" dirty="0"/>
              <a:t>Žemėtvarkos ir teritorijų planavimo – vyrai.</a:t>
            </a:r>
          </a:p>
          <a:p>
            <a:endParaRPr lang="lt-LT" dirty="0"/>
          </a:p>
          <a:p>
            <a:r>
              <a:rPr lang="lt-LT" dirty="0"/>
              <a:t>Teritorijų planavimo – didžiųjų miestų ir rajonų centrų gyventojai.</a:t>
            </a:r>
          </a:p>
          <a:p>
            <a:endParaRPr lang="lt-LT" dirty="0"/>
          </a:p>
          <a:p>
            <a:r>
              <a:rPr lang="lt-LT" dirty="0"/>
              <a:t>Statinio naudojimo priežiūros – didžiųjų miestų gyventojai.</a:t>
            </a:r>
          </a:p>
        </p:txBody>
      </p:sp>
      <p:sp>
        <p:nvSpPr>
          <p:cNvPr id="9" name="Text Box 11">
            <a:extLst>
              <a:ext uri="{FF2B5EF4-FFF2-40B4-BE49-F238E27FC236}">
                <a16:creationId xmlns:a16="http://schemas.microsoft.com/office/drawing/2014/main" id="{C4797874-C6E7-50C8-027B-FC3198F3ADF2}"/>
              </a:ext>
            </a:extLst>
          </p:cNvPr>
          <p:cNvSpPr txBox="1">
            <a:spLocks noChangeArrowheads="1"/>
          </p:cNvSpPr>
          <p:nvPr/>
        </p:nvSpPr>
        <p:spPr bwMode="auto">
          <a:xfrm>
            <a:off x="396481" y="6498652"/>
            <a:ext cx="3365943" cy="2616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spcBef>
                <a:spcPct val="0"/>
              </a:spcBef>
              <a:defRPr/>
            </a:pPr>
            <a:r>
              <a:rPr lang="lt-LT" sz="1100" b="0" i="1">
                <a:solidFill>
                  <a:schemeClr val="tx1">
                    <a:lumMod val="65000"/>
                    <a:lumOff val="35000"/>
                  </a:schemeClr>
                </a:solidFill>
                <a:latin typeface="Microsoft YaHei UI Light" panose="020B0502040204020203" pitchFamily="34" charset="-122"/>
                <a:ea typeface="Microsoft YaHei UI Light" panose="020B0502040204020203" pitchFamily="34" charset="-122"/>
                <a:cs typeface="Arial" charset="0"/>
              </a:rPr>
              <a:t>**Galimi keli atsakymai, suma viršija 100%</a:t>
            </a:r>
          </a:p>
        </p:txBody>
      </p:sp>
      <p:graphicFrame>
        <p:nvGraphicFramePr>
          <p:cNvPr id="10" name="Content Placeholder 7">
            <a:extLst>
              <a:ext uri="{FF2B5EF4-FFF2-40B4-BE49-F238E27FC236}">
                <a16:creationId xmlns:a16="http://schemas.microsoft.com/office/drawing/2014/main" id="{D168108F-4D26-59EC-2F54-E3CA802F565F}"/>
              </a:ext>
            </a:extLst>
          </p:cNvPr>
          <p:cNvGraphicFramePr>
            <a:graphicFrameLocks/>
          </p:cNvGraphicFramePr>
          <p:nvPr>
            <p:extLst>
              <p:ext uri="{D42A27DB-BD31-4B8C-83A1-F6EECF244321}">
                <p14:modId xmlns:p14="http://schemas.microsoft.com/office/powerpoint/2010/main" val="2710154840"/>
              </p:ext>
            </p:extLst>
          </p:nvPr>
        </p:nvGraphicFramePr>
        <p:xfrm>
          <a:off x="329938" y="2677212"/>
          <a:ext cx="8050491" cy="3035431"/>
        </p:xfrm>
        <a:graphic>
          <a:graphicData uri="http://schemas.openxmlformats.org/drawingml/2006/chart">
            <c:chart xmlns:c="http://schemas.openxmlformats.org/drawingml/2006/chart" xmlns:r="http://schemas.openxmlformats.org/officeDocument/2006/relationships" r:id="rId2"/>
          </a:graphicData>
        </a:graphic>
      </p:graphicFrame>
      <p:sp>
        <p:nvSpPr>
          <p:cNvPr id="17" name="Content Placeholder 16">
            <a:extLst>
              <a:ext uri="{FF2B5EF4-FFF2-40B4-BE49-F238E27FC236}">
                <a16:creationId xmlns:a16="http://schemas.microsoft.com/office/drawing/2014/main" id="{175B877F-9F29-2D15-C9F9-733DB0E1CC77}"/>
              </a:ext>
            </a:extLst>
          </p:cNvPr>
          <p:cNvSpPr txBox="1">
            <a:spLocks/>
          </p:cNvSpPr>
          <p:nvPr/>
        </p:nvSpPr>
        <p:spPr>
          <a:xfrm>
            <a:off x="1238007" y="1794354"/>
            <a:ext cx="1996511" cy="19435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a:solidFill>
                  <a:schemeClr val="tx1">
                    <a:lumMod val="65000"/>
                    <a:lumOff val="35000"/>
                  </a:schemeClr>
                </a:solidFill>
              </a:rPr>
              <a:t>*žinantys / girdėję apie VTPSI</a:t>
            </a:r>
          </a:p>
        </p:txBody>
      </p:sp>
      <p:sp>
        <p:nvSpPr>
          <p:cNvPr id="5" name="Text Box 11">
            <a:extLst>
              <a:ext uri="{FF2B5EF4-FFF2-40B4-BE49-F238E27FC236}">
                <a16:creationId xmlns:a16="http://schemas.microsoft.com/office/drawing/2014/main" id="{6F1EA05F-8A0C-B3B8-AD25-11A07A4158F5}"/>
              </a:ext>
            </a:extLst>
          </p:cNvPr>
          <p:cNvSpPr txBox="1">
            <a:spLocks noChangeArrowheads="1"/>
          </p:cNvSpPr>
          <p:nvPr/>
        </p:nvSpPr>
        <p:spPr bwMode="auto">
          <a:xfrm>
            <a:off x="5610131" y="2423780"/>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2021 m.</a:t>
            </a:r>
            <a:endParaRPr lang="en-GB" sz="1200">
              <a:solidFill>
                <a:schemeClr val="tx1">
                  <a:lumMod val="65000"/>
                  <a:lumOff val="35000"/>
                </a:schemeClr>
              </a:solidFill>
              <a:latin typeface="+mn-lt"/>
            </a:endParaRPr>
          </a:p>
        </p:txBody>
      </p:sp>
      <p:sp>
        <p:nvSpPr>
          <p:cNvPr id="18" name="Text Box 11">
            <a:extLst>
              <a:ext uri="{FF2B5EF4-FFF2-40B4-BE49-F238E27FC236}">
                <a16:creationId xmlns:a16="http://schemas.microsoft.com/office/drawing/2014/main" id="{854E175E-13BF-0EE7-C4C2-83BADF84731A}"/>
              </a:ext>
            </a:extLst>
          </p:cNvPr>
          <p:cNvSpPr txBox="1">
            <a:spLocks noChangeArrowheads="1"/>
          </p:cNvSpPr>
          <p:nvPr/>
        </p:nvSpPr>
        <p:spPr bwMode="auto">
          <a:xfrm>
            <a:off x="6680740" y="2423780"/>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2020 m.</a:t>
            </a:r>
            <a:endParaRPr lang="en-GB" sz="1200">
              <a:solidFill>
                <a:schemeClr val="tx1">
                  <a:lumMod val="65000"/>
                  <a:lumOff val="35000"/>
                </a:schemeClr>
              </a:solidFill>
              <a:latin typeface="+mn-lt"/>
            </a:endParaRPr>
          </a:p>
        </p:txBody>
      </p:sp>
      <p:sp>
        <p:nvSpPr>
          <p:cNvPr id="19" name="Text Box 11">
            <a:extLst>
              <a:ext uri="{FF2B5EF4-FFF2-40B4-BE49-F238E27FC236}">
                <a16:creationId xmlns:a16="http://schemas.microsoft.com/office/drawing/2014/main" id="{3792A110-D377-8406-BFF0-5A4BE818D256}"/>
              </a:ext>
            </a:extLst>
          </p:cNvPr>
          <p:cNvSpPr txBox="1">
            <a:spLocks noChangeArrowheads="1"/>
          </p:cNvSpPr>
          <p:nvPr/>
        </p:nvSpPr>
        <p:spPr bwMode="auto">
          <a:xfrm>
            <a:off x="7751349" y="2423780"/>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2019 m.</a:t>
            </a:r>
            <a:endParaRPr lang="en-GB" sz="1200" dirty="0">
              <a:solidFill>
                <a:schemeClr val="tx1">
                  <a:lumMod val="65000"/>
                  <a:lumOff val="35000"/>
                </a:schemeClr>
              </a:solidFill>
              <a:latin typeface="+mn-lt"/>
            </a:endParaRPr>
          </a:p>
        </p:txBody>
      </p:sp>
      <p:sp>
        <p:nvSpPr>
          <p:cNvPr id="20" name="TextBox 19">
            <a:extLst>
              <a:ext uri="{FF2B5EF4-FFF2-40B4-BE49-F238E27FC236}">
                <a16:creationId xmlns:a16="http://schemas.microsoft.com/office/drawing/2014/main" id="{86AAF374-F7C8-AF47-6D39-3DF068D711F0}"/>
              </a:ext>
            </a:extLst>
          </p:cNvPr>
          <p:cNvSpPr txBox="1"/>
          <p:nvPr/>
        </p:nvSpPr>
        <p:spPr>
          <a:xfrm>
            <a:off x="7700400" y="574567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N=1381*</a:t>
            </a:r>
          </a:p>
        </p:txBody>
      </p:sp>
      <p:sp>
        <p:nvSpPr>
          <p:cNvPr id="23" name="TextBox 22">
            <a:extLst>
              <a:ext uri="{FF2B5EF4-FFF2-40B4-BE49-F238E27FC236}">
                <a16:creationId xmlns:a16="http://schemas.microsoft.com/office/drawing/2014/main" id="{454C76BE-6548-72B5-BEB0-88AF7600F3DC}"/>
              </a:ext>
            </a:extLst>
          </p:cNvPr>
          <p:cNvSpPr txBox="1"/>
          <p:nvPr/>
        </p:nvSpPr>
        <p:spPr>
          <a:xfrm>
            <a:off x="5530548" y="5745675"/>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N=1502*</a:t>
            </a:r>
          </a:p>
        </p:txBody>
      </p:sp>
      <p:sp>
        <p:nvSpPr>
          <p:cNvPr id="24" name="TextBox 23">
            <a:extLst>
              <a:ext uri="{FF2B5EF4-FFF2-40B4-BE49-F238E27FC236}">
                <a16:creationId xmlns:a16="http://schemas.microsoft.com/office/drawing/2014/main" id="{C7365F08-295B-665B-846F-81855ADD7141}"/>
              </a:ext>
            </a:extLst>
          </p:cNvPr>
          <p:cNvSpPr txBox="1"/>
          <p:nvPr/>
        </p:nvSpPr>
        <p:spPr>
          <a:xfrm>
            <a:off x="6615473" y="5745675"/>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N=1429*</a:t>
            </a:r>
          </a:p>
        </p:txBody>
      </p:sp>
      <p:sp>
        <p:nvSpPr>
          <p:cNvPr id="25" name="Text Box 11">
            <a:extLst>
              <a:ext uri="{FF2B5EF4-FFF2-40B4-BE49-F238E27FC236}">
                <a16:creationId xmlns:a16="http://schemas.microsoft.com/office/drawing/2014/main" id="{C431CCC8-2F4F-657D-3887-BFB879E74017}"/>
              </a:ext>
            </a:extLst>
          </p:cNvPr>
          <p:cNvSpPr txBox="1">
            <a:spLocks noChangeArrowheads="1"/>
          </p:cNvSpPr>
          <p:nvPr/>
        </p:nvSpPr>
        <p:spPr bwMode="auto">
          <a:xfrm>
            <a:off x="4539522" y="2423780"/>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2022 m.</a:t>
            </a:r>
            <a:endParaRPr lang="en-GB" sz="1200">
              <a:solidFill>
                <a:schemeClr val="tx1">
                  <a:lumMod val="65000"/>
                  <a:lumOff val="35000"/>
                </a:schemeClr>
              </a:solidFill>
              <a:latin typeface="+mn-lt"/>
            </a:endParaRPr>
          </a:p>
        </p:txBody>
      </p:sp>
      <p:sp>
        <p:nvSpPr>
          <p:cNvPr id="26" name="TextBox 25">
            <a:extLst>
              <a:ext uri="{FF2B5EF4-FFF2-40B4-BE49-F238E27FC236}">
                <a16:creationId xmlns:a16="http://schemas.microsoft.com/office/drawing/2014/main" id="{2486F90E-7DCE-F7C5-71C6-0DBE66B87692}"/>
              </a:ext>
            </a:extLst>
          </p:cNvPr>
          <p:cNvSpPr txBox="1"/>
          <p:nvPr/>
        </p:nvSpPr>
        <p:spPr>
          <a:xfrm>
            <a:off x="4445623" y="5745675"/>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N=1568*</a:t>
            </a:r>
          </a:p>
        </p:txBody>
      </p:sp>
      <p:sp>
        <p:nvSpPr>
          <p:cNvPr id="27" name="Text Box 11">
            <a:extLst>
              <a:ext uri="{FF2B5EF4-FFF2-40B4-BE49-F238E27FC236}">
                <a16:creationId xmlns:a16="http://schemas.microsoft.com/office/drawing/2014/main" id="{385E61CE-FEC7-FE72-0933-B375E46BC82B}"/>
              </a:ext>
            </a:extLst>
          </p:cNvPr>
          <p:cNvSpPr txBox="1">
            <a:spLocks noChangeArrowheads="1"/>
          </p:cNvSpPr>
          <p:nvPr/>
        </p:nvSpPr>
        <p:spPr bwMode="auto">
          <a:xfrm>
            <a:off x="3468913" y="2423780"/>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202</a:t>
            </a:r>
            <a:r>
              <a:rPr lang="en-US" sz="1200" dirty="0">
                <a:solidFill>
                  <a:schemeClr val="tx1">
                    <a:lumMod val="65000"/>
                    <a:lumOff val="35000"/>
                  </a:schemeClr>
                </a:solidFill>
                <a:latin typeface="+mn-lt"/>
              </a:rPr>
              <a:t>3</a:t>
            </a:r>
            <a:r>
              <a:rPr lang="lt-LT" sz="1200" dirty="0">
                <a:solidFill>
                  <a:schemeClr val="tx1">
                    <a:lumMod val="65000"/>
                    <a:lumOff val="35000"/>
                  </a:schemeClr>
                </a:solidFill>
                <a:latin typeface="+mn-lt"/>
              </a:rPr>
              <a:t> m.</a:t>
            </a:r>
            <a:endParaRPr lang="en-GB" sz="1200" dirty="0">
              <a:solidFill>
                <a:schemeClr val="tx1">
                  <a:lumMod val="65000"/>
                  <a:lumOff val="35000"/>
                </a:schemeClr>
              </a:solidFill>
              <a:latin typeface="+mn-lt"/>
            </a:endParaRPr>
          </a:p>
        </p:txBody>
      </p:sp>
      <p:sp>
        <p:nvSpPr>
          <p:cNvPr id="28" name="TextBox 27">
            <a:extLst>
              <a:ext uri="{FF2B5EF4-FFF2-40B4-BE49-F238E27FC236}">
                <a16:creationId xmlns:a16="http://schemas.microsoft.com/office/drawing/2014/main" id="{9153997D-2A94-D31D-B9C4-C2DC1248E02D}"/>
              </a:ext>
            </a:extLst>
          </p:cNvPr>
          <p:cNvSpPr txBox="1"/>
          <p:nvPr/>
        </p:nvSpPr>
        <p:spPr>
          <a:xfrm>
            <a:off x="3360698" y="5745675"/>
            <a:ext cx="897146" cy="261610"/>
          </a:xfrm>
          <a:prstGeom prst="rect">
            <a:avLst/>
          </a:prstGeom>
          <a:noFill/>
        </p:spPr>
        <p:txBody>
          <a:bodyPr wrap="square">
            <a:spAutoFit/>
          </a:bodyPr>
          <a:lstStyle/>
          <a:p>
            <a:pPr algn="ct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N=15</a:t>
            </a:r>
            <a:r>
              <a:rPr lang="en-US"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86</a:t>
            </a:r>
            <a:r>
              <a:rPr lang="lt-LT" sz="11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
        <p:nvSpPr>
          <p:cNvPr id="29" name="Text Box 11">
            <a:extLst>
              <a:ext uri="{FF2B5EF4-FFF2-40B4-BE49-F238E27FC236}">
                <a16:creationId xmlns:a16="http://schemas.microsoft.com/office/drawing/2014/main" id="{244C7045-1F4E-CBBD-B056-2F8C7C61112F}"/>
              </a:ext>
            </a:extLst>
          </p:cNvPr>
          <p:cNvSpPr txBox="1">
            <a:spLocks noChangeArrowheads="1"/>
          </p:cNvSpPr>
          <p:nvPr/>
        </p:nvSpPr>
        <p:spPr bwMode="auto">
          <a:xfrm>
            <a:off x="2398304" y="2423780"/>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2024 m.</a:t>
            </a:r>
            <a:endParaRPr lang="en-GB" sz="1200" dirty="0">
              <a:solidFill>
                <a:schemeClr val="tx1">
                  <a:lumMod val="65000"/>
                  <a:lumOff val="35000"/>
                </a:schemeClr>
              </a:solidFill>
              <a:latin typeface="+mn-lt"/>
            </a:endParaRPr>
          </a:p>
        </p:txBody>
      </p:sp>
      <p:sp>
        <p:nvSpPr>
          <p:cNvPr id="30" name="TextBox 29">
            <a:extLst>
              <a:ext uri="{FF2B5EF4-FFF2-40B4-BE49-F238E27FC236}">
                <a16:creationId xmlns:a16="http://schemas.microsoft.com/office/drawing/2014/main" id="{FCDC9DD5-7A02-66CA-3AF9-07119ABAAD75}"/>
              </a:ext>
            </a:extLst>
          </p:cNvPr>
          <p:cNvSpPr txBox="1"/>
          <p:nvPr/>
        </p:nvSpPr>
        <p:spPr>
          <a:xfrm>
            <a:off x="2275773" y="5745675"/>
            <a:ext cx="897146" cy="261610"/>
          </a:xfrm>
          <a:prstGeom prst="rect">
            <a:avLst/>
          </a:prstGeom>
          <a:noFill/>
        </p:spPr>
        <p:txBody>
          <a:bodyPr wrap="square">
            <a:spAutoFit/>
          </a:bodyPr>
          <a:lstStyle/>
          <a:p>
            <a:pPr algn="ct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1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815</a:t>
            </a:r>
            <a:r>
              <a:rPr lang="lt-LT" sz="11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p:txBody>
      </p:sp>
    </p:spTree>
    <p:extLst>
      <p:ext uri="{BB962C8B-B14F-4D97-AF65-F5344CB8AC3E}">
        <p14:creationId xmlns:p14="http://schemas.microsoft.com/office/powerpoint/2010/main" val="261848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239DA6A3-6792-5DA0-D25D-46746B7A4984}"/>
              </a:ext>
            </a:extLst>
          </p:cNvPr>
          <p:cNvSpPr>
            <a:spLocks noGrp="1"/>
          </p:cNvSpPr>
          <p:nvPr>
            <p:ph sz="half" idx="1"/>
          </p:nvPr>
        </p:nvSpPr>
        <p:spPr>
          <a:xfrm>
            <a:off x="1225550" y="1341438"/>
            <a:ext cx="9736138" cy="276225"/>
          </a:xfrm>
        </p:spPr>
        <p:txBody>
          <a:bodyPr/>
          <a:lstStyle/>
          <a:p>
            <a:r>
              <a:rPr lang="lt-LT"/>
              <a:t>Ar per pastarųjų metų laikotarpį Jūs arba kas nors iš jūsų pažįstamų davė kyšį Statybos Inspekcijos darbuotojui?</a:t>
            </a:r>
          </a:p>
        </p:txBody>
      </p:sp>
      <p:sp>
        <p:nvSpPr>
          <p:cNvPr id="6" name="Title 2">
            <a:extLst>
              <a:ext uri="{FF2B5EF4-FFF2-40B4-BE49-F238E27FC236}">
                <a16:creationId xmlns:a16="http://schemas.microsoft.com/office/drawing/2014/main" id="{64E87F7C-B2F0-D771-8216-43232F44FD2E}"/>
              </a:ext>
            </a:extLst>
          </p:cNvPr>
          <p:cNvSpPr>
            <a:spLocks noGrp="1"/>
          </p:cNvSpPr>
          <p:nvPr>
            <p:ph type="title"/>
          </p:nvPr>
        </p:nvSpPr>
        <p:spPr/>
        <p:txBody>
          <a:bodyPr>
            <a:normAutofit/>
          </a:bodyPr>
          <a:lstStyle/>
          <a:p>
            <a:r>
              <a:rPr lang="lt-LT" sz="3200" dirty="0">
                <a:solidFill>
                  <a:schemeClr val="accent2">
                    <a:lumMod val="75000"/>
                  </a:schemeClr>
                </a:solidFill>
              </a:rPr>
              <a:t>KYŠIO DAVIMAS STATYBOS INSPEKCIJOS DARBUOTOJUI (PROC.)</a:t>
            </a:r>
          </a:p>
        </p:txBody>
      </p:sp>
      <p:graphicFrame>
        <p:nvGraphicFramePr>
          <p:cNvPr id="8" name="Content Placeholder 8">
            <a:extLst>
              <a:ext uri="{FF2B5EF4-FFF2-40B4-BE49-F238E27FC236}">
                <a16:creationId xmlns:a16="http://schemas.microsoft.com/office/drawing/2014/main" id="{923757BE-2CD2-EDC5-79F5-BC249A6A22BB}"/>
              </a:ext>
            </a:extLst>
          </p:cNvPr>
          <p:cNvGraphicFramePr>
            <a:graphicFrameLocks/>
          </p:cNvGraphicFramePr>
          <p:nvPr>
            <p:extLst>
              <p:ext uri="{D42A27DB-BD31-4B8C-83A1-F6EECF244321}">
                <p14:modId xmlns:p14="http://schemas.microsoft.com/office/powerpoint/2010/main" val="2543093895"/>
              </p:ext>
            </p:extLst>
          </p:nvPr>
        </p:nvGraphicFramePr>
        <p:xfrm>
          <a:off x="1255482" y="1947140"/>
          <a:ext cx="8110194" cy="3975467"/>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16">
            <a:extLst>
              <a:ext uri="{FF2B5EF4-FFF2-40B4-BE49-F238E27FC236}">
                <a16:creationId xmlns:a16="http://schemas.microsoft.com/office/drawing/2014/main" id="{D3ADC17C-A79E-6B52-0D03-BF65BE9313CF}"/>
              </a:ext>
            </a:extLst>
          </p:cNvPr>
          <p:cNvSpPr txBox="1">
            <a:spLocks/>
          </p:cNvSpPr>
          <p:nvPr/>
        </p:nvSpPr>
        <p:spPr>
          <a:xfrm>
            <a:off x="1238007" y="1572687"/>
            <a:ext cx="3527957" cy="24140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dirty="0">
                <a:solidFill>
                  <a:schemeClr val="tx1">
                    <a:lumMod val="65000"/>
                    <a:lumOff val="35000"/>
                  </a:schemeClr>
                </a:solidFill>
              </a:rPr>
              <a:t>*patys ar jų artimieji yra kreipęsi į VTPSI</a:t>
            </a:r>
          </a:p>
        </p:txBody>
      </p:sp>
    </p:spTree>
    <p:extLst>
      <p:ext uri="{BB962C8B-B14F-4D97-AF65-F5344CB8AC3E}">
        <p14:creationId xmlns:p14="http://schemas.microsoft.com/office/powerpoint/2010/main" val="314233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BE04C1CE-141C-7C88-3858-0D75680659B7}"/>
              </a:ext>
            </a:extLst>
          </p:cNvPr>
          <p:cNvSpPr>
            <a:spLocks noGrp="1"/>
          </p:cNvSpPr>
          <p:nvPr>
            <p:ph sz="half" idx="1"/>
          </p:nvPr>
        </p:nvSpPr>
        <p:spPr/>
        <p:txBody>
          <a:bodyPr/>
          <a:lstStyle/>
          <a:p>
            <a:r>
              <a:rPr lang="lt-LT" dirty="0"/>
              <a:t>Kaip vertinate Inspekcijos sukeliamą biurokratinę naštą? </a:t>
            </a:r>
          </a:p>
        </p:txBody>
      </p:sp>
      <p:sp>
        <p:nvSpPr>
          <p:cNvPr id="6" name="Title 2">
            <a:extLst>
              <a:ext uri="{FF2B5EF4-FFF2-40B4-BE49-F238E27FC236}">
                <a16:creationId xmlns:a16="http://schemas.microsoft.com/office/drawing/2014/main" id="{1F2F98BB-85A4-A8A8-F075-41C7642FE9D1}"/>
              </a:ext>
            </a:extLst>
          </p:cNvPr>
          <p:cNvSpPr>
            <a:spLocks noGrp="1"/>
          </p:cNvSpPr>
          <p:nvPr>
            <p:ph type="title"/>
          </p:nvPr>
        </p:nvSpPr>
        <p:spPr/>
        <p:txBody>
          <a:bodyPr>
            <a:normAutofit fontScale="90000"/>
          </a:bodyPr>
          <a:lstStyle/>
          <a:p>
            <a:r>
              <a:rPr lang="lt-LT" sz="3200" dirty="0">
                <a:solidFill>
                  <a:schemeClr val="accent2">
                    <a:lumMod val="75000"/>
                  </a:schemeClr>
                </a:solidFill>
              </a:rPr>
              <a:t>STATYBOS INSPEKCIJOS SUKELIAMOS BIUROKRATINĖS NAŠTOS DYDŽIO VERTINIMAS (PROC.)</a:t>
            </a:r>
          </a:p>
        </p:txBody>
      </p:sp>
      <p:sp>
        <p:nvSpPr>
          <p:cNvPr id="8" name="Content Placeholder 16">
            <a:extLst>
              <a:ext uri="{FF2B5EF4-FFF2-40B4-BE49-F238E27FC236}">
                <a16:creationId xmlns:a16="http://schemas.microsoft.com/office/drawing/2014/main" id="{4C1C5A6F-E0EB-BF97-88C4-413C3FC8B4FD}"/>
              </a:ext>
            </a:extLst>
          </p:cNvPr>
          <p:cNvSpPr txBox="1">
            <a:spLocks/>
          </p:cNvSpPr>
          <p:nvPr/>
        </p:nvSpPr>
        <p:spPr>
          <a:xfrm>
            <a:off x="1238007" y="1794644"/>
            <a:ext cx="3527957" cy="24140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a:solidFill>
                  <a:schemeClr val="tx1">
                    <a:lumMod val="65000"/>
                    <a:lumOff val="35000"/>
                  </a:schemeClr>
                </a:solidFill>
              </a:rPr>
              <a:t>*patys ar jų artimieji yra kreipęsi į VTPSI</a:t>
            </a:r>
          </a:p>
        </p:txBody>
      </p:sp>
      <p:graphicFrame>
        <p:nvGraphicFramePr>
          <p:cNvPr id="9" name="Content Placeholder 8">
            <a:extLst>
              <a:ext uri="{FF2B5EF4-FFF2-40B4-BE49-F238E27FC236}">
                <a16:creationId xmlns:a16="http://schemas.microsoft.com/office/drawing/2014/main" id="{E187C2C6-271D-2BE6-05B9-5130F891688C}"/>
              </a:ext>
            </a:extLst>
          </p:cNvPr>
          <p:cNvGraphicFramePr>
            <a:graphicFrameLocks/>
          </p:cNvGraphicFramePr>
          <p:nvPr>
            <p:extLst>
              <p:ext uri="{D42A27DB-BD31-4B8C-83A1-F6EECF244321}">
                <p14:modId xmlns:p14="http://schemas.microsoft.com/office/powerpoint/2010/main" val="507936640"/>
              </p:ext>
            </p:extLst>
          </p:nvPr>
        </p:nvGraphicFramePr>
        <p:xfrm>
          <a:off x="1338606" y="2176800"/>
          <a:ext cx="8608958" cy="37806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3427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27130-B81B-C754-0F6F-B375C1C1F80B}"/>
            </a:ext>
          </a:extLst>
        </p:cNvPr>
        <p:cNvGrpSpPr/>
        <p:nvPr/>
      </p:nvGrpSpPr>
      <p:grpSpPr>
        <a:xfrm>
          <a:off x="0" y="0"/>
          <a:ext cx="0" cy="0"/>
          <a:chOff x="0" y="0"/>
          <a:chExt cx="0" cy="0"/>
        </a:xfrm>
      </p:grpSpPr>
      <p:sp>
        <p:nvSpPr>
          <p:cNvPr id="7" name="Content Placeholder 1">
            <a:extLst>
              <a:ext uri="{FF2B5EF4-FFF2-40B4-BE49-F238E27FC236}">
                <a16:creationId xmlns:a16="http://schemas.microsoft.com/office/drawing/2014/main" id="{FCFAE53B-81CF-A68D-A512-A2B98EBF68C9}"/>
              </a:ext>
            </a:extLst>
          </p:cNvPr>
          <p:cNvSpPr>
            <a:spLocks noGrp="1"/>
          </p:cNvSpPr>
          <p:nvPr>
            <p:ph sz="half" idx="1"/>
          </p:nvPr>
        </p:nvSpPr>
        <p:spPr/>
        <p:txBody>
          <a:bodyPr/>
          <a:lstStyle/>
          <a:p>
            <a:r>
              <a:rPr lang="lt-LT" dirty="0"/>
              <a:t>Kokių turite pasiūlymų dėl galimybių palengvinti biurokratinę naštą?</a:t>
            </a:r>
          </a:p>
        </p:txBody>
      </p:sp>
      <p:sp>
        <p:nvSpPr>
          <p:cNvPr id="6" name="Title 2">
            <a:extLst>
              <a:ext uri="{FF2B5EF4-FFF2-40B4-BE49-F238E27FC236}">
                <a16:creationId xmlns:a16="http://schemas.microsoft.com/office/drawing/2014/main" id="{EC2A8552-7E4E-7356-C621-595BE637C232}"/>
              </a:ext>
            </a:extLst>
          </p:cNvPr>
          <p:cNvSpPr>
            <a:spLocks noGrp="1"/>
          </p:cNvSpPr>
          <p:nvPr>
            <p:ph type="title"/>
          </p:nvPr>
        </p:nvSpPr>
        <p:spPr/>
        <p:txBody>
          <a:bodyPr>
            <a:normAutofit fontScale="90000"/>
          </a:bodyPr>
          <a:lstStyle/>
          <a:p>
            <a:r>
              <a:rPr lang="lt-LT" sz="3200" dirty="0">
                <a:solidFill>
                  <a:schemeClr val="accent2">
                    <a:lumMod val="75000"/>
                  </a:schemeClr>
                </a:solidFill>
              </a:rPr>
              <a:t>PASIŪLYMAI DĖL GALIMYBIŲ PALENGVINTI INSPEKCIJOS SUKELIAMĄ BIUROKRATINĘ NAŠTĄ (PROC.)</a:t>
            </a:r>
          </a:p>
        </p:txBody>
      </p:sp>
      <p:sp>
        <p:nvSpPr>
          <p:cNvPr id="8" name="Content Placeholder 16">
            <a:extLst>
              <a:ext uri="{FF2B5EF4-FFF2-40B4-BE49-F238E27FC236}">
                <a16:creationId xmlns:a16="http://schemas.microsoft.com/office/drawing/2014/main" id="{EF202AFE-6096-2684-F708-1A6EB73B785C}"/>
              </a:ext>
            </a:extLst>
          </p:cNvPr>
          <p:cNvSpPr txBox="1">
            <a:spLocks/>
          </p:cNvSpPr>
          <p:nvPr/>
        </p:nvSpPr>
        <p:spPr>
          <a:xfrm>
            <a:off x="1238007" y="1794644"/>
            <a:ext cx="3527957" cy="241401"/>
          </a:xfrm>
          <a:prstGeom prst="rect">
            <a:avLst/>
          </a:prstGeom>
        </p:spPr>
        <p:txBody>
          <a:bodyPr vert="horz" wrap="square"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lt-LT" dirty="0">
                <a:solidFill>
                  <a:schemeClr val="tx1">
                    <a:lumMod val="65000"/>
                    <a:lumOff val="35000"/>
                  </a:schemeClr>
                </a:solidFill>
              </a:rPr>
              <a:t>N=152*</a:t>
            </a:r>
          </a:p>
          <a:p>
            <a:pPr algn="l"/>
            <a:r>
              <a:rPr lang="lt-LT" dirty="0">
                <a:solidFill>
                  <a:schemeClr val="tx1">
                    <a:lumMod val="65000"/>
                    <a:lumOff val="35000"/>
                  </a:schemeClr>
                </a:solidFill>
              </a:rPr>
              <a:t>*patys ar jų artimieji yra kreipęsi į VTPSI</a:t>
            </a:r>
          </a:p>
        </p:txBody>
      </p:sp>
      <p:graphicFrame>
        <p:nvGraphicFramePr>
          <p:cNvPr id="5" name="Content Placeholder 7">
            <a:extLst>
              <a:ext uri="{FF2B5EF4-FFF2-40B4-BE49-F238E27FC236}">
                <a16:creationId xmlns:a16="http://schemas.microsoft.com/office/drawing/2014/main" id="{DDE6F12E-B129-CD4B-B779-904C204F69F7}"/>
              </a:ext>
            </a:extLst>
          </p:cNvPr>
          <p:cNvGraphicFramePr>
            <a:graphicFrameLocks/>
          </p:cNvGraphicFramePr>
          <p:nvPr>
            <p:extLst>
              <p:ext uri="{D42A27DB-BD31-4B8C-83A1-F6EECF244321}">
                <p14:modId xmlns:p14="http://schemas.microsoft.com/office/powerpoint/2010/main" val="2220088752"/>
              </p:ext>
            </p:extLst>
          </p:nvPr>
        </p:nvGraphicFramePr>
        <p:xfrm>
          <a:off x="726141" y="2423890"/>
          <a:ext cx="8802317" cy="3690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9910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999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885826" y="1540799"/>
            <a:ext cx="10578811" cy="4481310"/>
          </a:xfrm>
        </p:spPr>
        <p:txBody>
          <a:bodyPr/>
          <a:lstStyle/>
          <a:p>
            <a:r>
              <a:rPr lang="lt-LT" sz="1200" dirty="0"/>
              <a:t>30 proc. šalies gyventojų teigia žinantys, į kokią instituciją reikia kreiptis dėl statybą leidžiančių dokumentų išdavimo. Dažniausiai įvardintos institucijos </a:t>
            </a:r>
            <a:r>
              <a:rPr lang="en-US" sz="1200" dirty="0"/>
              <a:t>– </a:t>
            </a:r>
            <a:r>
              <a:rPr lang="lt-LT" sz="1200" dirty="0"/>
              <a:t>Statybų inspekcija (45 proc.) ir savivaldybė (36 proc.).</a:t>
            </a:r>
          </a:p>
          <a:p>
            <a:endParaRPr lang="lt-LT" sz="1200" dirty="0"/>
          </a:p>
          <a:p>
            <a:r>
              <a:rPr lang="lt-LT" sz="1200" dirty="0"/>
              <a:t>48 proc. apklaustųjų teigia, kad informaciją apie planuojamas statybas dominančioje teritorijoje galima gauti savivaldybėje ar seniūnijoje</a:t>
            </a:r>
            <a:r>
              <a:rPr lang="en-US" sz="1200" dirty="0"/>
              <a:t>. </a:t>
            </a:r>
            <a:r>
              <a:rPr lang="lt-LT" sz="1200" dirty="0"/>
              <a:t>32</a:t>
            </a:r>
            <a:r>
              <a:rPr lang="en-US" sz="1200" dirty="0"/>
              <a:t> proc. </a:t>
            </a:r>
            <a:r>
              <a:rPr lang="lt-LT" sz="1200" dirty="0"/>
              <a:t>(padidėjo nuo 28 proc., 2023 m.) mano, kad tokio pobūdžio informaciją galima gauti Statybos inspekcijoje </a:t>
            </a:r>
            <a:r>
              <a:rPr lang="en-US" sz="1200" dirty="0"/>
              <a:t>(</a:t>
            </a:r>
            <a:r>
              <a:rPr lang="lt-LT" sz="1200" dirty="0"/>
              <a:t>sumažėjo nuo 31 proc., 2022 m.), 25 proc. (sumažėjo nuo 28 proc.) - internete, informacinėse sistemose.</a:t>
            </a:r>
          </a:p>
          <a:p>
            <a:endParaRPr lang="lt-LT" sz="1200" dirty="0"/>
          </a:p>
          <a:p>
            <a:r>
              <a:rPr lang="lt-LT" sz="1200" dirty="0"/>
              <a:t>31 proc. (padidėjo nuo 28 proc.) tyrimo dalyvių teigia žinantys, kaip ir kam reikėtų pranešti apie savavališką statybą. Dažniausiai įvardijama Statybų inspekcija (66 proc.), antroje vietoje – savivaldybė (16  proc.).</a:t>
            </a:r>
          </a:p>
          <a:p>
            <a:endParaRPr lang="lt-LT" sz="1200" dirty="0"/>
          </a:p>
          <a:p>
            <a:r>
              <a:rPr lang="lt-LT" sz="1200" dirty="0"/>
              <a:t>30 proc. (sumažėjo nuo 33 proc.) respondentų praneštų apie pastebėtą galimai savavališką statybą.</a:t>
            </a:r>
          </a:p>
          <a:p>
            <a:endParaRPr lang="lt-LT" sz="1200" dirty="0"/>
          </a:p>
          <a:p>
            <a:r>
              <a:rPr lang="lt-LT" sz="1200" dirty="0"/>
              <a:t>19 proc. apklaustųjų pakanka viešai prieinamos informacijos apie teritorijų planavimo ir statybos procedūras. 38 proc. respondentų šios informacijos yra per mažai.</a:t>
            </a:r>
          </a:p>
          <a:p>
            <a:endParaRPr lang="lt-LT" sz="1200" dirty="0"/>
          </a:p>
          <a:p>
            <a:r>
              <a:rPr lang="lt-LT" sz="1200" dirty="0"/>
              <a:t>Labiausiai gyventojams trūksta informacijos apie kaimynystėje planuojamas statybas (53 proc.).</a:t>
            </a:r>
          </a:p>
          <a:p>
            <a:endParaRPr lang="lt-LT" sz="1200" dirty="0"/>
          </a:p>
          <a:p>
            <a:r>
              <a:rPr lang="lt-LT" sz="1200" dirty="0"/>
              <a:t>10 proc. tyrimo dalyvių teigia žinantys, kokia institucija konsultuoja teisinio reguliavimo teritorijų planavimo ir statybos srityse klausimais. Dažniausiai įvardinta Statybų inspekcija (59 proc.). Antroje vietoje – savivaldybė (27 proc., padidėjo nuo 17 proc.).</a:t>
            </a:r>
            <a:endParaRPr lang="en-US" sz="1200" dirty="0"/>
          </a:p>
          <a:p>
            <a:pPr marL="0" indent="0">
              <a:buNone/>
            </a:pPr>
            <a:endParaRPr lang="lt-LT" sz="1200" dirty="0"/>
          </a:p>
          <a:p>
            <a:r>
              <a:rPr lang="lt-LT" sz="1200" dirty="0"/>
              <a:t>Valstybinės teritorijų planavimo ir statybos inspekcijos (toliau – Statybos inspekcija) žinomumas siekia 80 proc.: 25 proc. žino tokią instituciją, 55 proc. teko girdėti pavadinimą.</a:t>
            </a:r>
            <a:endParaRPr lang="en-US" sz="1200" dirty="0"/>
          </a:p>
          <a:p>
            <a:endParaRPr lang="en-US" sz="1200" dirty="0"/>
          </a:p>
          <a:p>
            <a:r>
              <a:rPr lang="lt-LT" sz="1200" dirty="0"/>
              <a:t>19 proc. žinančių / girdėjusių apie Statybos inspekciją teigia, kad jiems patiems arba jų artimiesiems teko kada nors į ją kreiptis.</a:t>
            </a:r>
          </a:p>
        </p:txBody>
      </p:sp>
      <p:sp>
        <p:nvSpPr>
          <p:cNvPr id="3" name="Title 2"/>
          <p:cNvSpPr>
            <a:spLocks noGrp="1"/>
          </p:cNvSpPr>
          <p:nvPr>
            <p:ph type="title"/>
          </p:nvPr>
        </p:nvSpPr>
        <p:spPr>
          <a:xfrm>
            <a:off x="727364" y="503351"/>
            <a:ext cx="10203140" cy="666233"/>
          </a:xfrm>
        </p:spPr>
        <p:txBody>
          <a:bodyPr/>
          <a:lstStyle/>
          <a:p>
            <a:r>
              <a:rPr lang="lt-LT">
                <a:solidFill>
                  <a:schemeClr val="accent2">
                    <a:lumMod val="75000"/>
                  </a:schemeClr>
                </a:solidFill>
              </a:rPr>
              <a:t>APIBENDRINIMAS</a:t>
            </a:r>
          </a:p>
        </p:txBody>
      </p:sp>
    </p:spTree>
    <p:extLst>
      <p:ext uri="{BB962C8B-B14F-4D97-AF65-F5344CB8AC3E}">
        <p14:creationId xmlns:p14="http://schemas.microsoft.com/office/powerpoint/2010/main" val="1627170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885826" y="1540799"/>
            <a:ext cx="10578811" cy="4481310"/>
          </a:xfrm>
        </p:spPr>
        <p:txBody>
          <a:bodyPr/>
          <a:lstStyle/>
          <a:p>
            <a:r>
              <a:rPr lang="lt-LT" sz="1200" dirty="0"/>
              <a:t>Teigiamai Statybos inspekcijos veiklą vertina 15 proc. respondentų: 2 proc. vertina labai gerai, 13 proc. – gerai. 27 proc. apklaustųjų vertina vidutiniškai. 11 proc. išsakė neigiamą vertinimą: 6 proc. vertina blogai, 5 proc. – labai blogai. </a:t>
            </a:r>
          </a:p>
          <a:p>
            <a:endParaRPr lang="lt-LT" sz="1200" dirty="0"/>
          </a:p>
          <a:p>
            <a:r>
              <a:rPr lang="lt-LT" sz="1200" dirty="0"/>
              <a:t>27 proc. (sumažėjo nuo 32 proc.) vertinimą lėmė institucijos įvaizdis viešojoje erdvėje, 19 proc. (sumažėjo nuo 25 proc.) – informacijos apie procedūrą ar jos eigą trūkumas.</a:t>
            </a:r>
          </a:p>
          <a:p>
            <a:endParaRPr lang="lt-LT" sz="1200" dirty="0"/>
          </a:p>
          <a:p>
            <a:r>
              <a:rPr lang="lt-LT" sz="1200" dirty="0"/>
              <a:t>Teigiamas Statybos inspekcijos vertinimas dažniausiai motyvuojamas operatyviu veikimu (31 proc.) ir pakankamu informacijos apie procedūrą ir jos eigą kiekiu (23 proc.) . Tuo tarpu vidutiniškas vertinimas dažniausiai grindžiamas įvaizdžiu viešojoje erdvėje bei informacijos apie procedūrą ir jos eigą kiekiu (atitinkamai 32 proc. ir 31 proc.). Neigiamas vertinimas dažniausiai argumentuojamas prastu įvaizdžiu viešojoje erdvėje (43 proc.).</a:t>
            </a:r>
          </a:p>
          <a:p>
            <a:endParaRPr lang="lt-LT" sz="1200" dirty="0"/>
          </a:p>
          <a:p>
            <a:r>
              <a:rPr lang="lt-LT" sz="1200" dirty="0"/>
              <a:t>Statybos inspekcijos veiklos pagerėjimą (teigiamus pokyčius) yra pastebėję 8 proc., žinančių/girdėjusių apie Statybos inspekciją.</a:t>
            </a:r>
          </a:p>
          <a:p>
            <a:endParaRPr lang="lt-LT" sz="1200" dirty="0"/>
          </a:p>
          <a:p>
            <a:r>
              <a:rPr lang="lt-LT" sz="1200" dirty="0"/>
              <a:t>Dažniausiai informaciją apie teritorijų planavimo ir statybos procesus bei Statybos inspekcijos veiklą būtų norima rasti internete (67 proc.; padidėjo nuo 61 proc.) ir televizijoje (39 proc.; sumažėjo nuo 44 proc.).</a:t>
            </a:r>
          </a:p>
          <a:p>
            <a:endParaRPr lang="lt-LT" sz="1200" dirty="0"/>
          </a:p>
          <a:p>
            <a:r>
              <a:rPr lang="lt-LT" sz="1200" dirty="0"/>
              <a:t>8 proc. žinančių/girdėjusių apie Statybos inspekciją įvardijo </a:t>
            </a:r>
            <a:r>
              <a:rPr lang="lt-LT" sz="1100" dirty="0"/>
              <a:t>bent vieną Statybos inspekcijos tvarkomą informacinę sistemą statybos ir teritorijų planavimo srityje. Dažniausiai minimos sistemos: infostatyba.lt (59 proc.) ir planuojustatau.lt (20 proc.).</a:t>
            </a:r>
            <a:endParaRPr lang="lt-LT" sz="1200" dirty="0"/>
          </a:p>
          <a:p>
            <a:endParaRPr lang="lt-LT" sz="1200" dirty="0"/>
          </a:p>
          <a:p>
            <a:r>
              <a:rPr lang="lt-LT" sz="1200" dirty="0"/>
              <a:t>58 proc. žinančių Statybos inspekciją, jos veiklą yra linkę vertinti kaip korumpuotą: 15 proc. respondentų mano, kad Statybos inspekcijos veikla labai korumpuota, 43 proc. – iš dalies korumpuota. </a:t>
            </a:r>
          </a:p>
          <a:p>
            <a:endParaRPr lang="lt-LT" sz="1200" dirty="0"/>
          </a:p>
          <a:p>
            <a:r>
              <a:rPr lang="lt-LT" sz="1200" dirty="0"/>
              <a:t>Didžiausia korupcija įžvelgiama statybos leidimų išdavimo etape (79 proc.). Antroje vietoje – žemėtvarkos etapas (47 proc.), trečioje – teritorijų planavimo etapas (42 proc.).</a:t>
            </a:r>
          </a:p>
          <a:p>
            <a:endParaRPr lang="lt-LT" sz="1200" dirty="0"/>
          </a:p>
          <a:p>
            <a:r>
              <a:rPr lang="lt-LT" sz="1200" dirty="0"/>
              <a:t>9 proc. respondentų, kurie patys ar jų artimieji yra kreipęsi į Statybos inspekciją, teigia davę kyšį Statybos inspekcijos darbuotojui.</a:t>
            </a:r>
          </a:p>
        </p:txBody>
      </p:sp>
      <p:sp>
        <p:nvSpPr>
          <p:cNvPr id="3" name="Title 2"/>
          <p:cNvSpPr>
            <a:spLocks noGrp="1"/>
          </p:cNvSpPr>
          <p:nvPr>
            <p:ph type="title"/>
          </p:nvPr>
        </p:nvSpPr>
        <p:spPr>
          <a:xfrm>
            <a:off x="727364" y="503351"/>
            <a:ext cx="10203140" cy="666233"/>
          </a:xfrm>
        </p:spPr>
        <p:txBody>
          <a:bodyPr/>
          <a:lstStyle/>
          <a:p>
            <a:r>
              <a:rPr lang="lt-LT">
                <a:solidFill>
                  <a:schemeClr val="accent2">
                    <a:lumMod val="75000"/>
                  </a:schemeClr>
                </a:solidFill>
              </a:rPr>
              <a:t>APIBENDRINIMAS</a:t>
            </a:r>
          </a:p>
        </p:txBody>
      </p:sp>
    </p:spTree>
    <p:extLst>
      <p:ext uri="{BB962C8B-B14F-4D97-AF65-F5344CB8AC3E}">
        <p14:creationId xmlns:p14="http://schemas.microsoft.com/office/powerpoint/2010/main" val="1774922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p:txBody>
          <a:bodyPr>
            <a:normAutofit/>
          </a:bodyPr>
          <a:lstStyle/>
          <a:p>
            <a:pPr algn="ctr"/>
            <a:r>
              <a:rPr lang="lt-LT" sz="3600">
                <a:solidFill>
                  <a:schemeClr val="accent2">
                    <a:lumMod val="75000"/>
                  </a:schemeClr>
                </a:solidFill>
              </a:rPr>
              <a:t>TYRIMO METODIKA</a:t>
            </a:r>
          </a:p>
        </p:txBody>
      </p:sp>
      <p:grpSp>
        <p:nvGrpSpPr>
          <p:cNvPr id="14" name="Group 13">
            <a:extLst>
              <a:ext uri="{FF2B5EF4-FFF2-40B4-BE49-F238E27FC236}">
                <a16:creationId xmlns:a16="http://schemas.microsoft.com/office/drawing/2014/main" id="{BD3035DC-E60F-446B-9CBA-29348F039A7C}"/>
              </a:ext>
            </a:extLst>
          </p:cNvPr>
          <p:cNvGrpSpPr/>
          <p:nvPr/>
        </p:nvGrpSpPr>
        <p:grpSpPr>
          <a:xfrm>
            <a:off x="471106" y="1396863"/>
            <a:ext cx="11155216" cy="4510009"/>
            <a:chOff x="471106" y="1376045"/>
            <a:chExt cx="11155216" cy="4510009"/>
          </a:xfrm>
        </p:grpSpPr>
        <p:grpSp>
          <p:nvGrpSpPr>
            <p:cNvPr id="2" name="Group 1">
              <a:extLst>
                <a:ext uri="{FF2B5EF4-FFF2-40B4-BE49-F238E27FC236}">
                  <a16:creationId xmlns:a16="http://schemas.microsoft.com/office/drawing/2014/main" id="{D9DE2CF1-C3F5-46F2-8F57-46D9E4D66616}"/>
                </a:ext>
              </a:extLst>
            </p:cNvPr>
            <p:cNvGrpSpPr/>
            <p:nvPr/>
          </p:nvGrpSpPr>
          <p:grpSpPr>
            <a:xfrm>
              <a:off x="471106" y="1376045"/>
              <a:ext cx="11155216" cy="2136437"/>
              <a:chOff x="402375" y="1461106"/>
              <a:chExt cx="11155216" cy="2136437"/>
            </a:xfrm>
          </p:grpSpPr>
          <p:sp>
            <p:nvSpPr>
              <p:cNvPr id="32" name="Rectangle: Rounded Corners 31">
                <a:extLst>
                  <a:ext uri="{FF2B5EF4-FFF2-40B4-BE49-F238E27FC236}">
                    <a16:creationId xmlns:a16="http://schemas.microsoft.com/office/drawing/2014/main" id="{9BF1CEF7-4B4F-4E58-A769-93FB13BC99C7}"/>
                  </a:ext>
                </a:extLst>
              </p:cNvPr>
              <p:cNvSpPr/>
              <p:nvPr/>
            </p:nvSpPr>
            <p:spPr>
              <a:xfrm>
                <a:off x="402375"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293311"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089674"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886037"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52" name="Group 51">
              <a:extLst>
                <a:ext uri="{FF2B5EF4-FFF2-40B4-BE49-F238E27FC236}">
                  <a16:creationId xmlns:a16="http://schemas.microsoft.com/office/drawing/2014/main" id="{BFE3F4EF-6621-46F9-A734-2E778A8EE54E}"/>
                </a:ext>
              </a:extLst>
            </p:cNvPr>
            <p:cNvGrpSpPr/>
            <p:nvPr/>
          </p:nvGrpSpPr>
          <p:grpSpPr>
            <a:xfrm>
              <a:off x="565677" y="3640779"/>
              <a:ext cx="11060643" cy="2245275"/>
              <a:chOff x="496948" y="1461106"/>
              <a:chExt cx="11060643" cy="2245275"/>
            </a:xfrm>
          </p:grpSpPr>
          <p:sp>
            <p:nvSpPr>
              <p:cNvPr id="55" name="Rectangle: Rounded Corners 54">
                <a:extLst>
                  <a:ext uri="{FF2B5EF4-FFF2-40B4-BE49-F238E27FC236}">
                    <a16:creationId xmlns:a16="http://schemas.microsoft.com/office/drawing/2014/main" id="{F4F38E79-2002-4375-94B9-BF34C3A9DC51}"/>
                  </a:ext>
                </a:extLst>
              </p:cNvPr>
              <p:cNvSpPr/>
              <p:nvPr/>
            </p:nvSpPr>
            <p:spPr>
              <a:xfrm>
                <a:off x="496948"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293311"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089674"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4" name="Rectangle: Rounded Corners 63">
                <a:extLst>
                  <a:ext uri="{FF2B5EF4-FFF2-40B4-BE49-F238E27FC236}">
                    <a16:creationId xmlns:a16="http://schemas.microsoft.com/office/drawing/2014/main" id="{E35CAB93-3239-481F-9925-6B22E6EE7C16}"/>
                  </a:ext>
                </a:extLst>
              </p:cNvPr>
              <p:cNvSpPr/>
              <p:nvPr/>
            </p:nvSpPr>
            <p:spPr>
              <a:xfrm>
                <a:off x="8886037"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70" name="Group 69">
              <a:extLst>
                <a:ext uri="{FF2B5EF4-FFF2-40B4-BE49-F238E27FC236}">
                  <a16:creationId xmlns:a16="http://schemas.microsoft.com/office/drawing/2014/main" id="{08A801D5-CC84-4862-A41D-E01D2E0A2E6D}"/>
                </a:ext>
              </a:extLst>
            </p:cNvPr>
            <p:cNvGrpSpPr/>
            <p:nvPr/>
          </p:nvGrpSpPr>
          <p:grpSpPr>
            <a:xfrm>
              <a:off x="1686718" y="1532384"/>
              <a:ext cx="460246" cy="460246"/>
              <a:chOff x="2107988" y="1326018"/>
              <a:chExt cx="714016" cy="714016"/>
            </a:xfrm>
          </p:grpSpPr>
          <p:pic>
            <p:nvPicPr>
              <p:cNvPr id="76" name="Graphic 75">
                <a:extLst>
                  <a:ext uri="{FF2B5EF4-FFF2-40B4-BE49-F238E27FC236}">
                    <a16:creationId xmlns:a16="http://schemas.microsoft.com/office/drawing/2014/main" id="{654183AE-03C9-4EB2-BA91-5013BA12D3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7404" y="1514665"/>
                <a:ext cx="353235" cy="353235"/>
              </a:xfrm>
              <a:prstGeom prst="rect">
                <a:avLst/>
              </a:prstGeom>
            </p:spPr>
          </p:pic>
          <p:sp>
            <p:nvSpPr>
              <p:cNvPr id="77" name="Oval 76">
                <a:extLst>
                  <a:ext uri="{FF2B5EF4-FFF2-40B4-BE49-F238E27FC236}">
                    <a16:creationId xmlns:a16="http://schemas.microsoft.com/office/drawing/2014/main" id="{D499E94E-41A9-49E4-8A71-F88B26945BEB}"/>
                  </a:ext>
                </a:extLst>
              </p:cNvPr>
              <p:cNvSpPr/>
              <p:nvPr/>
            </p:nvSpPr>
            <p:spPr>
              <a:xfrm>
                <a:off x="2107988" y="1326018"/>
                <a:ext cx="714016" cy="714016"/>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78" name="TextBox 77">
              <a:extLst>
                <a:ext uri="{FF2B5EF4-FFF2-40B4-BE49-F238E27FC236}">
                  <a16:creationId xmlns:a16="http://schemas.microsoft.com/office/drawing/2014/main" id="{DCD6360B-88F3-4BA6-BA6F-0F74D7A831A4}"/>
                </a:ext>
              </a:extLst>
            </p:cNvPr>
            <p:cNvSpPr txBox="1"/>
            <p:nvPr/>
          </p:nvSpPr>
          <p:spPr>
            <a:xfrm>
              <a:off x="744277" y="2054622"/>
              <a:ext cx="2349795" cy="276999"/>
            </a:xfrm>
            <a:prstGeom prst="rect">
              <a:avLst/>
            </a:prstGeom>
            <a:noFill/>
          </p:spPr>
          <p:txBody>
            <a:bodyPr wrap="square">
              <a:spAutoFit/>
            </a:bodyPr>
            <a:lstStyle/>
            <a:p>
              <a:pPr algn="ctr"/>
              <a:r>
                <a:rPr lang="lt-LT" sz="1200">
                  <a:solidFill>
                    <a:srgbClr val="004B50"/>
                  </a:solidFill>
                </a:rPr>
                <a:t>LAIKAS</a:t>
              </a:r>
            </a:p>
          </p:txBody>
        </p:sp>
        <p:sp>
          <p:nvSpPr>
            <p:cNvPr id="79" name="TextBox 78">
              <a:extLst>
                <a:ext uri="{FF2B5EF4-FFF2-40B4-BE49-F238E27FC236}">
                  <a16:creationId xmlns:a16="http://schemas.microsoft.com/office/drawing/2014/main" id="{63A68C0B-3EA4-4BB9-A5EC-186C653D283A}"/>
                </a:ext>
              </a:extLst>
            </p:cNvPr>
            <p:cNvSpPr txBox="1"/>
            <p:nvPr/>
          </p:nvSpPr>
          <p:spPr>
            <a:xfrm>
              <a:off x="744278" y="2321531"/>
              <a:ext cx="2349795" cy="276999"/>
            </a:xfrm>
            <a:prstGeom prst="rect">
              <a:avLst/>
            </a:prstGeom>
            <a:noFill/>
          </p:spPr>
          <p:txBody>
            <a:bodyPr wrap="square">
              <a:spAutoFit/>
            </a:bodyPr>
            <a:lstStyle/>
            <a:p>
              <a:pPr algn="ctr"/>
              <a:r>
                <a:rPr lang="lt-LT" sz="1200" dirty="0"/>
                <a:t>2024 </a:t>
              </a:r>
              <a:r>
                <a:rPr lang="en-US" sz="1200" dirty="0"/>
                <a:t>10 10 -10 30</a:t>
              </a:r>
              <a:endParaRPr lang="lt-LT" sz="1200" strike="sngStrike" dirty="0"/>
            </a:p>
          </p:txBody>
        </p:sp>
        <p:sp>
          <p:nvSpPr>
            <p:cNvPr id="82" name="Oval 81">
              <a:extLst>
                <a:ext uri="{FF2B5EF4-FFF2-40B4-BE49-F238E27FC236}">
                  <a16:creationId xmlns:a16="http://schemas.microsoft.com/office/drawing/2014/main" id="{89CCE8D7-A3BF-40ED-96BF-0DCA8A497490}"/>
                </a:ext>
              </a:extLst>
            </p:cNvPr>
            <p:cNvSpPr/>
            <p:nvPr/>
          </p:nvSpPr>
          <p:spPr>
            <a:xfrm>
              <a:off x="4467693" y="152636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3" name="Graphic 82">
              <a:extLst>
                <a:ext uri="{FF2B5EF4-FFF2-40B4-BE49-F238E27FC236}">
                  <a16:creationId xmlns:a16="http://schemas.microsoft.com/office/drawing/2014/main" id="{660EFB3D-6D33-4040-B45A-C9989C94FE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5648" y="1629526"/>
              <a:ext cx="244336" cy="244336"/>
            </a:xfrm>
            <a:prstGeom prst="rect">
              <a:avLst/>
            </a:prstGeom>
          </p:spPr>
        </p:pic>
        <p:sp>
          <p:nvSpPr>
            <p:cNvPr id="84" name="TextBox 83">
              <a:extLst>
                <a:ext uri="{FF2B5EF4-FFF2-40B4-BE49-F238E27FC236}">
                  <a16:creationId xmlns:a16="http://schemas.microsoft.com/office/drawing/2014/main" id="{FB7192C7-6E95-4825-953E-83EA8F55323F}"/>
                </a:ext>
              </a:extLst>
            </p:cNvPr>
            <p:cNvSpPr txBox="1"/>
            <p:nvPr/>
          </p:nvSpPr>
          <p:spPr>
            <a:xfrm>
              <a:off x="3560132" y="2054621"/>
              <a:ext cx="2275368" cy="276999"/>
            </a:xfrm>
            <a:prstGeom prst="rect">
              <a:avLst/>
            </a:prstGeom>
            <a:noFill/>
          </p:spPr>
          <p:txBody>
            <a:bodyPr wrap="square">
              <a:spAutoFit/>
            </a:bodyPr>
            <a:lstStyle/>
            <a:p>
              <a:pPr algn="ctr"/>
              <a:r>
                <a:rPr lang="lt-LT" sz="1200">
                  <a:solidFill>
                    <a:srgbClr val="004B50"/>
                  </a:solidFill>
                </a:rPr>
                <a:t>TIKSLAS</a:t>
              </a:r>
            </a:p>
          </p:txBody>
        </p:sp>
        <p:sp>
          <p:nvSpPr>
            <p:cNvPr id="85" name="TextBox 84">
              <a:extLst>
                <a:ext uri="{FF2B5EF4-FFF2-40B4-BE49-F238E27FC236}">
                  <a16:creationId xmlns:a16="http://schemas.microsoft.com/office/drawing/2014/main" id="{822ABD5F-7092-48D8-B7DF-E840D8B62A9D}"/>
                </a:ext>
              </a:extLst>
            </p:cNvPr>
            <p:cNvSpPr txBox="1"/>
            <p:nvPr/>
          </p:nvSpPr>
          <p:spPr>
            <a:xfrm>
              <a:off x="3433618" y="2320356"/>
              <a:ext cx="2528396" cy="1015663"/>
            </a:xfrm>
            <a:prstGeom prst="rect">
              <a:avLst/>
            </a:prstGeom>
            <a:noFill/>
          </p:spPr>
          <p:txBody>
            <a:bodyPr wrap="square">
              <a:spAutoFit/>
            </a:bodyPr>
            <a:lstStyle>
              <a:defPPr>
                <a:defRPr lang="lt-LT"/>
              </a:defPPr>
              <a:lvl1pPr algn="ctr">
                <a:defRPr sz="1400"/>
              </a:lvl1pPr>
            </a:lstStyle>
            <a:p>
              <a:r>
                <a:rPr lang="lt-LT" sz="1200" dirty="0">
                  <a:solidFill>
                    <a:srgbClr val="727272"/>
                  </a:solidFill>
                </a:rPr>
                <a:t>Išsiaiškinti </a:t>
              </a:r>
              <a:r>
                <a:rPr lang="lt-LT" sz="1200" dirty="0">
                  <a:solidFill>
                    <a:srgbClr val="7F7F7F"/>
                  </a:solidFill>
                </a:rPr>
                <a:t>Valstybinės teritorijų planavimo ir statybos inspekcijos prie LR Aplinkos ministerijos žinomumą bei jos veiklos vertinimą</a:t>
              </a:r>
              <a:endParaRPr lang="lt-LT" sz="1200" dirty="0">
                <a:solidFill>
                  <a:srgbClr val="727272"/>
                </a:solidFill>
              </a:endParaRPr>
            </a:p>
          </p:txBody>
        </p:sp>
        <p:sp>
          <p:nvSpPr>
            <p:cNvPr id="86" name="Oval 85">
              <a:extLst>
                <a:ext uri="{FF2B5EF4-FFF2-40B4-BE49-F238E27FC236}">
                  <a16:creationId xmlns:a16="http://schemas.microsoft.com/office/drawing/2014/main" id="{9B0DD0EE-E695-45F1-B923-9F4A6FBA7E3A}"/>
                </a:ext>
              </a:extLst>
            </p:cNvPr>
            <p:cNvSpPr/>
            <p:nvPr/>
          </p:nvSpPr>
          <p:spPr>
            <a:xfrm>
              <a:off x="7264056" y="1523615"/>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7" name="Oval 86">
              <a:extLst>
                <a:ext uri="{FF2B5EF4-FFF2-40B4-BE49-F238E27FC236}">
                  <a16:creationId xmlns:a16="http://schemas.microsoft.com/office/drawing/2014/main" id="{C46EA566-C965-452C-9614-70402D2AFECF}"/>
                </a:ext>
              </a:extLst>
            </p:cNvPr>
            <p:cNvSpPr/>
            <p:nvPr/>
          </p:nvSpPr>
          <p:spPr>
            <a:xfrm>
              <a:off x="10060419" y="1522539"/>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8" name="Oval 87">
              <a:extLst>
                <a:ext uri="{FF2B5EF4-FFF2-40B4-BE49-F238E27FC236}">
                  <a16:creationId xmlns:a16="http://schemas.microsoft.com/office/drawing/2014/main" id="{F6401D51-3FFB-43E7-A1FD-059A2E09E1D5}"/>
                </a:ext>
              </a:extLst>
            </p:cNvPr>
            <p:cNvSpPr/>
            <p:nvPr/>
          </p:nvSpPr>
          <p:spPr>
            <a:xfrm>
              <a:off x="7264056" y="374027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9" name="Oval 88">
              <a:extLst>
                <a:ext uri="{FF2B5EF4-FFF2-40B4-BE49-F238E27FC236}">
                  <a16:creationId xmlns:a16="http://schemas.microsoft.com/office/drawing/2014/main" id="{AB696D6B-6F71-4CEB-8F59-B8925CDF5937}"/>
                </a:ext>
              </a:extLst>
            </p:cNvPr>
            <p:cNvSpPr/>
            <p:nvPr/>
          </p:nvSpPr>
          <p:spPr>
            <a:xfrm>
              <a:off x="10060419" y="3740247"/>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0" name="Oval 89">
              <a:extLst>
                <a:ext uri="{FF2B5EF4-FFF2-40B4-BE49-F238E27FC236}">
                  <a16:creationId xmlns:a16="http://schemas.microsoft.com/office/drawing/2014/main" id="{92369592-AC75-42A3-9977-28C260595BC6}"/>
                </a:ext>
              </a:extLst>
            </p:cNvPr>
            <p:cNvSpPr/>
            <p:nvPr/>
          </p:nvSpPr>
          <p:spPr>
            <a:xfrm>
              <a:off x="1671330" y="3739872"/>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1" name="Oval 90">
              <a:extLst>
                <a:ext uri="{FF2B5EF4-FFF2-40B4-BE49-F238E27FC236}">
                  <a16:creationId xmlns:a16="http://schemas.microsoft.com/office/drawing/2014/main" id="{F6DFD68D-8256-47AA-9227-DF27325C4D38}"/>
                </a:ext>
              </a:extLst>
            </p:cNvPr>
            <p:cNvSpPr/>
            <p:nvPr/>
          </p:nvSpPr>
          <p:spPr>
            <a:xfrm>
              <a:off x="4467693" y="3738796"/>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54621"/>
              <a:ext cx="2232837" cy="276999"/>
            </a:xfrm>
            <a:prstGeom prst="rect">
              <a:avLst/>
            </a:prstGeom>
            <a:noFill/>
          </p:spPr>
          <p:txBody>
            <a:bodyPr wrap="square">
              <a:spAutoFit/>
            </a:bodyPr>
            <a:lstStyle/>
            <a:p>
              <a:pPr algn="ctr"/>
              <a:r>
                <a:rPr lang="lt-LT" sz="1200">
                  <a:solidFill>
                    <a:srgbClr val="004B50"/>
                  </a:solidFill>
                </a:rPr>
                <a:t>TIKSLINĖ GRUPĖ</a:t>
              </a:r>
            </a:p>
          </p:txBody>
        </p:sp>
        <p:pic>
          <p:nvPicPr>
            <p:cNvPr id="93" name="Graphic 92">
              <a:extLst>
                <a:ext uri="{FF2B5EF4-FFF2-40B4-BE49-F238E27FC236}">
                  <a16:creationId xmlns:a16="http://schemas.microsoft.com/office/drawing/2014/main" id="{BF1F5C8E-D5DF-4299-A73F-5AAB62D4B0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5251" y="1645663"/>
              <a:ext cx="236014" cy="236014"/>
            </a:xfrm>
            <a:prstGeom prst="rect">
              <a:avLst/>
            </a:prstGeom>
          </p:spPr>
        </p:pic>
        <p:sp>
          <p:nvSpPr>
            <p:cNvPr id="94" name="TextBox 93">
              <a:extLst>
                <a:ext uri="{FF2B5EF4-FFF2-40B4-BE49-F238E27FC236}">
                  <a16:creationId xmlns:a16="http://schemas.microsoft.com/office/drawing/2014/main" id="{D139BCD5-D2C9-4208-B547-053180E345B5}"/>
                </a:ext>
              </a:extLst>
            </p:cNvPr>
            <p:cNvSpPr txBox="1"/>
            <p:nvPr/>
          </p:nvSpPr>
          <p:spPr>
            <a:xfrm>
              <a:off x="6377760" y="2331620"/>
              <a:ext cx="2309040" cy="461665"/>
            </a:xfrm>
            <a:prstGeom prst="rect">
              <a:avLst/>
            </a:prstGeom>
            <a:noFill/>
          </p:spPr>
          <p:txBody>
            <a:bodyPr wrap="square">
              <a:spAutoFit/>
            </a:bodyPr>
            <a:lstStyle/>
            <a:p>
              <a:pPr algn="ctr"/>
              <a:r>
                <a:rPr lang="lt-LT" sz="1200" dirty="0">
                  <a:solidFill>
                    <a:srgbClr val="727272"/>
                  </a:solidFill>
                </a:rPr>
                <a:t>25 m. amžiaus ir vyresni šalies gyventojai</a:t>
              </a:r>
            </a:p>
          </p:txBody>
        </p:sp>
        <p:sp>
          <p:nvSpPr>
            <p:cNvPr id="95" name="TextBox 94">
              <a:extLst>
                <a:ext uri="{FF2B5EF4-FFF2-40B4-BE49-F238E27FC236}">
                  <a16:creationId xmlns:a16="http://schemas.microsoft.com/office/drawing/2014/main" id="{E91B7E4B-9975-49A1-8CDE-DB473C8E3EE5}"/>
                </a:ext>
              </a:extLst>
            </p:cNvPr>
            <p:cNvSpPr txBox="1"/>
            <p:nvPr/>
          </p:nvSpPr>
          <p:spPr>
            <a:xfrm>
              <a:off x="9149191" y="2066268"/>
              <a:ext cx="2282702" cy="276999"/>
            </a:xfrm>
            <a:prstGeom prst="rect">
              <a:avLst/>
            </a:prstGeom>
            <a:noFill/>
          </p:spPr>
          <p:txBody>
            <a:bodyPr wrap="square">
              <a:spAutoFit/>
            </a:bodyPr>
            <a:lstStyle/>
            <a:p>
              <a:pPr algn="ctr"/>
              <a:r>
                <a:rPr lang="lt-LT" sz="1200">
                  <a:solidFill>
                    <a:srgbClr val="004B50"/>
                  </a:solidFill>
                </a:rPr>
                <a:t>APKLAUSOS METODAS</a:t>
              </a:r>
            </a:p>
          </p:txBody>
        </p:sp>
        <p:pic>
          <p:nvPicPr>
            <p:cNvPr id="96" name="Graphic 95">
              <a:extLst>
                <a:ext uri="{FF2B5EF4-FFF2-40B4-BE49-F238E27FC236}">
                  <a16:creationId xmlns:a16="http://schemas.microsoft.com/office/drawing/2014/main" id="{0F64D867-F8A9-4849-96AA-228B972C22A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7233" y="1601151"/>
              <a:ext cx="313874" cy="313874"/>
            </a:xfrm>
            <a:prstGeom prst="rect">
              <a:avLst/>
            </a:prstGeom>
          </p:spPr>
        </p:pic>
        <p:sp>
          <p:nvSpPr>
            <p:cNvPr id="97" name="TextBox 96">
              <a:extLst>
                <a:ext uri="{FF2B5EF4-FFF2-40B4-BE49-F238E27FC236}">
                  <a16:creationId xmlns:a16="http://schemas.microsoft.com/office/drawing/2014/main" id="{13B3E82D-DD4F-44F0-9274-A82425D53086}"/>
                </a:ext>
              </a:extLst>
            </p:cNvPr>
            <p:cNvSpPr txBox="1"/>
            <p:nvPr/>
          </p:nvSpPr>
          <p:spPr>
            <a:xfrm>
              <a:off x="1354761" y="4299841"/>
              <a:ext cx="1093384" cy="276999"/>
            </a:xfrm>
            <a:prstGeom prst="rect">
              <a:avLst/>
            </a:prstGeom>
            <a:noFill/>
          </p:spPr>
          <p:txBody>
            <a:bodyPr wrap="square">
              <a:spAutoFit/>
            </a:bodyPr>
            <a:lstStyle/>
            <a:p>
              <a:pPr algn="ctr"/>
              <a:r>
                <a:rPr lang="lt-LT" sz="1200">
                  <a:solidFill>
                    <a:srgbClr val="004B50"/>
                  </a:solidFill>
                </a:rPr>
                <a:t>IMTIS</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297060"/>
              <a:ext cx="1840599" cy="276999"/>
            </a:xfrm>
            <a:prstGeom prst="rect">
              <a:avLst/>
            </a:prstGeom>
            <a:noFill/>
          </p:spPr>
          <p:txBody>
            <a:bodyPr wrap="square">
              <a:spAutoFit/>
            </a:bodyPr>
            <a:lstStyle/>
            <a:p>
              <a:pPr algn="ctr"/>
              <a:r>
                <a:rPr lang="lt-LT" sz="1200">
                  <a:solidFill>
                    <a:srgbClr val="004B50"/>
                  </a:solidFill>
                </a:rPr>
                <a:t>ATRANKA</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09725"/>
              <a:ext cx="2519153" cy="276999"/>
            </a:xfrm>
            <a:prstGeom prst="rect">
              <a:avLst/>
            </a:prstGeom>
            <a:noFill/>
          </p:spPr>
          <p:txBody>
            <a:bodyPr wrap="square">
              <a:spAutoFit/>
            </a:bodyPr>
            <a:lstStyle/>
            <a:p>
              <a:pPr algn="ctr"/>
              <a:r>
                <a:rPr lang="lt-LT" sz="1200">
                  <a:solidFill>
                    <a:srgbClr val="004B50"/>
                  </a:solidFill>
                </a:rPr>
                <a:t>LOKACIJA</a:t>
              </a:r>
            </a:p>
          </p:txBody>
        </p:sp>
        <p:pic>
          <p:nvPicPr>
            <p:cNvPr id="12" name="Graphic 11">
              <a:extLst>
                <a:ext uri="{FF2B5EF4-FFF2-40B4-BE49-F238E27FC236}">
                  <a16:creationId xmlns:a16="http://schemas.microsoft.com/office/drawing/2014/main" id="{42A2DCDA-670E-48AA-9798-CA12327AD5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5648" y="3821821"/>
              <a:ext cx="294198" cy="294198"/>
            </a:xfrm>
            <a:prstGeom prst="rect">
              <a:avLst/>
            </a:prstGeom>
          </p:spPr>
        </p:pic>
      </p:grpSp>
      <p:pic>
        <p:nvPicPr>
          <p:cNvPr id="16" name="Graphic 15">
            <a:extLst>
              <a:ext uri="{FF2B5EF4-FFF2-40B4-BE49-F238E27FC236}">
                <a16:creationId xmlns:a16="http://schemas.microsoft.com/office/drawing/2014/main" id="{B87C6AF8-CED8-4115-AF55-ECD9F20D6E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78895" y="3882395"/>
            <a:ext cx="256940" cy="256940"/>
          </a:xfrm>
          <a:prstGeom prst="rect">
            <a:avLst/>
          </a:prstGeom>
        </p:spPr>
      </p:pic>
      <p:pic>
        <p:nvPicPr>
          <p:cNvPr id="18" name="Graphic 17">
            <a:extLst>
              <a:ext uri="{FF2B5EF4-FFF2-40B4-BE49-F238E27FC236}">
                <a16:creationId xmlns:a16="http://schemas.microsoft.com/office/drawing/2014/main" id="{A1CE720C-48CA-45CC-9555-485662FADA3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61197" y="3848001"/>
            <a:ext cx="279885" cy="279885"/>
          </a:xfrm>
          <a:prstGeom prst="rect">
            <a:avLst/>
          </a:prstGeom>
        </p:spPr>
      </p:pic>
      <p:sp>
        <p:nvSpPr>
          <p:cNvPr id="100" name="TextBox 99">
            <a:extLst>
              <a:ext uri="{FF2B5EF4-FFF2-40B4-BE49-F238E27FC236}">
                <a16:creationId xmlns:a16="http://schemas.microsoft.com/office/drawing/2014/main" id="{428F88D8-F9DA-4039-BF5F-EC28EB602AB5}"/>
              </a:ext>
            </a:extLst>
          </p:cNvPr>
          <p:cNvSpPr txBox="1"/>
          <p:nvPr/>
        </p:nvSpPr>
        <p:spPr>
          <a:xfrm>
            <a:off x="9149191" y="4317878"/>
            <a:ext cx="2282702" cy="276999"/>
          </a:xfrm>
          <a:prstGeom prst="rect">
            <a:avLst/>
          </a:prstGeom>
          <a:noFill/>
        </p:spPr>
        <p:txBody>
          <a:bodyPr wrap="square">
            <a:spAutoFit/>
          </a:bodyPr>
          <a:lstStyle/>
          <a:p>
            <a:pPr algn="ctr"/>
            <a:r>
              <a:rPr lang="lt-LT" sz="1200">
                <a:solidFill>
                  <a:srgbClr val="004B50"/>
                </a:solidFill>
              </a:rPr>
              <a:t>DUOMENŲ ANALIZĖ</a:t>
            </a:r>
          </a:p>
        </p:txBody>
      </p:sp>
      <p:sp>
        <p:nvSpPr>
          <p:cNvPr id="101" name="TextBox 100">
            <a:extLst>
              <a:ext uri="{FF2B5EF4-FFF2-40B4-BE49-F238E27FC236}">
                <a16:creationId xmlns:a16="http://schemas.microsoft.com/office/drawing/2014/main" id="{A3EB05B2-D2BE-4614-AD10-65E50C7FD13C}"/>
              </a:ext>
            </a:extLst>
          </p:cNvPr>
          <p:cNvSpPr txBox="1"/>
          <p:nvPr/>
        </p:nvSpPr>
        <p:spPr>
          <a:xfrm>
            <a:off x="726555" y="4610389"/>
            <a:ext cx="2349796" cy="461665"/>
          </a:xfrm>
          <a:prstGeom prst="rect">
            <a:avLst/>
          </a:prstGeom>
          <a:noFill/>
        </p:spPr>
        <p:txBody>
          <a:bodyPr wrap="square">
            <a:spAutoFit/>
          </a:bodyPr>
          <a:lstStyle>
            <a:defPPr>
              <a:defRPr lang="lt-LT"/>
            </a:defPPr>
            <a:lvl1pPr algn="ctr">
              <a:defRPr sz="1400"/>
            </a:lvl1pPr>
          </a:lstStyle>
          <a:p>
            <a:r>
              <a:rPr lang="lt-LT" sz="1200" dirty="0">
                <a:solidFill>
                  <a:srgbClr val="727272"/>
                </a:solidFill>
              </a:rPr>
              <a:t>Tyrimo metu buvo apklausti </a:t>
            </a:r>
            <a:r>
              <a:rPr lang="en-US" sz="1200" dirty="0">
                <a:solidFill>
                  <a:srgbClr val="727272"/>
                </a:solidFill>
              </a:rPr>
              <a:t>1016</a:t>
            </a:r>
            <a:r>
              <a:rPr lang="lt-LT" sz="1200" dirty="0">
                <a:solidFill>
                  <a:srgbClr val="727272"/>
                </a:solidFill>
              </a:rPr>
              <a:t> respondentų</a:t>
            </a:r>
          </a:p>
        </p:txBody>
      </p:sp>
      <p:sp>
        <p:nvSpPr>
          <p:cNvPr id="102" name="TextBox 101">
            <a:extLst>
              <a:ext uri="{FF2B5EF4-FFF2-40B4-BE49-F238E27FC236}">
                <a16:creationId xmlns:a16="http://schemas.microsoft.com/office/drawing/2014/main" id="{48D747F4-8606-40E8-8C79-A8C2976BAE5F}"/>
              </a:ext>
            </a:extLst>
          </p:cNvPr>
          <p:cNvSpPr txBox="1"/>
          <p:nvPr/>
        </p:nvSpPr>
        <p:spPr>
          <a:xfrm>
            <a:off x="9098867" y="2334507"/>
            <a:ext cx="2378920" cy="830997"/>
          </a:xfrm>
          <a:prstGeom prst="rect">
            <a:avLst/>
          </a:prstGeom>
          <a:noFill/>
        </p:spPr>
        <p:txBody>
          <a:bodyPr wrap="square">
            <a:spAutoFit/>
          </a:bodyPr>
          <a:lstStyle/>
          <a:p>
            <a:pPr algn="ctr"/>
            <a:r>
              <a:rPr lang="lt-LT" sz="1200" dirty="0">
                <a:solidFill>
                  <a:srgbClr val="727272"/>
                </a:solidFill>
              </a:rPr>
              <a:t>Kombinuotas metodas: CATI </a:t>
            </a:r>
            <a:r>
              <a:rPr lang="lt-LT" sz="1200" i="1" dirty="0">
                <a:solidFill>
                  <a:srgbClr val="727272"/>
                </a:solidFill>
              </a:rPr>
              <a:t>(Computer </a:t>
            </a:r>
            <a:r>
              <a:rPr lang="en-US" sz="1200" i="1" dirty="0">
                <a:solidFill>
                  <a:srgbClr val="727272"/>
                </a:solidFill>
              </a:rPr>
              <a:t>Assisted Telephone Interview) </a:t>
            </a:r>
            <a:r>
              <a:rPr lang="lt-LT" sz="1200" dirty="0">
                <a:solidFill>
                  <a:srgbClr val="727272"/>
                </a:solidFill>
              </a:rPr>
              <a:t>ir CAWI </a:t>
            </a:r>
            <a:r>
              <a:rPr lang="lt-LT" sz="1200" i="1" dirty="0">
                <a:solidFill>
                  <a:srgbClr val="727272"/>
                </a:solidFill>
              </a:rPr>
              <a:t>(Computer </a:t>
            </a:r>
            <a:r>
              <a:rPr lang="en-US" sz="1200" i="1" dirty="0">
                <a:solidFill>
                  <a:srgbClr val="727272"/>
                </a:solidFill>
              </a:rPr>
              <a:t>Assisted WEB Interview</a:t>
            </a:r>
            <a:r>
              <a:rPr lang="lt-LT" sz="1200" i="1" dirty="0">
                <a:solidFill>
                  <a:srgbClr val="727272"/>
                </a:solidFill>
              </a:rPr>
              <a:t>)</a:t>
            </a:r>
          </a:p>
        </p:txBody>
      </p:sp>
      <p:sp>
        <p:nvSpPr>
          <p:cNvPr id="103" name="TextBox 102">
            <a:extLst>
              <a:ext uri="{FF2B5EF4-FFF2-40B4-BE49-F238E27FC236}">
                <a16:creationId xmlns:a16="http://schemas.microsoft.com/office/drawing/2014/main" id="{03BC3E1C-F7D3-455B-AC55-3047387A7145}"/>
              </a:ext>
            </a:extLst>
          </p:cNvPr>
          <p:cNvSpPr txBox="1"/>
          <p:nvPr/>
        </p:nvSpPr>
        <p:spPr>
          <a:xfrm>
            <a:off x="3431656" y="4599628"/>
            <a:ext cx="2489161" cy="830997"/>
          </a:xfrm>
          <a:prstGeom prst="rect">
            <a:avLst/>
          </a:prstGeom>
          <a:noFill/>
        </p:spPr>
        <p:txBody>
          <a:bodyPr wrap="square">
            <a:spAutoFit/>
          </a:bodyPr>
          <a:lstStyle/>
          <a:p>
            <a:pPr algn="ctr"/>
            <a:r>
              <a:rPr lang="lt-LT" sz="1200" dirty="0">
                <a:solidFill>
                  <a:srgbClr val="727272"/>
                </a:solidFill>
              </a:rPr>
              <a:t>Tyrime naudotas kvotinės atrankos metodas taikant lyties, amžiaus, išsimokslinimo ir gyvenamosios vietos kvotas</a:t>
            </a:r>
          </a:p>
        </p:txBody>
      </p:sp>
      <p:pic>
        <p:nvPicPr>
          <p:cNvPr id="23" name="Graphic 22">
            <a:extLst>
              <a:ext uri="{FF2B5EF4-FFF2-40B4-BE49-F238E27FC236}">
                <a16:creationId xmlns:a16="http://schemas.microsoft.com/office/drawing/2014/main" id="{F1A8B9D3-95DE-425E-AD11-EECFBF5398C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42283" y="3848608"/>
            <a:ext cx="292088" cy="292088"/>
          </a:xfrm>
          <a:prstGeom prst="rect">
            <a:avLst/>
          </a:prstGeom>
        </p:spPr>
      </p:pic>
      <p:sp>
        <p:nvSpPr>
          <p:cNvPr id="104" name="TextBox 103">
            <a:extLst>
              <a:ext uri="{FF2B5EF4-FFF2-40B4-BE49-F238E27FC236}">
                <a16:creationId xmlns:a16="http://schemas.microsoft.com/office/drawing/2014/main" id="{7C45B785-C1FE-4B10-A872-4F665109F593}"/>
              </a:ext>
            </a:extLst>
          </p:cNvPr>
          <p:cNvSpPr txBox="1"/>
          <p:nvPr/>
        </p:nvSpPr>
        <p:spPr>
          <a:xfrm>
            <a:off x="6377761" y="4594231"/>
            <a:ext cx="2232836" cy="276999"/>
          </a:xfrm>
          <a:prstGeom prst="rect">
            <a:avLst/>
          </a:prstGeom>
          <a:noFill/>
        </p:spPr>
        <p:txBody>
          <a:bodyPr wrap="square">
            <a:spAutoFit/>
          </a:bodyPr>
          <a:lstStyle/>
          <a:p>
            <a:pPr algn="ctr"/>
            <a:r>
              <a:rPr lang="lt-LT" sz="1200" dirty="0">
                <a:solidFill>
                  <a:srgbClr val="727272"/>
                </a:solidFill>
              </a:rPr>
              <a:t>Visa šalies teritorija </a:t>
            </a:r>
          </a:p>
        </p:txBody>
      </p:sp>
      <p:sp>
        <p:nvSpPr>
          <p:cNvPr id="105" name="TextBox 104">
            <a:extLst>
              <a:ext uri="{FF2B5EF4-FFF2-40B4-BE49-F238E27FC236}">
                <a16:creationId xmlns:a16="http://schemas.microsoft.com/office/drawing/2014/main" id="{DF1ABB0A-515D-481D-8016-209EED765A90}"/>
              </a:ext>
            </a:extLst>
          </p:cNvPr>
          <p:cNvSpPr txBox="1"/>
          <p:nvPr/>
        </p:nvSpPr>
        <p:spPr>
          <a:xfrm>
            <a:off x="8896914" y="4609189"/>
            <a:ext cx="2796365" cy="1200329"/>
          </a:xfrm>
          <a:prstGeom prst="rect">
            <a:avLst/>
          </a:prstGeom>
          <a:noFill/>
        </p:spPr>
        <p:txBody>
          <a:bodyPr wrap="square">
            <a:spAutoFit/>
          </a:bodyPr>
          <a:lstStyle/>
          <a:p>
            <a:pPr algn="ctr"/>
            <a:r>
              <a:rPr lang="lt-LT" sz="1200" dirty="0">
                <a:solidFill>
                  <a:srgbClr val="727272"/>
                </a:solidFill>
              </a:rPr>
              <a:t>Analizė atlikta SPSS/PC programine įranga. Ataskaitoje pateikiami bendrieji atsakymų pasiskirstymai (procentai), ir pasiskirstymai pagal socialines-demografines charakteristikas (Žr. Priedus)</a:t>
            </a:r>
          </a:p>
        </p:txBody>
      </p:sp>
    </p:spTree>
    <p:extLst>
      <p:ext uri="{BB962C8B-B14F-4D97-AF65-F5344CB8AC3E}">
        <p14:creationId xmlns:p14="http://schemas.microsoft.com/office/powerpoint/2010/main" val="23443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8A0F40-7DB7-4A2A-AAA0-38A8E0A84291}"/>
              </a:ext>
            </a:extLst>
          </p:cNvPr>
          <p:cNvSpPr>
            <a:spLocks noGrp="1"/>
          </p:cNvSpPr>
          <p:nvPr>
            <p:ph sz="half" idx="1"/>
          </p:nvPr>
        </p:nvSpPr>
        <p:spPr>
          <a:xfrm>
            <a:off x="885826" y="1540799"/>
            <a:ext cx="10578811" cy="4481310"/>
          </a:xfrm>
        </p:spPr>
        <p:txBody>
          <a:bodyPr/>
          <a:lstStyle/>
          <a:p>
            <a:r>
              <a:rPr lang="lt-LT" sz="1200" dirty="0"/>
              <a:t>Inspekcijos sukeliamą biurokratinę naštą kaip didelę linkę vertinti 51 proc. apklaustųjų, kurie patys ar jų artimieji yra kreipęsi į Statybos inspekciją: 22 proc. respondentų vertina kaip labai didelę, 29 proc. – kaip didelę naštą. 35 proc. tyrimo dalyvių manymu, biurokratinė našta yra vidutinė. 6 proc.  Inspekcijos sukeliamą biurokratinę naštą linkę vertinti kaip mažą: 5 proc. mano, kad našta maža, 1 proc. – labai maža.</a:t>
            </a:r>
          </a:p>
          <a:p>
            <a:endParaRPr lang="lt-LT" sz="1200" dirty="0"/>
          </a:p>
          <a:p>
            <a:r>
              <a:rPr lang="lt-LT" sz="1200" dirty="0"/>
              <a:t>Tarp galimybių </a:t>
            </a:r>
            <a:r>
              <a:rPr lang="lt-LT" sz="1100" dirty="0"/>
              <a:t>palengvinti biurokratinę naštą, respondentai </a:t>
            </a:r>
            <a:r>
              <a:rPr lang="lt-LT" sz="1200" dirty="0"/>
              <a:t>kurie patys ar jų artimieji yra kreipęsi į Statybos inspekciją, dažniausiai įvardija kvalifikuotus specialistus, konsultantus ir visų procesų supaprastinimą (po 11 proc.).</a:t>
            </a:r>
          </a:p>
        </p:txBody>
      </p:sp>
      <p:sp>
        <p:nvSpPr>
          <p:cNvPr id="3" name="Title 2"/>
          <p:cNvSpPr>
            <a:spLocks noGrp="1"/>
          </p:cNvSpPr>
          <p:nvPr>
            <p:ph type="title"/>
          </p:nvPr>
        </p:nvSpPr>
        <p:spPr>
          <a:xfrm>
            <a:off x="727364" y="503351"/>
            <a:ext cx="10203140" cy="666233"/>
          </a:xfrm>
        </p:spPr>
        <p:txBody>
          <a:bodyPr/>
          <a:lstStyle/>
          <a:p>
            <a:r>
              <a:rPr lang="lt-LT">
                <a:solidFill>
                  <a:schemeClr val="accent2">
                    <a:lumMod val="75000"/>
                  </a:schemeClr>
                </a:solidFill>
              </a:rPr>
              <a:t>APIBENDRINIMAS</a:t>
            </a:r>
          </a:p>
        </p:txBody>
      </p:sp>
    </p:spTree>
    <p:extLst>
      <p:ext uri="{BB962C8B-B14F-4D97-AF65-F5344CB8AC3E}">
        <p14:creationId xmlns:p14="http://schemas.microsoft.com/office/powerpoint/2010/main" val="110501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53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670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p:txBody>
          <a:bodyPr>
            <a:normAutofit fontScale="90000"/>
          </a:bodyPr>
          <a:lstStyle/>
          <a:p>
            <a:pPr algn="ctr"/>
            <a:r>
              <a:rPr lang="lt-LT" sz="3600">
                <a:solidFill>
                  <a:schemeClr val="accent2">
                    <a:lumMod val="75000"/>
                  </a:schemeClr>
                </a:solidFill>
              </a:rPr>
              <a:t>SOCIALINĖS-DEMOGRAFINĖS CHARAKTERISTIKOS</a:t>
            </a:r>
          </a:p>
        </p:txBody>
      </p:sp>
      <p:sp>
        <p:nvSpPr>
          <p:cNvPr id="32" name="Rectangle: Rounded Corners 31">
            <a:extLst>
              <a:ext uri="{FF2B5EF4-FFF2-40B4-BE49-F238E27FC236}">
                <a16:creationId xmlns:a16="http://schemas.microsoft.com/office/drawing/2014/main" id="{9BF1CEF7-4B4F-4E58-A769-93FB13BC99C7}"/>
              </a:ext>
            </a:extLst>
          </p:cNvPr>
          <p:cNvSpPr/>
          <p:nvPr/>
        </p:nvSpPr>
        <p:spPr>
          <a:xfrm>
            <a:off x="565679" y="1396863"/>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362042" y="1396863"/>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158405" y="1396863"/>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Rectangle: Rounded Corners 54">
            <a:extLst>
              <a:ext uri="{FF2B5EF4-FFF2-40B4-BE49-F238E27FC236}">
                <a16:creationId xmlns:a16="http://schemas.microsoft.com/office/drawing/2014/main" id="{F4F38E79-2002-4375-94B9-BF34C3A9DC51}"/>
              </a:ext>
            </a:extLst>
          </p:cNvPr>
          <p:cNvSpPr/>
          <p:nvPr/>
        </p:nvSpPr>
        <p:spPr>
          <a:xfrm>
            <a:off x="565677" y="3661597"/>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362040" y="3661597"/>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158403" y="3661597"/>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954768" y="1396862"/>
            <a:ext cx="2671554" cy="452768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8" name="TextBox 77">
            <a:extLst>
              <a:ext uri="{FF2B5EF4-FFF2-40B4-BE49-F238E27FC236}">
                <a16:creationId xmlns:a16="http://schemas.microsoft.com/office/drawing/2014/main" id="{DCD6360B-88F3-4BA6-BA6F-0F74D7A831A4}"/>
              </a:ext>
            </a:extLst>
          </p:cNvPr>
          <p:cNvSpPr txBox="1"/>
          <p:nvPr/>
        </p:nvSpPr>
        <p:spPr>
          <a:xfrm>
            <a:off x="744277" y="2113540"/>
            <a:ext cx="234979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a:ln>
                  <a:noFill/>
                </a:ln>
                <a:solidFill>
                  <a:srgbClr val="004B50"/>
                </a:solidFill>
                <a:effectLst/>
                <a:uLnTx/>
                <a:uFillTx/>
                <a:latin typeface="Microsoft YaHei UI Light"/>
                <a:ea typeface="+mn-ea"/>
                <a:cs typeface="+mn-cs"/>
              </a:rPr>
              <a:t>LYTIS (</a:t>
            </a:r>
            <a:r>
              <a:rPr kumimoji="0" lang="en-US" sz="1100" b="0" i="0" u="none" strike="noStrike" kern="1200" cap="none" spc="0" normalizeH="0" baseline="0" noProof="0">
                <a:ln>
                  <a:noFill/>
                </a:ln>
                <a:solidFill>
                  <a:srgbClr val="004B50"/>
                </a:solidFill>
                <a:effectLst/>
                <a:uLnTx/>
                <a:uFillTx/>
                <a:latin typeface="Microsoft YaHei UI Light"/>
                <a:ea typeface="+mn-ea"/>
                <a:cs typeface="+mn-cs"/>
              </a:rPr>
              <a:t>%)</a:t>
            </a:r>
            <a:endParaRPr kumimoji="0" lang="lt-LT" sz="1100" b="0" i="0" u="none" strike="noStrike" kern="1200" cap="none" spc="0" normalizeH="0" baseline="0" noProof="0">
              <a:ln>
                <a:noFill/>
              </a:ln>
              <a:solidFill>
                <a:srgbClr val="004B50"/>
              </a:solidFill>
              <a:effectLst/>
              <a:uLnTx/>
              <a:uFillTx/>
              <a:latin typeface="Microsoft YaHei UI Light"/>
              <a:ea typeface="+mn-ea"/>
              <a:cs typeface="+mn-cs"/>
            </a:endParaRPr>
          </a:p>
        </p:txBody>
      </p:sp>
      <p:sp>
        <p:nvSpPr>
          <p:cNvPr id="84" name="TextBox 83">
            <a:extLst>
              <a:ext uri="{FF2B5EF4-FFF2-40B4-BE49-F238E27FC236}">
                <a16:creationId xmlns:a16="http://schemas.microsoft.com/office/drawing/2014/main" id="{FB7192C7-6E95-4825-953E-83EA8F55323F}"/>
              </a:ext>
            </a:extLst>
          </p:cNvPr>
          <p:cNvSpPr txBox="1"/>
          <p:nvPr/>
        </p:nvSpPr>
        <p:spPr>
          <a:xfrm>
            <a:off x="3560132" y="2075439"/>
            <a:ext cx="227536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a:ln>
                  <a:noFill/>
                </a:ln>
                <a:solidFill>
                  <a:srgbClr val="004B50"/>
                </a:solidFill>
                <a:effectLst/>
                <a:uLnTx/>
                <a:uFillTx/>
                <a:latin typeface="Microsoft YaHei UI Light"/>
                <a:ea typeface="+mn-ea"/>
                <a:cs typeface="+mn-cs"/>
              </a:rPr>
              <a:t>AMŽIUS (</a:t>
            </a:r>
            <a:r>
              <a:rPr kumimoji="0" lang="en-US" sz="1100" b="0" i="0" u="none" strike="noStrike" kern="1200" cap="none" spc="0" normalizeH="0" baseline="0" noProof="0">
                <a:ln>
                  <a:noFill/>
                </a:ln>
                <a:solidFill>
                  <a:srgbClr val="004B50"/>
                </a:solidFill>
                <a:effectLst/>
                <a:uLnTx/>
                <a:uFillTx/>
                <a:latin typeface="Microsoft YaHei UI Light"/>
                <a:ea typeface="+mn-ea"/>
                <a:cs typeface="+mn-cs"/>
              </a:rPr>
              <a:t>%)</a:t>
            </a:r>
            <a:endParaRPr kumimoji="0" lang="lt-LT" sz="1100" b="0" i="0" u="none" strike="noStrike" kern="1200" cap="none" spc="0" normalizeH="0" baseline="0" noProof="0">
              <a:ln>
                <a:noFill/>
              </a:ln>
              <a:solidFill>
                <a:srgbClr val="004B50"/>
              </a:solidFill>
              <a:effectLst/>
              <a:uLnTx/>
              <a:uFillTx/>
              <a:latin typeface="Microsoft YaHei UI Light"/>
              <a:ea typeface="+mn-ea"/>
              <a:cs typeface="+mn-cs"/>
            </a:endParaRPr>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75439"/>
            <a:ext cx="223283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a:ln>
                  <a:noFill/>
                </a:ln>
                <a:solidFill>
                  <a:srgbClr val="004B50"/>
                </a:solidFill>
                <a:effectLst/>
                <a:uLnTx/>
                <a:uFillTx/>
                <a:latin typeface="Microsoft YaHei UI Light"/>
                <a:ea typeface="+mn-ea"/>
                <a:cs typeface="+mn-cs"/>
              </a:rPr>
              <a:t>IŠSIMOKSLINIMAS (%)</a:t>
            </a:r>
          </a:p>
        </p:txBody>
      </p:sp>
      <p:sp>
        <p:nvSpPr>
          <p:cNvPr id="97" name="TextBox 96">
            <a:extLst>
              <a:ext uri="{FF2B5EF4-FFF2-40B4-BE49-F238E27FC236}">
                <a16:creationId xmlns:a16="http://schemas.microsoft.com/office/drawing/2014/main" id="{13B3E82D-DD4F-44F0-9274-A82425D53086}"/>
              </a:ext>
            </a:extLst>
          </p:cNvPr>
          <p:cNvSpPr txBox="1"/>
          <p:nvPr/>
        </p:nvSpPr>
        <p:spPr>
          <a:xfrm>
            <a:off x="942975" y="4273034"/>
            <a:ext cx="192405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a:ln>
                  <a:noFill/>
                </a:ln>
                <a:solidFill>
                  <a:srgbClr val="004B50"/>
                </a:solidFill>
                <a:effectLst/>
                <a:uLnTx/>
                <a:uFillTx/>
                <a:latin typeface="Microsoft YaHei UI Light"/>
                <a:ea typeface="+mn-ea"/>
                <a:cs typeface="+mn-cs"/>
              </a:rPr>
              <a:t>PAJAMOS NAMŲ ŪKIO NARIUI PER MĖN. (%)</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317878"/>
            <a:ext cx="184059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a:ln>
                  <a:noFill/>
                </a:ln>
                <a:solidFill>
                  <a:srgbClr val="004B50"/>
                </a:solidFill>
                <a:effectLst/>
                <a:uLnTx/>
                <a:uFillTx/>
                <a:latin typeface="Microsoft YaHei UI Light"/>
                <a:ea typeface="+mn-ea"/>
                <a:cs typeface="+mn-cs"/>
              </a:rPr>
              <a:t>ŠEIMINĖ PADĖTIS (%)</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30543"/>
            <a:ext cx="251915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a:ln>
                  <a:noFill/>
                </a:ln>
                <a:solidFill>
                  <a:srgbClr val="004B50"/>
                </a:solidFill>
                <a:effectLst/>
                <a:uLnTx/>
                <a:uFillTx/>
                <a:latin typeface="Microsoft YaHei UI Light"/>
                <a:ea typeface="+mn-ea"/>
                <a:cs typeface="+mn-cs"/>
              </a:rPr>
              <a:t>GYVENAMOJI VIETA (%)</a:t>
            </a:r>
          </a:p>
        </p:txBody>
      </p:sp>
      <p:sp>
        <p:nvSpPr>
          <p:cNvPr id="95" name="TextBox 94">
            <a:extLst>
              <a:ext uri="{FF2B5EF4-FFF2-40B4-BE49-F238E27FC236}">
                <a16:creationId xmlns:a16="http://schemas.microsoft.com/office/drawing/2014/main" id="{E91B7E4B-9975-49A1-8CDE-DB473C8E3EE5}"/>
              </a:ext>
            </a:extLst>
          </p:cNvPr>
          <p:cNvSpPr txBox="1"/>
          <p:nvPr/>
        </p:nvSpPr>
        <p:spPr>
          <a:xfrm>
            <a:off x="9124950" y="2087086"/>
            <a:ext cx="236409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a:ln>
                  <a:noFill/>
                </a:ln>
                <a:solidFill>
                  <a:srgbClr val="004B50"/>
                </a:solidFill>
                <a:effectLst/>
                <a:uLnTx/>
                <a:uFillTx/>
                <a:latin typeface="Microsoft YaHei UI Light"/>
                <a:ea typeface="+mn-ea"/>
                <a:cs typeface="+mn-cs"/>
              </a:rPr>
              <a:t>PAGRINDINIS UŽSIĖMIMAS (%)</a:t>
            </a:r>
          </a:p>
        </p:txBody>
      </p:sp>
      <p:graphicFrame>
        <p:nvGraphicFramePr>
          <p:cNvPr id="3" name="Table 2">
            <a:extLst>
              <a:ext uri="{FF2B5EF4-FFF2-40B4-BE49-F238E27FC236}">
                <a16:creationId xmlns:a16="http://schemas.microsoft.com/office/drawing/2014/main" id="{B209FF21-C236-EEB7-E8F8-B9DE6A2A9B51}"/>
              </a:ext>
            </a:extLst>
          </p:cNvPr>
          <p:cNvGraphicFramePr>
            <a:graphicFrameLocks noGrp="1"/>
          </p:cNvGraphicFramePr>
          <p:nvPr>
            <p:extLst>
              <p:ext uri="{D42A27DB-BD31-4B8C-83A1-F6EECF244321}">
                <p14:modId xmlns:p14="http://schemas.microsoft.com/office/powerpoint/2010/main" val="1493640708"/>
              </p:ext>
            </p:extLst>
          </p:nvPr>
        </p:nvGraphicFramePr>
        <p:xfrm>
          <a:off x="3552825" y="2377016"/>
          <a:ext cx="1981199" cy="997780"/>
        </p:xfrm>
        <a:graphic>
          <a:graphicData uri="http://schemas.openxmlformats.org/drawingml/2006/table">
            <a:tbl>
              <a:tblPr firstRow="1" bandRow="1">
                <a:tableStyleId>{5C22544A-7EE6-4342-B048-85BDC9FD1C3A}</a:tableStyleId>
              </a:tblPr>
              <a:tblGrid>
                <a:gridCol w="1331805">
                  <a:extLst>
                    <a:ext uri="{9D8B030D-6E8A-4147-A177-3AD203B41FA5}">
                      <a16:colId xmlns:a16="http://schemas.microsoft.com/office/drawing/2014/main" val="3972464845"/>
                    </a:ext>
                  </a:extLst>
                </a:gridCol>
                <a:gridCol w="649394">
                  <a:extLst>
                    <a:ext uri="{9D8B030D-6E8A-4147-A177-3AD203B41FA5}">
                      <a16:colId xmlns:a16="http://schemas.microsoft.com/office/drawing/2014/main" val="3881343629"/>
                    </a:ext>
                  </a:extLst>
                </a:gridCol>
              </a:tblGrid>
              <a:tr h="249445">
                <a:tc>
                  <a:txBody>
                    <a:bodyPr/>
                    <a:lstStyle/>
                    <a:p>
                      <a:pPr marL="0" algn="r" defTabSz="914400" rtl="0" eaLnBrk="1" fontAlgn="b" latinLnBrk="0" hangingPunct="1"/>
                      <a:r>
                        <a:rPr lang="lt-LT" sz="1000" b="0" kern="1200">
                          <a:solidFill>
                            <a:schemeClr val="tx1">
                              <a:lumMod val="50000"/>
                              <a:lumOff val="50000"/>
                            </a:schemeClr>
                          </a:solidFill>
                          <a:latin typeface="+mn-lt"/>
                          <a:ea typeface="+mn-ea"/>
                          <a:cs typeface="+mn-cs"/>
                        </a:rPr>
                        <a:t>25-40 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30</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249445">
                <a:tc>
                  <a:txBody>
                    <a:bodyPr/>
                    <a:lstStyle/>
                    <a:p>
                      <a:pPr marL="0" algn="r" defTabSz="914400" rtl="0" eaLnBrk="1" fontAlgn="b" latinLnBrk="0" hangingPunct="1"/>
                      <a:r>
                        <a:rPr lang="lt-LT" sz="1000" b="0" kern="1200" dirty="0">
                          <a:solidFill>
                            <a:schemeClr val="tx1">
                              <a:lumMod val="50000"/>
                              <a:lumOff val="50000"/>
                            </a:schemeClr>
                          </a:solidFill>
                          <a:latin typeface="+mn-lt"/>
                          <a:ea typeface="+mn-ea"/>
                          <a:cs typeface="+mn-cs"/>
                        </a:rPr>
                        <a:t>41-55 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30</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249445">
                <a:tc>
                  <a:txBody>
                    <a:bodyPr/>
                    <a:lstStyle/>
                    <a:p>
                      <a:pPr marL="0" algn="r" defTabSz="914400" rtl="0" eaLnBrk="1" fontAlgn="b" latinLnBrk="0" hangingPunct="1"/>
                      <a:r>
                        <a:rPr lang="lt-LT" sz="1000" b="0" kern="1200" dirty="0">
                          <a:solidFill>
                            <a:schemeClr val="tx1">
                              <a:lumMod val="50000"/>
                              <a:lumOff val="50000"/>
                            </a:schemeClr>
                          </a:solidFill>
                          <a:latin typeface="+mn-lt"/>
                          <a:ea typeface="+mn-ea"/>
                          <a:cs typeface="+mn-cs"/>
                        </a:rPr>
                        <a:t>56-65 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25</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r h="249445">
                <a:tc>
                  <a:txBody>
                    <a:bodyPr/>
                    <a:lstStyle/>
                    <a:p>
                      <a:pPr marL="0" algn="r" defTabSz="914400" rtl="0" eaLnBrk="1" fontAlgn="b" latinLnBrk="0" hangingPunct="1"/>
                      <a:r>
                        <a:rPr lang="lt-LT" sz="1000" b="0" kern="1200" dirty="0">
                          <a:solidFill>
                            <a:schemeClr val="tx1">
                              <a:lumMod val="50000"/>
                              <a:lumOff val="50000"/>
                            </a:schemeClr>
                          </a:solidFill>
                          <a:latin typeface="+mn-lt"/>
                          <a:ea typeface="+mn-ea"/>
                          <a:cs typeface="+mn-cs"/>
                        </a:rPr>
                        <a:t>66 m. ir daugiau</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15</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180156"/>
                  </a:ext>
                </a:extLst>
              </a:tr>
            </a:tbl>
          </a:graphicData>
        </a:graphic>
      </p:graphicFrame>
      <p:graphicFrame>
        <p:nvGraphicFramePr>
          <p:cNvPr id="4" name="Table 3">
            <a:extLst>
              <a:ext uri="{FF2B5EF4-FFF2-40B4-BE49-F238E27FC236}">
                <a16:creationId xmlns:a16="http://schemas.microsoft.com/office/drawing/2014/main" id="{3E080A46-F12B-F266-7035-D56D00311E15}"/>
              </a:ext>
            </a:extLst>
          </p:cNvPr>
          <p:cNvGraphicFramePr>
            <a:graphicFrameLocks noGrp="1"/>
          </p:cNvGraphicFramePr>
          <p:nvPr>
            <p:extLst>
              <p:ext uri="{D42A27DB-BD31-4B8C-83A1-F6EECF244321}">
                <p14:modId xmlns:p14="http://schemas.microsoft.com/office/powerpoint/2010/main" val="1831747750"/>
              </p:ext>
            </p:extLst>
          </p:nvPr>
        </p:nvGraphicFramePr>
        <p:xfrm>
          <a:off x="616816" y="2537836"/>
          <a:ext cx="2066924" cy="491692"/>
        </p:xfrm>
        <a:graphic>
          <a:graphicData uri="http://schemas.openxmlformats.org/drawingml/2006/table">
            <a:tbl>
              <a:tblPr firstRow="1" bandRow="1">
                <a:tableStyleId>{5C22544A-7EE6-4342-B048-85BDC9FD1C3A}</a:tableStyleId>
              </a:tblPr>
              <a:tblGrid>
                <a:gridCol w="1371599">
                  <a:extLst>
                    <a:ext uri="{9D8B030D-6E8A-4147-A177-3AD203B41FA5}">
                      <a16:colId xmlns:a16="http://schemas.microsoft.com/office/drawing/2014/main" val="3972464845"/>
                    </a:ext>
                  </a:extLst>
                </a:gridCol>
                <a:gridCol w="695325">
                  <a:extLst>
                    <a:ext uri="{9D8B030D-6E8A-4147-A177-3AD203B41FA5}">
                      <a16:colId xmlns:a16="http://schemas.microsoft.com/office/drawing/2014/main" val="3881343629"/>
                    </a:ext>
                  </a:extLst>
                </a:gridCol>
              </a:tblGrid>
              <a:tr h="245846">
                <a:tc>
                  <a:txBody>
                    <a:bodyPr/>
                    <a:lstStyle/>
                    <a:p>
                      <a:pPr algn="r" fontAlgn="b"/>
                      <a:r>
                        <a:rPr lang="lt-LT" sz="1000" b="0" kern="1200">
                          <a:solidFill>
                            <a:schemeClr val="tx1">
                              <a:lumMod val="50000"/>
                              <a:lumOff val="50000"/>
                            </a:schemeClr>
                          </a:solidFill>
                          <a:latin typeface="+mn-lt"/>
                          <a:ea typeface="+mn-ea"/>
                          <a:cs typeface="+mn-cs"/>
                        </a:rPr>
                        <a:t>Vyras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47</a:t>
                      </a:r>
                      <a:endParaRPr lang="lt-LT" sz="1000" b="0" kern="1200" dirty="0">
                        <a:solidFill>
                          <a:schemeClr val="tx1">
                            <a:lumMod val="50000"/>
                            <a:lumOff val="50000"/>
                          </a:schemeClr>
                        </a:solidFill>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245846">
                <a:tc>
                  <a:txBody>
                    <a:bodyPr/>
                    <a:lstStyle/>
                    <a:p>
                      <a:pPr algn="r" fontAlgn="b"/>
                      <a:r>
                        <a:rPr lang="lt-LT" sz="1000" b="0" kern="1200" dirty="0">
                          <a:solidFill>
                            <a:schemeClr val="tx1">
                              <a:lumMod val="50000"/>
                              <a:lumOff val="50000"/>
                            </a:schemeClr>
                          </a:solidFill>
                          <a:latin typeface="+mn-lt"/>
                          <a:ea typeface="+mn-ea"/>
                          <a:cs typeface="+mn-cs"/>
                        </a:rPr>
                        <a:t>Moteris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kern="1200" dirty="0">
                          <a:solidFill>
                            <a:schemeClr val="tx1">
                              <a:lumMod val="50000"/>
                              <a:lumOff val="50000"/>
                            </a:schemeClr>
                          </a:solidFill>
                          <a:latin typeface="+mn-lt"/>
                          <a:ea typeface="+mn-ea"/>
                          <a:cs typeface="+mn-cs"/>
                        </a:rPr>
                        <a:t>53</a:t>
                      </a:r>
                      <a:endParaRPr lang="lt-LT" sz="1000" kern="1200" dirty="0">
                        <a:solidFill>
                          <a:schemeClr val="tx1">
                            <a:lumMod val="50000"/>
                            <a:lumOff val="50000"/>
                          </a:schemeClr>
                        </a:solidFill>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bl>
          </a:graphicData>
        </a:graphic>
      </p:graphicFrame>
      <p:graphicFrame>
        <p:nvGraphicFramePr>
          <p:cNvPr id="6" name="Table 5">
            <a:extLst>
              <a:ext uri="{FF2B5EF4-FFF2-40B4-BE49-F238E27FC236}">
                <a16:creationId xmlns:a16="http://schemas.microsoft.com/office/drawing/2014/main" id="{C7402FE2-8E19-C3E6-4F1D-5A6252CB08ED}"/>
              </a:ext>
            </a:extLst>
          </p:cNvPr>
          <p:cNvGraphicFramePr>
            <a:graphicFrameLocks noGrp="1"/>
          </p:cNvGraphicFramePr>
          <p:nvPr>
            <p:extLst>
              <p:ext uri="{D42A27DB-BD31-4B8C-83A1-F6EECF244321}">
                <p14:modId xmlns:p14="http://schemas.microsoft.com/office/powerpoint/2010/main" val="1392822579"/>
              </p:ext>
            </p:extLst>
          </p:nvPr>
        </p:nvGraphicFramePr>
        <p:xfrm>
          <a:off x="6238875" y="2462744"/>
          <a:ext cx="2543175" cy="823382"/>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3972464845"/>
                    </a:ext>
                  </a:extLst>
                </a:gridCol>
                <a:gridCol w="676275">
                  <a:extLst>
                    <a:ext uri="{9D8B030D-6E8A-4147-A177-3AD203B41FA5}">
                      <a16:colId xmlns:a16="http://schemas.microsoft.com/office/drawing/2014/main" val="3881343629"/>
                    </a:ext>
                  </a:extLst>
                </a:gridCol>
              </a:tblGrid>
              <a:tr h="260913">
                <a:tc>
                  <a:txBody>
                    <a:bodyPr/>
                    <a:lstStyle/>
                    <a:p>
                      <a:pPr algn="r" fontAlgn="b"/>
                      <a:r>
                        <a:rPr lang="lt-LT" sz="1000" b="0" kern="1200">
                          <a:solidFill>
                            <a:schemeClr val="tx1">
                              <a:lumMod val="50000"/>
                              <a:lumOff val="50000"/>
                            </a:schemeClr>
                          </a:solidFill>
                          <a:latin typeface="+mn-lt"/>
                          <a:ea typeface="+mn-ea"/>
                          <a:cs typeface="+mn-cs"/>
                        </a:rPr>
                        <a:t>Aukštasis / neb. aukštasis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36</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388059">
                <a:tc>
                  <a:txBody>
                    <a:bodyPr/>
                    <a:lstStyle/>
                    <a:p>
                      <a:pPr algn="r" fontAlgn="b"/>
                      <a:r>
                        <a:rPr lang="lt-LT" sz="1000" b="0" kern="1200" dirty="0">
                          <a:solidFill>
                            <a:schemeClr val="tx1">
                              <a:lumMod val="50000"/>
                              <a:lumOff val="50000"/>
                            </a:schemeClr>
                          </a:solidFill>
                          <a:latin typeface="+mn-lt"/>
                          <a:ea typeface="+mn-ea"/>
                          <a:cs typeface="+mn-cs"/>
                        </a:rPr>
                        <a:t>Aukštesnysis / vidurinis / spec. vidurinis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kern="1200" dirty="0">
                          <a:solidFill>
                            <a:schemeClr val="tx1">
                              <a:lumMod val="50000"/>
                              <a:lumOff val="50000"/>
                            </a:schemeClr>
                          </a:solidFill>
                          <a:latin typeface="+mn-lt"/>
                          <a:ea typeface="+mn-ea"/>
                          <a:cs typeface="+mn-cs"/>
                        </a:rPr>
                        <a:t>58</a:t>
                      </a:r>
                      <a:endParaRPr lang="lt-LT" sz="100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174410">
                <a:tc>
                  <a:txBody>
                    <a:bodyPr/>
                    <a:lstStyle/>
                    <a:p>
                      <a:pPr algn="r" fontAlgn="b"/>
                      <a:r>
                        <a:rPr lang="lt-LT" sz="1000" b="0" kern="1200" dirty="0">
                          <a:solidFill>
                            <a:schemeClr val="tx1">
                              <a:lumMod val="50000"/>
                              <a:lumOff val="50000"/>
                            </a:schemeClr>
                          </a:solidFill>
                          <a:latin typeface="+mn-lt"/>
                          <a:ea typeface="+mn-ea"/>
                          <a:cs typeface="+mn-cs"/>
                        </a:rPr>
                        <a:t>Nebaigtas vidurinis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kern="1200" dirty="0">
                          <a:solidFill>
                            <a:schemeClr val="tx1">
                              <a:lumMod val="50000"/>
                              <a:lumOff val="50000"/>
                            </a:schemeClr>
                          </a:solidFill>
                          <a:latin typeface="+mn-lt"/>
                          <a:ea typeface="+mn-ea"/>
                          <a:cs typeface="+mn-cs"/>
                        </a:rPr>
                        <a:t>6</a:t>
                      </a:r>
                      <a:endParaRPr lang="lt-LT" sz="100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bl>
          </a:graphicData>
        </a:graphic>
      </p:graphicFrame>
      <p:graphicFrame>
        <p:nvGraphicFramePr>
          <p:cNvPr id="8" name="Table 7">
            <a:extLst>
              <a:ext uri="{FF2B5EF4-FFF2-40B4-BE49-F238E27FC236}">
                <a16:creationId xmlns:a16="http://schemas.microsoft.com/office/drawing/2014/main" id="{A0C47DC1-B017-8E11-573F-D6CB4A38ECA3}"/>
              </a:ext>
            </a:extLst>
          </p:cNvPr>
          <p:cNvGraphicFramePr>
            <a:graphicFrameLocks noGrp="1"/>
          </p:cNvGraphicFramePr>
          <p:nvPr>
            <p:extLst>
              <p:ext uri="{D42A27DB-BD31-4B8C-83A1-F6EECF244321}">
                <p14:modId xmlns:p14="http://schemas.microsoft.com/office/powerpoint/2010/main" val="856252177"/>
              </p:ext>
            </p:extLst>
          </p:nvPr>
        </p:nvGraphicFramePr>
        <p:xfrm>
          <a:off x="3400426" y="4710644"/>
          <a:ext cx="2590800" cy="932774"/>
        </p:xfrm>
        <a:graphic>
          <a:graphicData uri="http://schemas.openxmlformats.org/drawingml/2006/table">
            <a:tbl>
              <a:tblPr firstRow="1" bandRow="1">
                <a:tableStyleId>{5C22544A-7EE6-4342-B048-85BDC9FD1C3A}</a:tableStyleId>
              </a:tblPr>
              <a:tblGrid>
                <a:gridCol w="1901233">
                  <a:extLst>
                    <a:ext uri="{9D8B030D-6E8A-4147-A177-3AD203B41FA5}">
                      <a16:colId xmlns:a16="http://schemas.microsoft.com/office/drawing/2014/main" val="3972464845"/>
                    </a:ext>
                  </a:extLst>
                </a:gridCol>
                <a:gridCol w="689567">
                  <a:extLst>
                    <a:ext uri="{9D8B030D-6E8A-4147-A177-3AD203B41FA5}">
                      <a16:colId xmlns:a16="http://schemas.microsoft.com/office/drawing/2014/main" val="3881343629"/>
                    </a:ext>
                  </a:extLst>
                </a:gridCol>
              </a:tblGrid>
              <a:tr h="295577">
                <a:tc>
                  <a:txBody>
                    <a:bodyPr/>
                    <a:lstStyle/>
                    <a:p>
                      <a:pPr algn="r" fontAlgn="b"/>
                      <a:r>
                        <a:rPr lang="lt-LT" sz="1000" b="0" kern="1200">
                          <a:solidFill>
                            <a:schemeClr val="tx1">
                              <a:lumMod val="50000"/>
                              <a:lumOff val="50000"/>
                            </a:schemeClr>
                          </a:solidFill>
                          <a:latin typeface="+mn-lt"/>
                          <a:ea typeface="+mn-ea"/>
                          <a:cs typeface="+mn-cs"/>
                        </a:rPr>
                        <a:t>Nevedęs / netekėjusi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22</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439615">
                <a:tc>
                  <a:txBody>
                    <a:bodyPr/>
                    <a:lstStyle/>
                    <a:p>
                      <a:pPr algn="r" fontAlgn="b"/>
                      <a:r>
                        <a:rPr lang="lt-LT" sz="1000" b="0" kern="1200" dirty="0">
                          <a:solidFill>
                            <a:schemeClr val="tx1">
                              <a:lumMod val="50000"/>
                              <a:lumOff val="50000"/>
                            </a:schemeClr>
                          </a:solidFill>
                          <a:latin typeface="+mn-lt"/>
                          <a:ea typeface="+mn-ea"/>
                          <a:cs typeface="+mn-cs"/>
                        </a:rPr>
                        <a:t>Vedęs / ištekėjusi, gyvena neregistruotoje santuokoje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66</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197582">
                <a:tc>
                  <a:txBody>
                    <a:bodyPr/>
                    <a:lstStyle/>
                    <a:p>
                      <a:pPr algn="r" fontAlgn="b"/>
                      <a:r>
                        <a:rPr lang="lt-LT" sz="1000" b="0" kern="1200">
                          <a:solidFill>
                            <a:schemeClr val="tx1">
                              <a:lumMod val="50000"/>
                              <a:lumOff val="50000"/>
                            </a:schemeClr>
                          </a:solidFill>
                          <a:latin typeface="+mn-lt"/>
                          <a:ea typeface="+mn-ea"/>
                          <a:cs typeface="+mn-cs"/>
                        </a:rPr>
                        <a:t>Kita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12</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bl>
          </a:graphicData>
        </a:graphic>
      </p:graphicFrame>
      <p:graphicFrame>
        <p:nvGraphicFramePr>
          <p:cNvPr id="9" name="Table 8">
            <a:extLst>
              <a:ext uri="{FF2B5EF4-FFF2-40B4-BE49-F238E27FC236}">
                <a16:creationId xmlns:a16="http://schemas.microsoft.com/office/drawing/2014/main" id="{977E1A1F-5626-2064-1A98-ED962015C28F}"/>
              </a:ext>
            </a:extLst>
          </p:cNvPr>
          <p:cNvGraphicFramePr>
            <a:graphicFrameLocks noGrp="1"/>
          </p:cNvGraphicFramePr>
          <p:nvPr>
            <p:extLst>
              <p:ext uri="{D42A27DB-BD31-4B8C-83A1-F6EECF244321}">
                <p14:modId xmlns:p14="http://schemas.microsoft.com/office/powerpoint/2010/main" val="1765417340"/>
              </p:ext>
            </p:extLst>
          </p:nvPr>
        </p:nvGraphicFramePr>
        <p:xfrm>
          <a:off x="6276975" y="4812145"/>
          <a:ext cx="2447925" cy="785092"/>
        </p:xfrm>
        <a:graphic>
          <a:graphicData uri="http://schemas.openxmlformats.org/drawingml/2006/table">
            <a:tbl>
              <a:tblPr firstRow="1" bandRow="1">
                <a:tableStyleId>{5C22544A-7EE6-4342-B048-85BDC9FD1C3A}</a:tableStyleId>
              </a:tblPr>
              <a:tblGrid>
                <a:gridCol w="1694007">
                  <a:extLst>
                    <a:ext uri="{9D8B030D-6E8A-4147-A177-3AD203B41FA5}">
                      <a16:colId xmlns:a16="http://schemas.microsoft.com/office/drawing/2014/main" val="3972464845"/>
                    </a:ext>
                  </a:extLst>
                </a:gridCol>
                <a:gridCol w="753918">
                  <a:extLst>
                    <a:ext uri="{9D8B030D-6E8A-4147-A177-3AD203B41FA5}">
                      <a16:colId xmlns:a16="http://schemas.microsoft.com/office/drawing/2014/main" val="3881343629"/>
                    </a:ext>
                  </a:extLst>
                </a:gridCol>
              </a:tblGrid>
              <a:tr h="206425">
                <a:tc>
                  <a:txBody>
                    <a:bodyPr/>
                    <a:lstStyle/>
                    <a:p>
                      <a:pPr algn="r" fontAlgn="b"/>
                      <a:r>
                        <a:rPr lang="lt-LT" sz="1000" b="0" kern="1200">
                          <a:solidFill>
                            <a:schemeClr val="tx1">
                              <a:lumMod val="50000"/>
                              <a:lumOff val="50000"/>
                            </a:schemeClr>
                          </a:solidFill>
                          <a:latin typeface="+mn-lt"/>
                          <a:ea typeface="+mn-ea"/>
                          <a:cs typeface="+mn-cs"/>
                        </a:rPr>
                        <a:t>Didieji miestai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46</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372242">
                <a:tc>
                  <a:txBody>
                    <a:bodyPr/>
                    <a:lstStyle/>
                    <a:p>
                      <a:pPr algn="r" fontAlgn="b"/>
                      <a:r>
                        <a:rPr lang="lt-LT" sz="1000" b="0" kern="1200" dirty="0">
                          <a:solidFill>
                            <a:schemeClr val="tx1">
                              <a:lumMod val="50000"/>
                              <a:lumOff val="50000"/>
                            </a:schemeClr>
                          </a:solidFill>
                          <a:latin typeface="+mn-lt"/>
                          <a:ea typeface="+mn-ea"/>
                          <a:cs typeface="+mn-cs"/>
                        </a:rPr>
                        <a:t>Kitas miestas, rajono centras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26</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206425">
                <a:tc>
                  <a:txBody>
                    <a:bodyPr/>
                    <a:lstStyle/>
                    <a:p>
                      <a:pPr algn="r" fontAlgn="b"/>
                      <a:r>
                        <a:rPr lang="lt-LT" sz="1000" b="0" kern="1200" dirty="0">
                          <a:solidFill>
                            <a:schemeClr val="tx1">
                              <a:lumMod val="50000"/>
                              <a:lumOff val="50000"/>
                            </a:schemeClr>
                          </a:solidFill>
                          <a:latin typeface="+mn-lt"/>
                          <a:ea typeface="+mn-ea"/>
                          <a:cs typeface="+mn-cs"/>
                        </a:rPr>
                        <a:t>Kaimo vietovė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28</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bl>
          </a:graphicData>
        </a:graphic>
      </p:graphicFrame>
      <p:pic>
        <p:nvPicPr>
          <p:cNvPr id="13" name="Picture 12">
            <a:extLst>
              <a:ext uri="{FF2B5EF4-FFF2-40B4-BE49-F238E27FC236}">
                <a16:creationId xmlns:a16="http://schemas.microsoft.com/office/drawing/2014/main" id="{3E0AE8BE-3485-D99A-86B2-44E7D3CCED25}"/>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33332" y="1571476"/>
            <a:ext cx="515999" cy="377397"/>
          </a:xfrm>
          <a:prstGeom prst="rect">
            <a:avLst/>
          </a:prstGeom>
        </p:spPr>
      </p:pic>
      <p:pic>
        <p:nvPicPr>
          <p:cNvPr id="17" name="Picture 16">
            <a:extLst>
              <a:ext uri="{FF2B5EF4-FFF2-40B4-BE49-F238E27FC236}">
                <a16:creationId xmlns:a16="http://schemas.microsoft.com/office/drawing/2014/main" id="{3AF223EE-E1BA-0B06-DFDF-DC0E4C23ABF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8167" y="1471130"/>
            <a:ext cx="599690" cy="477743"/>
          </a:xfrm>
          <a:prstGeom prst="rect">
            <a:avLst/>
          </a:prstGeom>
        </p:spPr>
      </p:pic>
      <p:pic>
        <p:nvPicPr>
          <p:cNvPr id="20" name="Picture 19">
            <a:extLst>
              <a:ext uri="{FF2B5EF4-FFF2-40B4-BE49-F238E27FC236}">
                <a16:creationId xmlns:a16="http://schemas.microsoft.com/office/drawing/2014/main" id="{423BFAD9-C9CB-2B19-2C4E-472A7B61CF15}"/>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38177" y="1524092"/>
            <a:ext cx="576385" cy="461728"/>
          </a:xfrm>
          <a:prstGeom prst="rect">
            <a:avLst/>
          </a:prstGeom>
        </p:spPr>
      </p:pic>
      <p:graphicFrame>
        <p:nvGraphicFramePr>
          <p:cNvPr id="10" name="Table 9">
            <a:extLst>
              <a:ext uri="{FF2B5EF4-FFF2-40B4-BE49-F238E27FC236}">
                <a16:creationId xmlns:a16="http://schemas.microsoft.com/office/drawing/2014/main" id="{A5979950-9F84-1F0B-5F56-DCC25CC93FC7}"/>
              </a:ext>
            </a:extLst>
          </p:cNvPr>
          <p:cNvGraphicFramePr>
            <a:graphicFrameLocks noGrp="1"/>
          </p:cNvGraphicFramePr>
          <p:nvPr>
            <p:extLst>
              <p:ext uri="{D42A27DB-BD31-4B8C-83A1-F6EECF244321}">
                <p14:modId xmlns:p14="http://schemas.microsoft.com/office/powerpoint/2010/main" val="4162824911"/>
              </p:ext>
            </p:extLst>
          </p:nvPr>
        </p:nvGraphicFramePr>
        <p:xfrm>
          <a:off x="9009205" y="2503056"/>
          <a:ext cx="2647949" cy="3299232"/>
        </p:xfrm>
        <a:graphic>
          <a:graphicData uri="http://schemas.openxmlformats.org/drawingml/2006/table">
            <a:tbl>
              <a:tblPr firstRow="1" bandRow="1">
                <a:tableStyleId>{5C22544A-7EE6-4342-B048-85BDC9FD1C3A}</a:tableStyleId>
              </a:tblPr>
              <a:tblGrid>
                <a:gridCol w="1895475">
                  <a:extLst>
                    <a:ext uri="{9D8B030D-6E8A-4147-A177-3AD203B41FA5}">
                      <a16:colId xmlns:a16="http://schemas.microsoft.com/office/drawing/2014/main" val="3972464845"/>
                    </a:ext>
                  </a:extLst>
                </a:gridCol>
                <a:gridCol w="752474">
                  <a:extLst>
                    <a:ext uri="{9D8B030D-6E8A-4147-A177-3AD203B41FA5}">
                      <a16:colId xmlns:a16="http://schemas.microsoft.com/office/drawing/2014/main" val="3881343629"/>
                    </a:ext>
                  </a:extLst>
                </a:gridCol>
              </a:tblGrid>
              <a:tr h="412404">
                <a:tc>
                  <a:txBody>
                    <a:bodyPr/>
                    <a:lstStyle/>
                    <a:p>
                      <a:pPr algn="r" fontAlgn="b"/>
                      <a:r>
                        <a:rPr lang="lt-LT" sz="1000" b="0" kern="1200">
                          <a:solidFill>
                            <a:schemeClr val="tx1">
                              <a:lumMod val="50000"/>
                              <a:lumOff val="50000"/>
                            </a:schemeClr>
                          </a:solidFill>
                          <a:latin typeface="+mn-lt"/>
                          <a:ea typeface="+mn-ea"/>
                          <a:cs typeface="+mn-cs"/>
                        </a:rPr>
                        <a:t>Aukščiausio, vidutinio lygio vadovas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6</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412404">
                <a:tc>
                  <a:txBody>
                    <a:bodyPr/>
                    <a:lstStyle/>
                    <a:p>
                      <a:pPr algn="r" fontAlgn="b"/>
                      <a:r>
                        <a:rPr lang="lt-LT" sz="1000" b="0" kern="1200" dirty="0">
                          <a:solidFill>
                            <a:schemeClr val="tx1">
                              <a:lumMod val="50000"/>
                              <a:lumOff val="50000"/>
                            </a:schemeClr>
                          </a:solidFill>
                          <a:latin typeface="+mn-lt"/>
                          <a:ea typeface="+mn-ea"/>
                          <a:cs typeface="+mn-cs"/>
                        </a:rPr>
                        <a:t>Specialistas (-ė), tarnautojas (-a)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37</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412404">
                <a:tc>
                  <a:txBody>
                    <a:bodyPr/>
                    <a:lstStyle/>
                    <a:p>
                      <a:pPr algn="r" fontAlgn="b"/>
                      <a:r>
                        <a:rPr lang="lt-LT" sz="1000" b="0" kern="1200" dirty="0">
                          <a:solidFill>
                            <a:schemeClr val="tx1">
                              <a:lumMod val="50000"/>
                              <a:lumOff val="50000"/>
                            </a:schemeClr>
                          </a:solidFill>
                          <a:latin typeface="+mn-lt"/>
                          <a:ea typeface="+mn-ea"/>
                          <a:cs typeface="+mn-cs"/>
                        </a:rPr>
                        <a:t>Darbininkas (-ė), techninis darbuotojas (-a)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24</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r h="412404">
                <a:tc>
                  <a:txBody>
                    <a:bodyPr/>
                    <a:lstStyle/>
                    <a:p>
                      <a:pPr algn="r" fontAlgn="b"/>
                      <a:r>
                        <a:rPr lang="lt-LT" sz="1000" b="0" kern="1200" dirty="0">
                          <a:solidFill>
                            <a:schemeClr val="tx1">
                              <a:lumMod val="50000"/>
                              <a:lumOff val="50000"/>
                            </a:schemeClr>
                          </a:solidFill>
                          <a:latin typeface="+mn-lt"/>
                          <a:ea typeface="+mn-ea"/>
                          <a:cs typeface="+mn-cs"/>
                        </a:rPr>
                        <a:t>Smulkus verslininkas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7</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828274"/>
                  </a:ext>
                </a:extLst>
              </a:tr>
              <a:tr h="412404">
                <a:tc>
                  <a:txBody>
                    <a:bodyPr/>
                    <a:lstStyle/>
                    <a:p>
                      <a:pPr algn="r" fontAlgn="b"/>
                      <a:r>
                        <a:rPr lang="lt-LT" sz="1000" b="0" kern="1200" dirty="0">
                          <a:solidFill>
                            <a:schemeClr val="tx1">
                              <a:lumMod val="50000"/>
                              <a:lumOff val="50000"/>
                            </a:schemeClr>
                          </a:solidFill>
                          <a:latin typeface="+mn-lt"/>
                          <a:ea typeface="+mn-ea"/>
                          <a:cs typeface="+mn-cs"/>
                        </a:rPr>
                        <a:t>Ūkininkas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435558"/>
                  </a:ext>
                </a:extLst>
              </a:tr>
              <a:tr h="412404">
                <a:tc>
                  <a:txBody>
                    <a:bodyPr/>
                    <a:lstStyle/>
                    <a:p>
                      <a:pPr algn="r" fontAlgn="b"/>
                      <a:r>
                        <a:rPr lang="lt-LT" sz="1000" b="0" kern="1200" dirty="0">
                          <a:solidFill>
                            <a:schemeClr val="tx1">
                              <a:lumMod val="50000"/>
                              <a:lumOff val="50000"/>
                            </a:schemeClr>
                          </a:solidFill>
                          <a:latin typeface="+mn-lt"/>
                          <a:ea typeface="+mn-ea"/>
                          <a:cs typeface="+mn-cs"/>
                        </a:rPr>
                        <a:t>Bedarbis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6</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9923665"/>
                  </a:ext>
                </a:extLst>
              </a:tr>
              <a:tr h="412404">
                <a:tc>
                  <a:txBody>
                    <a:bodyPr/>
                    <a:lstStyle/>
                    <a:p>
                      <a:pPr algn="r" fontAlgn="b"/>
                      <a:r>
                        <a:rPr lang="lt-LT" sz="1000" b="0" kern="1200" dirty="0">
                          <a:solidFill>
                            <a:schemeClr val="tx1">
                              <a:lumMod val="50000"/>
                              <a:lumOff val="50000"/>
                            </a:schemeClr>
                          </a:solidFill>
                          <a:latin typeface="+mn-lt"/>
                          <a:ea typeface="+mn-ea"/>
                          <a:cs typeface="+mn-cs"/>
                        </a:rPr>
                        <a:t>Pensininkas (-ė)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17</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4687451"/>
                  </a:ext>
                </a:extLst>
              </a:tr>
              <a:tr h="412404">
                <a:tc>
                  <a:txBody>
                    <a:bodyPr/>
                    <a:lstStyle/>
                    <a:p>
                      <a:pPr algn="r" fontAlgn="b"/>
                      <a:r>
                        <a:rPr lang="lt-LT" sz="1000" b="0" kern="1200" dirty="0">
                          <a:solidFill>
                            <a:schemeClr val="tx1">
                              <a:lumMod val="50000"/>
                              <a:lumOff val="50000"/>
                            </a:schemeClr>
                          </a:solidFill>
                          <a:latin typeface="+mn-lt"/>
                          <a:ea typeface="+mn-ea"/>
                          <a:cs typeface="+mn-cs"/>
                        </a:rPr>
                        <a:t>Užimtas namų ūkyje ir neieškau darbo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a:t>
                      </a:r>
                      <a:endParaRPr lang="lt-LT" sz="1000" b="0" kern="1200" dirty="0">
                        <a:solidFill>
                          <a:schemeClr val="tx1">
                            <a:lumMod val="50000"/>
                            <a:lumOff val="50000"/>
                          </a:schemeClr>
                        </a:solidFill>
                        <a:latin typeface="+mn-lt"/>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5719079"/>
                  </a:ext>
                </a:extLst>
              </a:tr>
            </a:tbl>
          </a:graphicData>
        </a:graphic>
      </p:graphicFrame>
      <p:pic>
        <p:nvPicPr>
          <p:cNvPr id="22" name="Picture 21">
            <a:extLst>
              <a:ext uri="{FF2B5EF4-FFF2-40B4-BE49-F238E27FC236}">
                <a16:creationId xmlns:a16="http://schemas.microsoft.com/office/drawing/2014/main" id="{0B03A38C-C364-4ECD-D051-21BB08995D32}"/>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37434" y="3709366"/>
            <a:ext cx="526179" cy="483944"/>
          </a:xfrm>
          <a:prstGeom prst="rect">
            <a:avLst/>
          </a:prstGeom>
        </p:spPr>
      </p:pic>
      <p:sp>
        <p:nvSpPr>
          <p:cNvPr id="28" name="Oval 27">
            <a:extLst>
              <a:ext uri="{FF2B5EF4-FFF2-40B4-BE49-F238E27FC236}">
                <a16:creationId xmlns:a16="http://schemas.microsoft.com/office/drawing/2014/main" id="{23A46EC0-A8F7-09EF-62C0-85E72716A506}"/>
              </a:ext>
            </a:extLst>
          </p:cNvPr>
          <p:cNvSpPr/>
          <p:nvPr/>
        </p:nvSpPr>
        <p:spPr>
          <a:xfrm>
            <a:off x="1610192" y="14805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29" name="Oval 28">
            <a:extLst>
              <a:ext uri="{FF2B5EF4-FFF2-40B4-BE49-F238E27FC236}">
                <a16:creationId xmlns:a16="http://schemas.microsoft.com/office/drawing/2014/main" id="{F8E62E0A-B1B7-0C3F-4AA2-0BD2888632D5}"/>
              </a:ext>
            </a:extLst>
          </p:cNvPr>
          <p:cNvSpPr/>
          <p:nvPr/>
        </p:nvSpPr>
        <p:spPr>
          <a:xfrm>
            <a:off x="4428147" y="146145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30" name="Oval 29">
            <a:extLst>
              <a:ext uri="{FF2B5EF4-FFF2-40B4-BE49-F238E27FC236}">
                <a16:creationId xmlns:a16="http://schemas.microsoft.com/office/drawing/2014/main" id="{10F9F0B0-6C51-2EF9-58CE-F9BD88F48085}"/>
              </a:ext>
            </a:extLst>
          </p:cNvPr>
          <p:cNvSpPr/>
          <p:nvPr/>
        </p:nvSpPr>
        <p:spPr>
          <a:xfrm>
            <a:off x="7239756" y="14805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33" name="Oval 32">
            <a:extLst>
              <a:ext uri="{FF2B5EF4-FFF2-40B4-BE49-F238E27FC236}">
                <a16:creationId xmlns:a16="http://schemas.microsoft.com/office/drawing/2014/main" id="{F81F7E56-82EE-FFF2-C800-08B54B84070D}"/>
              </a:ext>
            </a:extLst>
          </p:cNvPr>
          <p:cNvSpPr/>
          <p:nvPr/>
        </p:nvSpPr>
        <p:spPr>
          <a:xfrm>
            <a:off x="1618850" y="36903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34" name="Oval 33">
            <a:extLst>
              <a:ext uri="{FF2B5EF4-FFF2-40B4-BE49-F238E27FC236}">
                <a16:creationId xmlns:a16="http://schemas.microsoft.com/office/drawing/2014/main" id="{EDEAACD3-D7E7-EDC9-3FB8-75A17057506E}"/>
              </a:ext>
            </a:extLst>
          </p:cNvPr>
          <p:cNvSpPr/>
          <p:nvPr/>
        </p:nvSpPr>
        <p:spPr>
          <a:xfrm>
            <a:off x="7201945" y="37284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35" name="Oval 34">
            <a:extLst>
              <a:ext uri="{FF2B5EF4-FFF2-40B4-BE49-F238E27FC236}">
                <a16:creationId xmlns:a16="http://schemas.microsoft.com/office/drawing/2014/main" id="{CB6E0C78-3A64-9E81-1F0B-5993DE2CE168}"/>
              </a:ext>
            </a:extLst>
          </p:cNvPr>
          <p:cNvSpPr/>
          <p:nvPr/>
        </p:nvSpPr>
        <p:spPr>
          <a:xfrm>
            <a:off x="4420645" y="370935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sp>
        <p:nvSpPr>
          <p:cNvPr id="31" name="Oval 30">
            <a:extLst>
              <a:ext uri="{FF2B5EF4-FFF2-40B4-BE49-F238E27FC236}">
                <a16:creationId xmlns:a16="http://schemas.microsoft.com/office/drawing/2014/main" id="{53BE1229-0973-F1DA-6A4E-7DBCA46F87E5}"/>
              </a:ext>
            </a:extLst>
          </p:cNvPr>
          <p:cNvSpPr/>
          <p:nvPr/>
        </p:nvSpPr>
        <p:spPr>
          <a:xfrm>
            <a:off x="10020767" y="1442403"/>
            <a:ext cx="540000" cy="540000"/>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Microsoft YaHei UI Light"/>
              <a:ea typeface="+mn-ea"/>
              <a:cs typeface="+mn-cs"/>
            </a:endParaRPr>
          </a:p>
        </p:txBody>
      </p:sp>
      <p:pic>
        <p:nvPicPr>
          <p:cNvPr id="37" name="Picture 36">
            <a:extLst>
              <a:ext uri="{FF2B5EF4-FFF2-40B4-BE49-F238E27FC236}">
                <a16:creationId xmlns:a16="http://schemas.microsoft.com/office/drawing/2014/main" id="{B22ACE66-04A0-A4FF-CADC-545218170B0A}"/>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6665" y="3757527"/>
            <a:ext cx="513870" cy="435782"/>
          </a:xfrm>
          <a:prstGeom prst="rect">
            <a:avLst/>
          </a:prstGeom>
        </p:spPr>
      </p:pic>
      <p:pic>
        <p:nvPicPr>
          <p:cNvPr id="41" name="Picture 40">
            <a:extLst>
              <a:ext uri="{FF2B5EF4-FFF2-40B4-BE49-F238E27FC236}">
                <a16:creationId xmlns:a16="http://schemas.microsoft.com/office/drawing/2014/main" id="{E0201657-3369-F639-9F57-A6EE8168268B}"/>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15505" y="3826469"/>
            <a:ext cx="329895" cy="329895"/>
          </a:xfrm>
          <a:prstGeom prst="rect">
            <a:avLst/>
          </a:prstGeom>
        </p:spPr>
      </p:pic>
      <p:pic>
        <p:nvPicPr>
          <p:cNvPr id="39" name="Picture 38">
            <a:extLst>
              <a:ext uri="{FF2B5EF4-FFF2-40B4-BE49-F238E27FC236}">
                <a16:creationId xmlns:a16="http://schemas.microsoft.com/office/drawing/2014/main" id="{7061C288-E5E1-1E2D-5715-47BE1A49788E}"/>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72599" y="1486251"/>
            <a:ext cx="445146" cy="434913"/>
          </a:xfrm>
          <a:prstGeom prst="rect">
            <a:avLst/>
          </a:prstGeom>
        </p:spPr>
      </p:pic>
      <p:graphicFrame>
        <p:nvGraphicFramePr>
          <p:cNvPr id="2" name="Table 1">
            <a:extLst>
              <a:ext uri="{FF2B5EF4-FFF2-40B4-BE49-F238E27FC236}">
                <a16:creationId xmlns:a16="http://schemas.microsoft.com/office/drawing/2014/main" id="{EB4318EF-52E2-4B08-AF4D-36E12E2E7C2E}"/>
              </a:ext>
            </a:extLst>
          </p:cNvPr>
          <p:cNvGraphicFramePr>
            <a:graphicFrameLocks noGrp="1"/>
          </p:cNvGraphicFramePr>
          <p:nvPr>
            <p:extLst>
              <p:ext uri="{D42A27DB-BD31-4B8C-83A1-F6EECF244321}">
                <p14:modId xmlns:p14="http://schemas.microsoft.com/office/powerpoint/2010/main" val="3278951347"/>
              </p:ext>
            </p:extLst>
          </p:nvPr>
        </p:nvGraphicFramePr>
        <p:xfrm>
          <a:off x="410441" y="4677161"/>
          <a:ext cx="2466975" cy="1150095"/>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3972464845"/>
                    </a:ext>
                  </a:extLst>
                </a:gridCol>
                <a:gridCol w="666750">
                  <a:extLst>
                    <a:ext uri="{9D8B030D-6E8A-4147-A177-3AD203B41FA5}">
                      <a16:colId xmlns:a16="http://schemas.microsoft.com/office/drawing/2014/main" val="3881343629"/>
                    </a:ext>
                  </a:extLst>
                </a:gridCol>
              </a:tblGrid>
              <a:tr h="230019">
                <a:tc>
                  <a:txBody>
                    <a:bodyPr/>
                    <a:lstStyle/>
                    <a:p>
                      <a:pPr algn="r" fontAlgn="b"/>
                      <a:r>
                        <a:rPr lang="lt-LT" sz="1000" b="0" kern="1200" dirty="0">
                          <a:solidFill>
                            <a:schemeClr val="tx1">
                              <a:lumMod val="50000"/>
                              <a:lumOff val="50000"/>
                            </a:schemeClr>
                          </a:solidFill>
                          <a:latin typeface="+mn-lt"/>
                          <a:ea typeface="+mn-ea"/>
                          <a:cs typeface="+mn-cs"/>
                        </a:rPr>
                        <a:t>Iki </a:t>
                      </a:r>
                      <a:r>
                        <a:rPr lang="en-US" sz="1000" b="0" kern="1200" dirty="0">
                          <a:solidFill>
                            <a:schemeClr val="tx1">
                              <a:lumMod val="50000"/>
                              <a:lumOff val="50000"/>
                            </a:schemeClr>
                          </a:solidFill>
                          <a:latin typeface="+mn-lt"/>
                          <a:ea typeface="+mn-ea"/>
                          <a:cs typeface="+mn-cs"/>
                        </a:rPr>
                        <a:t>400</a:t>
                      </a:r>
                      <a:r>
                        <a:rPr lang="lt-LT" sz="1000" b="0" kern="1200" dirty="0">
                          <a:solidFill>
                            <a:schemeClr val="tx1">
                              <a:lumMod val="50000"/>
                              <a:lumOff val="50000"/>
                            </a:schemeClr>
                          </a:solidFill>
                          <a:latin typeface="+mn-lt"/>
                          <a:ea typeface="+mn-ea"/>
                          <a:cs typeface="+mn-cs"/>
                        </a:rPr>
                        <a:t>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8</a:t>
                      </a:r>
                      <a:endParaRPr lang="lt-LT" sz="1000" b="0" kern="1200" dirty="0">
                        <a:solidFill>
                          <a:schemeClr val="tx1">
                            <a:lumMod val="50000"/>
                            <a:lumOff val="50000"/>
                          </a:schemeClr>
                        </a:solidFill>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8564169"/>
                  </a:ext>
                </a:extLst>
              </a:tr>
              <a:tr h="230019">
                <a:tc>
                  <a:txBody>
                    <a:bodyPr/>
                    <a:lstStyle/>
                    <a:p>
                      <a:pPr algn="r" fontAlgn="b"/>
                      <a:r>
                        <a:rPr lang="en-US" sz="1000" b="0" kern="1200" dirty="0">
                          <a:solidFill>
                            <a:schemeClr val="tx1">
                              <a:lumMod val="50000"/>
                              <a:lumOff val="50000"/>
                            </a:schemeClr>
                          </a:solidFill>
                          <a:latin typeface="+mn-lt"/>
                          <a:ea typeface="+mn-ea"/>
                          <a:cs typeface="+mn-cs"/>
                        </a:rPr>
                        <a:t>4</a:t>
                      </a:r>
                      <a:r>
                        <a:rPr lang="lt-LT" sz="1000" b="0" kern="1200" dirty="0">
                          <a:solidFill>
                            <a:schemeClr val="tx1">
                              <a:lumMod val="50000"/>
                              <a:lumOff val="50000"/>
                            </a:schemeClr>
                          </a:solidFill>
                          <a:latin typeface="+mn-lt"/>
                          <a:ea typeface="+mn-ea"/>
                          <a:cs typeface="+mn-cs"/>
                        </a:rPr>
                        <a:t>01–500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20</a:t>
                      </a:r>
                      <a:endParaRPr lang="lt-LT" sz="1000" b="0" kern="1200" dirty="0">
                        <a:solidFill>
                          <a:schemeClr val="tx1">
                            <a:lumMod val="50000"/>
                            <a:lumOff val="50000"/>
                          </a:schemeClr>
                        </a:solidFill>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986043"/>
                  </a:ext>
                </a:extLst>
              </a:tr>
              <a:tr h="230019">
                <a:tc>
                  <a:txBody>
                    <a:bodyPr/>
                    <a:lstStyle/>
                    <a:p>
                      <a:pPr algn="r" fontAlgn="b"/>
                      <a:r>
                        <a:rPr lang="lt-LT" sz="1000" b="0" kern="1200" dirty="0">
                          <a:solidFill>
                            <a:schemeClr val="tx1">
                              <a:lumMod val="50000"/>
                              <a:lumOff val="50000"/>
                            </a:schemeClr>
                          </a:solidFill>
                          <a:latin typeface="+mn-lt"/>
                          <a:ea typeface="+mn-ea"/>
                          <a:cs typeface="+mn-cs"/>
                        </a:rPr>
                        <a:t>501–700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32</a:t>
                      </a:r>
                      <a:endParaRPr lang="lt-LT" sz="1000" b="0" kern="1200" dirty="0">
                        <a:solidFill>
                          <a:schemeClr val="tx1">
                            <a:lumMod val="50000"/>
                            <a:lumOff val="50000"/>
                          </a:schemeClr>
                        </a:solidFill>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47008"/>
                  </a:ext>
                </a:extLst>
              </a:tr>
              <a:tr h="230019">
                <a:tc>
                  <a:txBody>
                    <a:bodyPr/>
                    <a:lstStyle/>
                    <a:p>
                      <a:pPr algn="r" fontAlgn="b"/>
                      <a:r>
                        <a:rPr lang="lt-LT" sz="1000" b="0" kern="1200" dirty="0">
                          <a:solidFill>
                            <a:schemeClr val="tx1">
                              <a:lumMod val="50000"/>
                              <a:lumOff val="50000"/>
                            </a:schemeClr>
                          </a:solidFill>
                          <a:latin typeface="+mn-lt"/>
                          <a:ea typeface="+mn-ea"/>
                          <a:cs typeface="+mn-cs"/>
                        </a:rPr>
                        <a:t>700</a:t>
                      </a:r>
                      <a:r>
                        <a:rPr lang="en-US" sz="1000" b="0" kern="1200" dirty="0">
                          <a:solidFill>
                            <a:schemeClr val="tx1">
                              <a:lumMod val="50000"/>
                              <a:lumOff val="50000"/>
                            </a:schemeClr>
                          </a:solidFill>
                          <a:latin typeface="+mn-lt"/>
                          <a:ea typeface="+mn-ea"/>
                          <a:cs typeface="+mn-cs"/>
                        </a:rPr>
                        <a:t>-1000</a:t>
                      </a:r>
                      <a:r>
                        <a:rPr lang="lt-LT" sz="1000" b="0" kern="1200" dirty="0">
                          <a:solidFill>
                            <a:schemeClr val="tx1">
                              <a:lumMod val="50000"/>
                              <a:lumOff val="50000"/>
                            </a:schemeClr>
                          </a:solidFill>
                          <a:latin typeface="+mn-lt"/>
                          <a:ea typeface="+mn-ea"/>
                          <a:cs typeface="+mn-cs"/>
                        </a:rPr>
                        <a:t>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22</a:t>
                      </a:r>
                      <a:endParaRPr lang="lt-LT" sz="1000" b="0" kern="1200" dirty="0">
                        <a:solidFill>
                          <a:schemeClr val="tx1">
                            <a:lumMod val="50000"/>
                            <a:lumOff val="50000"/>
                          </a:schemeClr>
                        </a:solidFill>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4180156"/>
                  </a:ext>
                </a:extLst>
              </a:tr>
              <a:tr h="23001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lt-LT" sz="1000" b="0" kern="1200" dirty="0">
                          <a:solidFill>
                            <a:schemeClr val="tx1">
                              <a:lumMod val="50000"/>
                              <a:lumOff val="50000"/>
                            </a:schemeClr>
                          </a:solidFill>
                          <a:latin typeface="+mn-lt"/>
                          <a:ea typeface="+mn-ea"/>
                          <a:cs typeface="+mn-cs"/>
                        </a:rPr>
                        <a:t>Daugiau nei </a:t>
                      </a:r>
                      <a:r>
                        <a:rPr lang="en-US" sz="1000" b="0" kern="1200" dirty="0">
                          <a:solidFill>
                            <a:schemeClr val="tx1">
                              <a:lumMod val="50000"/>
                              <a:lumOff val="50000"/>
                            </a:schemeClr>
                          </a:solidFill>
                          <a:latin typeface="+mn-lt"/>
                          <a:ea typeface="+mn-ea"/>
                          <a:cs typeface="+mn-cs"/>
                        </a:rPr>
                        <a:t>10</a:t>
                      </a:r>
                      <a:r>
                        <a:rPr lang="lt-LT" sz="1000" b="0" kern="1200" dirty="0">
                          <a:solidFill>
                            <a:schemeClr val="tx1">
                              <a:lumMod val="50000"/>
                              <a:lumOff val="50000"/>
                            </a:schemeClr>
                          </a:solidFill>
                          <a:latin typeface="+mn-lt"/>
                          <a:ea typeface="+mn-ea"/>
                          <a:cs typeface="+mn-cs"/>
                        </a:rPr>
                        <a:t>00 Eur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kern="1200" dirty="0">
                          <a:solidFill>
                            <a:schemeClr val="tx1">
                              <a:lumMod val="50000"/>
                              <a:lumOff val="50000"/>
                            </a:schemeClr>
                          </a:solidFill>
                          <a:latin typeface="+mn-lt"/>
                          <a:ea typeface="+mn-ea"/>
                          <a:cs typeface="+mn-cs"/>
                        </a:rPr>
                        <a:t>18</a:t>
                      </a:r>
                      <a:endParaRPr lang="lt-LT" sz="1000" b="0" kern="1200" dirty="0">
                        <a:solidFill>
                          <a:schemeClr val="tx1">
                            <a:lumMod val="50000"/>
                            <a:lumOff val="50000"/>
                          </a:schemeClr>
                        </a:solidFill>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5643052"/>
                  </a:ext>
                </a:extLst>
              </a:tr>
            </a:tbl>
          </a:graphicData>
        </a:graphic>
      </p:graphicFrame>
    </p:spTree>
    <p:extLst>
      <p:ext uri="{BB962C8B-B14F-4D97-AF65-F5344CB8AC3E}">
        <p14:creationId xmlns:p14="http://schemas.microsoft.com/office/powerpoint/2010/main" val="187306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99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21581333-5764-5081-7857-BA77BA8F1A57}"/>
              </a:ext>
            </a:extLst>
          </p:cNvPr>
          <p:cNvSpPr>
            <a:spLocks noGrp="1"/>
          </p:cNvSpPr>
          <p:nvPr>
            <p:ph sz="half" idx="1"/>
          </p:nvPr>
        </p:nvSpPr>
        <p:spPr/>
        <p:txBody>
          <a:bodyPr/>
          <a:lstStyle/>
          <a:p>
            <a:r>
              <a:rPr lang="lt-LT"/>
              <a:t>Ar žinote, į kokią instituciją reikia kreiptis dėl statybą leidžiančių dokumentų išdavimo? Jei taip, nurodykite į kokią. </a:t>
            </a:r>
          </a:p>
        </p:txBody>
      </p:sp>
      <p:sp>
        <p:nvSpPr>
          <p:cNvPr id="6" name="Title 2">
            <a:extLst>
              <a:ext uri="{FF2B5EF4-FFF2-40B4-BE49-F238E27FC236}">
                <a16:creationId xmlns:a16="http://schemas.microsoft.com/office/drawing/2014/main" id="{69BFE138-67DF-766A-4B88-528D3CB0AD99}"/>
              </a:ext>
            </a:extLst>
          </p:cNvPr>
          <p:cNvSpPr>
            <a:spLocks noGrp="1"/>
          </p:cNvSpPr>
          <p:nvPr>
            <p:ph type="title"/>
          </p:nvPr>
        </p:nvSpPr>
        <p:spPr>
          <a:xfrm>
            <a:off x="504826" y="714375"/>
            <a:ext cx="11125200" cy="452438"/>
          </a:xfrm>
        </p:spPr>
        <p:txBody>
          <a:bodyPr>
            <a:noAutofit/>
          </a:bodyPr>
          <a:lstStyle/>
          <a:p>
            <a:r>
              <a:rPr lang="lt-LT" sz="2900">
                <a:solidFill>
                  <a:schemeClr val="accent2">
                    <a:lumMod val="75000"/>
                  </a:schemeClr>
                </a:solidFill>
              </a:rPr>
              <a:t>INSTITUCIJOS, Į KURIĄ REIKIA KREIPTIS DĖL STATYBĄ LEIDŽIANČIŲ DOKUMENTŲ IŠDAVIMO, ŽINOMUMAS (PROC.)</a:t>
            </a:r>
          </a:p>
        </p:txBody>
      </p:sp>
      <p:sp>
        <p:nvSpPr>
          <p:cNvPr id="2" name="Content Placeholder 2">
            <a:extLst>
              <a:ext uri="{FF2B5EF4-FFF2-40B4-BE49-F238E27FC236}">
                <a16:creationId xmlns:a16="http://schemas.microsoft.com/office/drawing/2014/main" id="{C4F55C80-483E-7E2A-740B-173919FC6FFF}"/>
              </a:ext>
            </a:extLst>
          </p:cNvPr>
          <p:cNvSpPr>
            <a:spLocks noGrp="1"/>
          </p:cNvSpPr>
          <p:nvPr>
            <p:ph sz="half" idx="10"/>
          </p:nvPr>
        </p:nvSpPr>
        <p:spPr>
          <a:xfrm>
            <a:off x="9382897" y="1908658"/>
            <a:ext cx="2521534" cy="430887"/>
          </a:xfrm>
        </p:spPr>
        <p:txBody>
          <a:bodyPr/>
          <a:lstStyle/>
          <a:p>
            <a:r>
              <a:rPr lang="lt-LT" dirty="0"/>
              <a:t>Žinantys kur kreiptis dažniau nurodo didžiausių pajamų respondentai.</a:t>
            </a:r>
            <a:endParaRPr lang="en-US" dirty="0"/>
          </a:p>
        </p:txBody>
      </p:sp>
      <p:graphicFrame>
        <p:nvGraphicFramePr>
          <p:cNvPr id="8" name="Content Placeholder 9">
            <a:extLst>
              <a:ext uri="{FF2B5EF4-FFF2-40B4-BE49-F238E27FC236}">
                <a16:creationId xmlns:a16="http://schemas.microsoft.com/office/drawing/2014/main" id="{08ADDADD-748E-31D5-B420-45352418F185}"/>
              </a:ext>
            </a:extLst>
          </p:cNvPr>
          <p:cNvGraphicFramePr>
            <a:graphicFrameLocks/>
          </p:cNvGraphicFramePr>
          <p:nvPr>
            <p:extLst>
              <p:ext uri="{D42A27DB-BD31-4B8C-83A1-F6EECF244321}">
                <p14:modId xmlns:p14="http://schemas.microsoft.com/office/powerpoint/2010/main" val="266938737"/>
              </p:ext>
            </p:extLst>
          </p:nvPr>
        </p:nvGraphicFramePr>
        <p:xfrm>
          <a:off x="1258686" y="1678809"/>
          <a:ext cx="7879241" cy="244150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2F7AA2BA-95F9-C230-542D-6535445056D8}"/>
              </a:ext>
            </a:extLst>
          </p:cNvPr>
          <p:cNvSpPr/>
          <p:nvPr/>
        </p:nvSpPr>
        <p:spPr>
          <a:xfrm>
            <a:off x="6092314" y="4441209"/>
            <a:ext cx="1945456"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en-US" sz="900" b="1" dirty="0">
                <a:solidFill>
                  <a:schemeClr val="accent2"/>
                </a:solidFill>
              </a:rPr>
              <a:t>43</a:t>
            </a:r>
            <a:r>
              <a:rPr lang="lt-LT" sz="900" b="1" dirty="0">
                <a:solidFill>
                  <a:schemeClr val="accent2"/>
                </a:solidFill>
              </a:rPr>
              <a:t>%</a:t>
            </a:r>
            <a:endParaRPr lang="en-US" sz="900" dirty="0">
              <a:solidFill>
                <a:schemeClr val="tx1">
                  <a:lumMod val="65000"/>
                  <a:lumOff val="35000"/>
                </a:schemeClr>
              </a:solidFill>
            </a:endParaRPr>
          </a:p>
          <a:p>
            <a:r>
              <a:rPr lang="lt-LT" sz="900" b="1" dirty="0">
                <a:solidFill>
                  <a:schemeClr val="tx1">
                    <a:lumMod val="65000"/>
                    <a:lumOff val="35000"/>
                  </a:schemeClr>
                </a:solidFill>
              </a:rPr>
              <a:t>Savivaldybė </a:t>
            </a:r>
            <a:r>
              <a:rPr lang="lt-LT" sz="900" dirty="0">
                <a:solidFill>
                  <a:schemeClr val="tx1">
                    <a:lumMod val="65000"/>
                    <a:lumOff val="35000"/>
                  </a:schemeClr>
                </a:solidFill>
              </a:rPr>
              <a:t>– </a:t>
            </a:r>
            <a:r>
              <a:rPr lang="en-US" sz="900" b="1" dirty="0">
                <a:solidFill>
                  <a:schemeClr val="accent2"/>
                </a:solidFill>
              </a:rPr>
              <a:t>43</a:t>
            </a:r>
            <a:r>
              <a:rPr lang="lt-LT" sz="900" b="1" dirty="0">
                <a:solidFill>
                  <a:schemeClr val="accent2"/>
                </a:solidFill>
              </a:rPr>
              <a:t>%</a:t>
            </a:r>
          </a:p>
          <a:p>
            <a:r>
              <a:rPr lang="lt-LT" sz="900" dirty="0">
                <a:solidFill>
                  <a:schemeClr val="tx1">
                    <a:lumMod val="65000"/>
                    <a:lumOff val="35000"/>
                  </a:schemeClr>
                </a:solidFill>
              </a:rPr>
              <a:t>i</a:t>
            </a:r>
            <a:r>
              <a:rPr lang="en-US" sz="900" dirty="0" err="1">
                <a:solidFill>
                  <a:schemeClr val="tx1">
                    <a:lumMod val="65000"/>
                    <a:lumOff val="35000"/>
                  </a:schemeClr>
                </a:solidFill>
              </a:rPr>
              <a:t>nfostatyba.lt</a:t>
            </a:r>
            <a:r>
              <a:rPr lang="en-US" sz="900" dirty="0">
                <a:solidFill>
                  <a:schemeClr val="tx1">
                    <a:lumMod val="65000"/>
                    <a:lumOff val="35000"/>
                  </a:schemeClr>
                </a:solidFill>
              </a:rPr>
              <a:t> (</a:t>
            </a:r>
            <a:r>
              <a:rPr lang="lt-LT" sz="900" dirty="0">
                <a:solidFill>
                  <a:schemeClr val="tx1">
                    <a:lumMod val="65000"/>
                    <a:lumOff val="35000"/>
                  </a:schemeClr>
                </a:solidFill>
              </a:rPr>
              <a:t>internete</a:t>
            </a:r>
            <a:r>
              <a:rPr lang="en-US" sz="900" dirty="0">
                <a:solidFill>
                  <a:schemeClr val="tx1">
                    <a:lumMod val="65000"/>
                    <a:lumOff val="35000"/>
                  </a:schemeClr>
                </a:solidFill>
              </a:rPr>
              <a:t>) </a:t>
            </a:r>
            <a:r>
              <a:rPr lang="lt-LT" sz="900" dirty="0">
                <a:solidFill>
                  <a:schemeClr val="tx1">
                    <a:lumMod val="65000"/>
                    <a:lumOff val="35000"/>
                  </a:schemeClr>
                </a:solidFill>
              </a:rPr>
              <a:t>– </a:t>
            </a:r>
            <a:r>
              <a:rPr lang="en-US" sz="900" b="1" dirty="0">
                <a:solidFill>
                  <a:schemeClr val="accent2"/>
                </a:solidFill>
              </a:rPr>
              <a:t>5</a:t>
            </a:r>
            <a:r>
              <a:rPr lang="lt-LT" sz="900" b="1" dirty="0">
                <a:solidFill>
                  <a:schemeClr val="accent2"/>
                </a:solidFill>
              </a:rPr>
              <a:t>%</a:t>
            </a:r>
            <a:endParaRPr lang="en-US" sz="900" b="1" dirty="0">
              <a:solidFill>
                <a:schemeClr val="accent2"/>
              </a:solidFill>
            </a:endParaRPr>
          </a:p>
          <a:p>
            <a:r>
              <a:rPr lang="lt-LT" sz="900" dirty="0">
                <a:solidFill>
                  <a:schemeClr val="tx1">
                    <a:lumMod val="65000"/>
                    <a:lumOff val="35000"/>
                  </a:schemeClr>
                </a:solidFill>
              </a:rPr>
              <a:t>Seniūnija – </a:t>
            </a:r>
            <a:r>
              <a:rPr lang="lt-LT" sz="900" b="1" dirty="0">
                <a:solidFill>
                  <a:schemeClr val="accent2"/>
                </a:solidFill>
              </a:rPr>
              <a:t>2%</a:t>
            </a:r>
          </a:p>
          <a:p>
            <a:r>
              <a:rPr lang="lt-LT" sz="900" dirty="0">
                <a:solidFill>
                  <a:schemeClr val="tx1">
                    <a:lumMod val="65000"/>
                    <a:lumOff val="35000"/>
                  </a:schemeClr>
                </a:solidFill>
              </a:rPr>
              <a:t>Aplinkos ministerija</a:t>
            </a:r>
            <a:r>
              <a:rPr lang="en-US" sz="900" dirty="0">
                <a:solidFill>
                  <a:schemeClr val="tx1">
                    <a:lumMod val="65000"/>
                    <a:lumOff val="35000"/>
                  </a:schemeClr>
                </a:solidFill>
              </a:rPr>
              <a:t> </a:t>
            </a:r>
            <a:r>
              <a:rPr lang="lt-LT" sz="900" dirty="0">
                <a:solidFill>
                  <a:schemeClr val="tx1">
                    <a:lumMod val="65000"/>
                    <a:lumOff val="35000"/>
                  </a:schemeClr>
                </a:solidFill>
              </a:rPr>
              <a:t> – </a:t>
            </a:r>
            <a:r>
              <a:rPr lang="lt-LT" sz="900" b="1" dirty="0">
                <a:solidFill>
                  <a:schemeClr val="accent2"/>
                </a:solidFill>
              </a:rPr>
              <a:t>2%</a:t>
            </a:r>
          </a:p>
          <a:p>
            <a:r>
              <a:rPr lang="lt-LT" sz="900" dirty="0">
                <a:solidFill>
                  <a:schemeClr val="tx1">
                    <a:lumMod val="65000"/>
                    <a:lumOff val="35000"/>
                  </a:schemeClr>
                </a:solidFill>
              </a:rPr>
              <a:t>Registrų centras – </a:t>
            </a:r>
            <a:r>
              <a:rPr lang="lt-LT" sz="900" b="1" dirty="0">
                <a:solidFill>
                  <a:schemeClr val="accent2"/>
                </a:solidFill>
              </a:rPr>
              <a:t>2</a:t>
            </a:r>
            <a:r>
              <a:rPr lang="en-US" sz="900" b="1" dirty="0">
                <a:solidFill>
                  <a:schemeClr val="accent2"/>
                </a:solidFill>
              </a:rPr>
              <a:t> </a:t>
            </a:r>
            <a:r>
              <a:rPr lang="lt-LT" sz="900" b="1" dirty="0">
                <a:solidFill>
                  <a:schemeClr val="accent2"/>
                </a:solidFill>
              </a:rPr>
              <a:t>%</a:t>
            </a:r>
            <a:endParaRPr lang="en-US" sz="900" dirty="0">
              <a:solidFill>
                <a:schemeClr val="tx1">
                  <a:lumMod val="65000"/>
                  <a:lumOff val="35000"/>
                </a:schemeClr>
              </a:solidFill>
            </a:endParaRPr>
          </a:p>
          <a:p>
            <a:r>
              <a:rPr lang="lt-LT" sz="900" dirty="0">
                <a:solidFill>
                  <a:schemeClr val="tx1">
                    <a:lumMod val="65000"/>
                    <a:lumOff val="35000"/>
                  </a:schemeClr>
                </a:solidFill>
              </a:rPr>
              <a:t>Projektuotojai, architektai – </a:t>
            </a:r>
            <a:r>
              <a:rPr lang="lt-LT" sz="900" b="1" dirty="0">
                <a:solidFill>
                  <a:schemeClr val="accent2"/>
                </a:solidFill>
              </a:rPr>
              <a:t>2%</a:t>
            </a:r>
            <a:endParaRPr lang="en-US" sz="900" dirty="0">
              <a:solidFill>
                <a:schemeClr val="tx1">
                  <a:lumMod val="65000"/>
                  <a:lumOff val="35000"/>
                </a:schemeClr>
              </a:solidFill>
            </a:endParaRPr>
          </a:p>
          <a:p>
            <a:r>
              <a:rPr lang="lt-LT" sz="900" dirty="0">
                <a:solidFill>
                  <a:schemeClr val="tx1">
                    <a:lumMod val="65000"/>
                    <a:lumOff val="35000"/>
                  </a:schemeClr>
                </a:solidFill>
              </a:rPr>
              <a:t>Aplinkos apsaugos agentūra – </a:t>
            </a:r>
            <a:r>
              <a:rPr lang="lt-LT" sz="900" b="1" dirty="0">
                <a:solidFill>
                  <a:schemeClr val="accent2"/>
                </a:solidFill>
              </a:rPr>
              <a:t>1%</a:t>
            </a:r>
          </a:p>
          <a:p>
            <a:r>
              <a:rPr lang="lt-LT" sz="900" dirty="0">
                <a:solidFill>
                  <a:schemeClr val="tx1">
                    <a:lumMod val="65000"/>
                    <a:lumOff val="35000"/>
                  </a:schemeClr>
                </a:solidFill>
              </a:rPr>
              <a:t>Žemėtvarka – </a:t>
            </a:r>
            <a:r>
              <a:rPr lang="lt-LT" sz="900" b="1" dirty="0">
                <a:solidFill>
                  <a:schemeClr val="accent2"/>
                </a:solidFill>
              </a:rPr>
              <a:t>0,4%</a:t>
            </a:r>
          </a:p>
          <a:p>
            <a:r>
              <a:rPr lang="lt-LT" sz="900" dirty="0">
                <a:solidFill>
                  <a:schemeClr val="tx1">
                    <a:lumMod val="65000"/>
                    <a:lumOff val="35000"/>
                  </a:schemeClr>
                </a:solidFill>
              </a:rPr>
              <a:t>Vidaus reikalų ministerija – </a:t>
            </a:r>
            <a:r>
              <a:rPr lang="lt-LT" sz="900" b="1" dirty="0">
                <a:solidFill>
                  <a:schemeClr val="accent2"/>
                </a:solidFill>
              </a:rPr>
              <a:t>0,2%</a:t>
            </a:r>
          </a:p>
          <a:p>
            <a:r>
              <a:rPr lang="lt-LT" sz="900" dirty="0">
                <a:solidFill>
                  <a:schemeClr val="tx1">
                    <a:lumMod val="65000"/>
                    <a:lumOff val="35000"/>
                  </a:schemeClr>
                </a:solidFill>
              </a:rPr>
              <a:t>Seimas – </a:t>
            </a:r>
            <a:r>
              <a:rPr lang="lt-LT" sz="900" b="1" dirty="0">
                <a:solidFill>
                  <a:schemeClr val="accent2"/>
                </a:solidFill>
              </a:rPr>
              <a:t>0,2%</a:t>
            </a:r>
          </a:p>
          <a:p>
            <a:r>
              <a:rPr lang="lt-LT" sz="900" dirty="0">
                <a:solidFill>
                  <a:schemeClr val="tx1">
                    <a:lumMod val="65000"/>
                    <a:lumOff val="35000"/>
                  </a:schemeClr>
                </a:solidFill>
              </a:rPr>
              <a:t>Mokesčių inspekcija – </a:t>
            </a:r>
            <a:r>
              <a:rPr lang="lt-LT" sz="900" b="1" dirty="0">
                <a:solidFill>
                  <a:schemeClr val="accent2"/>
                </a:solidFill>
              </a:rPr>
              <a:t>0,2%</a:t>
            </a:r>
          </a:p>
          <a:p>
            <a:r>
              <a:rPr lang="lt-LT" sz="900" dirty="0">
                <a:solidFill>
                  <a:schemeClr val="tx1">
                    <a:lumMod val="65000"/>
                    <a:lumOff val="35000"/>
                  </a:schemeClr>
                </a:solidFill>
              </a:rPr>
              <a:t>Matininkai – </a:t>
            </a:r>
            <a:r>
              <a:rPr lang="en-US" sz="900" b="1" dirty="0">
                <a:solidFill>
                  <a:schemeClr val="accent2"/>
                </a:solidFill>
              </a:rPr>
              <a:t>0,2</a:t>
            </a:r>
            <a:r>
              <a:rPr lang="lt-LT" sz="900" b="1" dirty="0">
                <a:solidFill>
                  <a:schemeClr val="accent2"/>
                </a:solidFill>
              </a:rPr>
              <a:t>%</a:t>
            </a:r>
            <a:r>
              <a:rPr lang="lt-LT" sz="900" dirty="0">
                <a:solidFill>
                  <a:schemeClr val="tx1">
                    <a:lumMod val="65000"/>
                    <a:lumOff val="35000"/>
                  </a:schemeClr>
                </a:solidFill>
              </a:rPr>
              <a:t> </a:t>
            </a:r>
          </a:p>
        </p:txBody>
      </p:sp>
      <p:sp>
        <p:nvSpPr>
          <p:cNvPr id="14" name="Rectangle 13">
            <a:extLst>
              <a:ext uri="{FF2B5EF4-FFF2-40B4-BE49-F238E27FC236}">
                <a16:creationId xmlns:a16="http://schemas.microsoft.com/office/drawing/2014/main" id="{69D06D0F-65D7-D6F9-29B3-E1F4F7EA9B32}"/>
              </a:ext>
            </a:extLst>
          </p:cNvPr>
          <p:cNvSpPr/>
          <p:nvPr/>
        </p:nvSpPr>
        <p:spPr>
          <a:xfrm>
            <a:off x="8064377" y="4415818"/>
            <a:ext cx="1863160"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Savivaldybė </a:t>
            </a:r>
            <a:r>
              <a:rPr lang="lt-LT" sz="900" dirty="0">
                <a:solidFill>
                  <a:schemeClr val="tx1">
                    <a:lumMod val="65000"/>
                    <a:lumOff val="35000"/>
                  </a:schemeClr>
                </a:solidFill>
              </a:rPr>
              <a:t>– </a:t>
            </a:r>
            <a:r>
              <a:rPr lang="en-US" sz="900" b="1" dirty="0">
                <a:solidFill>
                  <a:schemeClr val="accent2"/>
                </a:solidFill>
              </a:rPr>
              <a:t>44</a:t>
            </a:r>
            <a:r>
              <a:rPr lang="lt-LT" sz="900" b="1" dirty="0">
                <a:solidFill>
                  <a:schemeClr val="accent2"/>
                </a:solidFill>
              </a:rPr>
              <a:t>%</a:t>
            </a:r>
          </a:p>
          <a:p>
            <a:r>
              <a:rPr lang="lt-LT" sz="900" b="1" dirty="0">
                <a:solidFill>
                  <a:schemeClr val="tx1">
                    <a:lumMod val="65000"/>
                    <a:lumOff val="35000"/>
                  </a:schemeClr>
                </a:solidFill>
              </a:rPr>
              <a:t>Statybų inspekcija</a:t>
            </a:r>
            <a:r>
              <a:rPr lang="lt-LT" sz="900" dirty="0">
                <a:solidFill>
                  <a:schemeClr val="tx1">
                    <a:lumMod val="65000"/>
                    <a:lumOff val="35000"/>
                  </a:schemeClr>
                </a:solidFill>
              </a:rPr>
              <a:t>– </a:t>
            </a:r>
            <a:r>
              <a:rPr lang="en-US" sz="900" b="1" dirty="0">
                <a:solidFill>
                  <a:schemeClr val="accent2"/>
                </a:solidFill>
              </a:rPr>
              <a:t>43</a:t>
            </a:r>
            <a:r>
              <a:rPr lang="lt-LT" sz="900" b="1" dirty="0">
                <a:solidFill>
                  <a:schemeClr val="accent2"/>
                </a:solidFill>
              </a:rPr>
              <a:t>%</a:t>
            </a:r>
            <a:endParaRPr lang="en-US" sz="900" dirty="0">
              <a:solidFill>
                <a:schemeClr val="tx1">
                  <a:lumMod val="65000"/>
                  <a:lumOff val="35000"/>
                </a:schemeClr>
              </a:solidFill>
            </a:endParaRPr>
          </a:p>
          <a:p>
            <a:r>
              <a:rPr lang="lt-LT" sz="900" dirty="0">
                <a:solidFill>
                  <a:schemeClr val="tx1">
                    <a:lumMod val="65000"/>
                    <a:lumOff val="35000"/>
                  </a:schemeClr>
                </a:solidFill>
              </a:rPr>
              <a:t>i</a:t>
            </a:r>
            <a:r>
              <a:rPr lang="en-US" sz="900" dirty="0" err="1">
                <a:solidFill>
                  <a:schemeClr val="tx1">
                    <a:lumMod val="65000"/>
                    <a:lumOff val="35000"/>
                  </a:schemeClr>
                </a:solidFill>
              </a:rPr>
              <a:t>nfostatyba.lt</a:t>
            </a:r>
            <a:r>
              <a:rPr lang="en-US" sz="900" dirty="0">
                <a:solidFill>
                  <a:schemeClr val="tx1">
                    <a:lumMod val="65000"/>
                    <a:lumOff val="35000"/>
                  </a:schemeClr>
                </a:solidFill>
              </a:rPr>
              <a:t> (</a:t>
            </a:r>
            <a:r>
              <a:rPr lang="lt-LT" sz="900" dirty="0">
                <a:solidFill>
                  <a:schemeClr val="tx1">
                    <a:lumMod val="65000"/>
                    <a:lumOff val="35000"/>
                  </a:schemeClr>
                </a:solidFill>
              </a:rPr>
              <a:t>internete</a:t>
            </a:r>
            <a:r>
              <a:rPr lang="en-US" sz="900" dirty="0">
                <a:solidFill>
                  <a:schemeClr val="tx1">
                    <a:lumMod val="65000"/>
                    <a:lumOff val="35000"/>
                  </a:schemeClr>
                </a:solidFill>
              </a:rPr>
              <a:t>) </a:t>
            </a:r>
            <a:r>
              <a:rPr lang="lt-LT" sz="900" dirty="0">
                <a:solidFill>
                  <a:schemeClr val="tx1">
                    <a:lumMod val="65000"/>
                    <a:lumOff val="35000"/>
                  </a:schemeClr>
                </a:solidFill>
              </a:rPr>
              <a:t>– </a:t>
            </a:r>
            <a:r>
              <a:rPr lang="lt-LT" sz="900" b="1" dirty="0">
                <a:solidFill>
                  <a:schemeClr val="accent2"/>
                </a:solidFill>
              </a:rPr>
              <a:t>4%</a:t>
            </a:r>
            <a:endParaRPr lang="en-US" sz="900" b="1" dirty="0">
              <a:solidFill>
                <a:schemeClr val="accent2"/>
              </a:solidFill>
            </a:endParaRPr>
          </a:p>
          <a:p>
            <a:r>
              <a:rPr lang="lt-LT" sz="900" dirty="0">
                <a:solidFill>
                  <a:schemeClr val="tx1">
                    <a:lumMod val="65000"/>
                    <a:lumOff val="35000"/>
                  </a:schemeClr>
                </a:solidFill>
              </a:rPr>
              <a:t>Registrų centras – </a:t>
            </a:r>
            <a:r>
              <a:rPr lang="lt-LT" sz="900" b="1" dirty="0">
                <a:solidFill>
                  <a:schemeClr val="accent2"/>
                </a:solidFill>
              </a:rPr>
              <a:t>4%</a:t>
            </a:r>
          </a:p>
          <a:p>
            <a:r>
              <a:rPr lang="lt-LT" sz="900" dirty="0">
                <a:solidFill>
                  <a:schemeClr val="tx1">
                    <a:lumMod val="65000"/>
                    <a:lumOff val="35000"/>
                  </a:schemeClr>
                </a:solidFill>
              </a:rPr>
              <a:t>Projektuotojai</a:t>
            </a:r>
            <a:r>
              <a:rPr lang="en-US" sz="900" dirty="0">
                <a:solidFill>
                  <a:schemeClr val="tx1">
                    <a:lumMod val="65000"/>
                    <a:lumOff val="35000"/>
                  </a:schemeClr>
                </a:solidFill>
              </a:rPr>
              <a:t>, </a:t>
            </a:r>
            <a:r>
              <a:rPr lang="lt-LT" sz="900" dirty="0">
                <a:solidFill>
                  <a:schemeClr val="tx1">
                    <a:lumMod val="65000"/>
                    <a:lumOff val="35000"/>
                  </a:schemeClr>
                </a:solidFill>
              </a:rPr>
              <a:t>architektai</a:t>
            </a:r>
            <a:r>
              <a:rPr lang="en-US" sz="900" dirty="0">
                <a:solidFill>
                  <a:schemeClr val="tx1">
                    <a:lumMod val="65000"/>
                    <a:lumOff val="35000"/>
                  </a:schemeClr>
                </a:solidFill>
              </a:rPr>
              <a:t> </a:t>
            </a:r>
            <a:r>
              <a:rPr lang="lt-LT" sz="900" dirty="0">
                <a:solidFill>
                  <a:schemeClr val="tx1">
                    <a:lumMod val="65000"/>
                    <a:lumOff val="35000"/>
                  </a:schemeClr>
                </a:solidFill>
              </a:rPr>
              <a:t> – </a:t>
            </a:r>
            <a:r>
              <a:rPr lang="en-US" sz="900" b="1" dirty="0">
                <a:solidFill>
                  <a:schemeClr val="accent2"/>
                </a:solidFill>
              </a:rPr>
              <a:t>1</a:t>
            </a:r>
            <a:r>
              <a:rPr lang="lt-LT" sz="900" b="1" dirty="0">
                <a:solidFill>
                  <a:schemeClr val="accent2"/>
                </a:solidFill>
              </a:rPr>
              <a:t>%</a:t>
            </a:r>
          </a:p>
          <a:p>
            <a:r>
              <a:rPr lang="lt-LT" sz="900" dirty="0">
                <a:solidFill>
                  <a:schemeClr val="tx1">
                    <a:lumMod val="65000"/>
                    <a:lumOff val="35000"/>
                  </a:schemeClr>
                </a:solidFill>
              </a:rPr>
              <a:t>Aplinkos ministerija – </a:t>
            </a:r>
            <a:r>
              <a:rPr lang="en-US" sz="900" b="1" dirty="0">
                <a:solidFill>
                  <a:schemeClr val="accent2"/>
                </a:solidFill>
              </a:rPr>
              <a:t>1 </a:t>
            </a:r>
            <a:r>
              <a:rPr lang="lt-LT" sz="900" b="1" dirty="0">
                <a:solidFill>
                  <a:schemeClr val="accent2"/>
                </a:solidFill>
              </a:rPr>
              <a:t>%</a:t>
            </a:r>
            <a:endParaRPr lang="en-US" sz="900" dirty="0">
              <a:solidFill>
                <a:schemeClr val="tx1">
                  <a:lumMod val="65000"/>
                  <a:lumOff val="35000"/>
                </a:schemeClr>
              </a:solidFill>
            </a:endParaRPr>
          </a:p>
          <a:p>
            <a:r>
              <a:rPr lang="lt-LT" sz="900" dirty="0">
                <a:solidFill>
                  <a:schemeClr val="tx1">
                    <a:lumMod val="65000"/>
                    <a:lumOff val="35000"/>
                  </a:schemeClr>
                </a:solidFill>
              </a:rPr>
              <a:t>Žemėtvarka – </a:t>
            </a:r>
            <a:r>
              <a:rPr lang="en-US" sz="900" b="1" dirty="0">
                <a:solidFill>
                  <a:schemeClr val="accent2"/>
                </a:solidFill>
              </a:rPr>
              <a:t>1</a:t>
            </a:r>
            <a:r>
              <a:rPr lang="lt-LT" sz="900" b="1" dirty="0">
                <a:solidFill>
                  <a:schemeClr val="accent2"/>
                </a:solidFill>
              </a:rPr>
              <a:t>%</a:t>
            </a:r>
            <a:endParaRPr lang="en-US" sz="900" dirty="0">
              <a:solidFill>
                <a:schemeClr val="tx1">
                  <a:lumMod val="65000"/>
                  <a:lumOff val="35000"/>
                </a:schemeClr>
              </a:solidFill>
            </a:endParaRPr>
          </a:p>
          <a:p>
            <a:r>
              <a:rPr lang="lt-LT" sz="900" dirty="0">
                <a:solidFill>
                  <a:schemeClr val="tx1">
                    <a:lumMod val="65000"/>
                    <a:lumOff val="35000"/>
                  </a:schemeClr>
                </a:solidFill>
              </a:rPr>
              <a:t>Seimas – </a:t>
            </a:r>
            <a:r>
              <a:rPr lang="lt-LT" sz="900" b="1" dirty="0">
                <a:solidFill>
                  <a:schemeClr val="accent2"/>
                </a:solidFill>
              </a:rPr>
              <a:t>0,4%</a:t>
            </a:r>
          </a:p>
          <a:p>
            <a:r>
              <a:rPr lang="lt-LT" sz="900" dirty="0">
                <a:solidFill>
                  <a:schemeClr val="tx1">
                    <a:lumMod val="65000"/>
                    <a:lumOff val="35000"/>
                  </a:schemeClr>
                </a:solidFill>
              </a:rPr>
              <a:t>Mokesčių inspekcija – </a:t>
            </a:r>
            <a:r>
              <a:rPr lang="lt-LT" sz="900" b="1" dirty="0">
                <a:solidFill>
                  <a:schemeClr val="accent2"/>
                </a:solidFill>
              </a:rPr>
              <a:t>0,4%</a:t>
            </a:r>
          </a:p>
          <a:p>
            <a:r>
              <a:rPr lang="lt-LT" sz="900" dirty="0">
                <a:solidFill>
                  <a:schemeClr val="tx1">
                    <a:lumMod val="65000"/>
                    <a:lumOff val="35000"/>
                  </a:schemeClr>
                </a:solidFill>
              </a:rPr>
              <a:t>Statybos ministerija – </a:t>
            </a:r>
            <a:r>
              <a:rPr lang="en-US" sz="900" b="1" dirty="0">
                <a:solidFill>
                  <a:schemeClr val="accent2"/>
                </a:solidFill>
              </a:rPr>
              <a:t>0,2</a:t>
            </a:r>
            <a:r>
              <a:rPr lang="lt-LT" sz="900" b="1" dirty="0">
                <a:solidFill>
                  <a:schemeClr val="accent2"/>
                </a:solidFill>
              </a:rPr>
              <a:t>%</a:t>
            </a:r>
            <a:r>
              <a:rPr lang="lt-LT" sz="900" dirty="0">
                <a:solidFill>
                  <a:schemeClr val="tx1">
                    <a:lumMod val="65000"/>
                    <a:lumOff val="35000"/>
                  </a:schemeClr>
                </a:solidFill>
              </a:rPr>
              <a:t> </a:t>
            </a:r>
          </a:p>
          <a:p>
            <a:r>
              <a:rPr lang="lt-LT" sz="900" dirty="0">
                <a:solidFill>
                  <a:schemeClr val="tx1">
                    <a:lumMod val="65000"/>
                    <a:lumOff val="35000"/>
                  </a:schemeClr>
                </a:solidFill>
              </a:rPr>
              <a:t>Vidaus reikalų ministerija – </a:t>
            </a:r>
            <a:r>
              <a:rPr lang="lt-LT" sz="900" b="1" dirty="0">
                <a:solidFill>
                  <a:schemeClr val="accent2"/>
                </a:solidFill>
              </a:rPr>
              <a:t>0,2%</a:t>
            </a:r>
          </a:p>
          <a:p>
            <a:r>
              <a:rPr lang="lt-LT" sz="900" dirty="0">
                <a:solidFill>
                  <a:schemeClr val="tx1">
                    <a:lumMod val="65000"/>
                    <a:lumOff val="35000"/>
                  </a:schemeClr>
                </a:solidFill>
              </a:rPr>
              <a:t>Kita</a:t>
            </a:r>
            <a:r>
              <a:rPr lang="en-US" sz="900" dirty="0">
                <a:solidFill>
                  <a:schemeClr val="tx1">
                    <a:lumMod val="65000"/>
                    <a:lumOff val="35000"/>
                  </a:schemeClr>
                </a:solidFill>
              </a:rPr>
              <a:t> </a:t>
            </a:r>
            <a:r>
              <a:rPr lang="lt-LT" sz="900" dirty="0">
                <a:solidFill>
                  <a:schemeClr val="tx1">
                    <a:lumMod val="65000"/>
                    <a:lumOff val="35000"/>
                  </a:schemeClr>
                </a:solidFill>
              </a:rPr>
              <a:t>– </a:t>
            </a:r>
            <a:r>
              <a:rPr lang="lt-LT" sz="900" b="1" dirty="0">
                <a:solidFill>
                  <a:schemeClr val="accent2"/>
                </a:solidFill>
              </a:rPr>
              <a:t>1%</a:t>
            </a:r>
          </a:p>
        </p:txBody>
      </p:sp>
      <p:sp>
        <p:nvSpPr>
          <p:cNvPr id="15" name="Rectangle 14">
            <a:extLst>
              <a:ext uri="{FF2B5EF4-FFF2-40B4-BE49-F238E27FC236}">
                <a16:creationId xmlns:a16="http://schemas.microsoft.com/office/drawing/2014/main" id="{C73B36E3-A714-B261-3C7E-67E9B68C998A}"/>
              </a:ext>
            </a:extLst>
          </p:cNvPr>
          <p:cNvSpPr/>
          <p:nvPr/>
        </p:nvSpPr>
        <p:spPr>
          <a:xfrm>
            <a:off x="10006116" y="4406233"/>
            <a:ext cx="1863160" cy="161582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t">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lt-LT" sz="900" b="1" dirty="0">
                <a:solidFill>
                  <a:schemeClr val="accent2"/>
                </a:solidFill>
              </a:rPr>
              <a:t>49%</a:t>
            </a:r>
          </a:p>
          <a:p>
            <a:r>
              <a:rPr lang="lt-LT" sz="900" b="1" dirty="0">
                <a:solidFill>
                  <a:schemeClr val="tx1">
                    <a:lumMod val="65000"/>
                    <a:lumOff val="35000"/>
                  </a:schemeClr>
                </a:solidFill>
              </a:rPr>
              <a:t>Savivaldybė</a:t>
            </a:r>
            <a:r>
              <a:rPr lang="lt-LT" sz="900" dirty="0">
                <a:solidFill>
                  <a:schemeClr val="tx1">
                    <a:lumMod val="65000"/>
                    <a:lumOff val="35000"/>
                  </a:schemeClr>
                </a:solidFill>
              </a:rPr>
              <a:t> – </a:t>
            </a:r>
            <a:r>
              <a:rPr lang="lt-LT" sz="900" b="1" dirty="0">
                <a:solidFill>
                  <a:schemeClr val="accent2"/>
                </a:solidFill>
              </a:rPr>
              <a:t>41%</a:t>
            </a:r>
          </a:p>
          <a:p>
            <a:r>
              <a:rPr lang="lt-LT" sz="900" dirty="0">
                <a:solidFill>
                  <a:schemeClr val="tx1">
                    <a:lumMod val="65000"/>
                    <a:lumOff val="35000"/>
                  </a:schemeClr>
                </a:solidFill>
              </a:rPr>
              <a:t>Registrų centras – </a:t>
            </a:r>
            <a:r>
              <a:rPr lang="lt-LT" sz="900" b="1" dirty="0">
                <a:solidFill>
                  <a:schemeClr val="accent2"/>
                </a:solidFill>
              </a:rPr>
              <a:t>4%</a:t>
            </a:r>
          </a:p>
          <a:p>
            <a:r>
              <a:rPr lang="lt-LT" sz="900" dirty="0">
                <a:solidFill>
                  <a:schemeClr val="tx1">
                    <a:lumMod val="65000"/>
                    <a:lumOff val="35000"/>
                  </a:schemeClr>
                </a:solidFill>
              </a:rPr>
              <a:t>Seniūnija – </a:t>
            </a:r>
            <a:r>
              <a:rPr lang="lt-LT" sz="900" b="1" dirty="0">
                <a:solidFill>
                  <a:schemeClr val="accent2"/>
                </a:solidFill>
              </a:rPr>
              <a:t>2%</a:t>
            </a:r>
          </a:p>
          <a:p>
            <a:r>
              <a:rPr lang="lt-LT" sz="900" dirty="0">
                <a:solidFill>
                  <a:schemeClr val="tx1">
                    <a:lumMod val="65000"/>
                    <a:lumOff val="35000"/>
                  </a:schemeClr>
                </a:solidFill>
              </a:rPr>
              <a:t>Statybos ministerija – </a:t>
            </a:r>
            <a:r>
              <a:rPr lang="lt-LT" sz="900" b="1" dirty="0">
                <a:solidFill>
                  <a:schemeClr val="accent2"/>
                </a:solidFill>
              </a:rPr>
              <a:t>1%</a:t>
            </a:r>
            <a:r>
              <a:rPr lang="lt-LT" sz="900" dirty="0">
                <a:solidFill>
                  <a:schemeClr val="tx1">
                    <a:lumMod val="65000"/>
                    <a:lumOff val="35000"/>
                  </a:schemeClr>
                </a:solidFill>
              </a:rPr>
              <a:t> </a:t>
            </a:r>
          </a:p>
          <a:p>
            <a:r>
              <a:rPr lang="lt-LT" sz="900" dirty="0">
                <a:solidFill>
                  <a:schemeClr val="tx1">
                    <a:lumMod val="65000"/>
                    <a:lumOff val="35000"/>
                  </a:schemeClr>
                </a:solidFill>
              </a:rPr>
              <a:t>Aplinkos ministerija – </a:t>
            </a:r>
            <a:r>
              <a:rPr lang="lt-LT" sz="900" b="1" dirty="0">
                <a:solidFill>
                  <a:schemeClr val="accent2"/>
                </a:solidFill>
              </a:rPr>
              <a:t>0,4%</a:t>
            </a:r>
          </a:p>
          <a:p>
            <a:r>
              <a:rPr lang="lt-LT" sz="900" dirty="0">
                <a:solidFill>
                  <a:schemeClr val="tx1">
                    <a:lumMod val="65000"/>
                    <a:lumOff val="35000"/>
                  </a:schemeClr>
                </a:solidFill>
              </a:rPr>
              <a:t>Seimas – </a:t>
            </a:r>
            <a:r>
              <a:rPr lang="lt-LT" sz="900" b="1" dirty="0">
                <a:solidFill>
                  <a:schemeClr val="accent2"/>
                </a:solidFill>
              </a:rPr>
              <a:t>0,4%</a:t>
            </a:r>
          </a:p>
          <a:p>
            <a:r>
              <a:rPr lang="lt-LT" sz="900" dirty="0">
                <a:solidFill>
                  <a:schemeClr val="tx1">
                    <a:lumMod val="65000"/>
                    <a:lumOff val="35000"/>
                  </a:schemeClr>
                </a:solidFill>
              </a:rPr>
              <a:t>Mokesčių inspekcija – </a:t>
            </a:r>
            <a:r>
              <a:rPr lang="lt-LT" sz="900" b="1" dirty="0">
                <a:solidFill>
                  <a:schemeClr val="accent2"/>
                </a:solidFill>
              </a:rPr>
              <a:t>0,4%</a:t>
            </a:r>
          </a:p>
          <a:p>
            <a:r>
              <a:rPr lang="lt-LT" sz="900" dirty="0">
                <a:solidFill>
                  <a:schemeClr val="tx1">
                    <a:lumMod val="65000"/>
                    <a:lumOff val="35000"/>
                  </a:schemeClr>
                </a:solidFill>
              </a:rPr>
              <a:t>Žemėtvarka – </a:t>
            </a:r>
            <a:r>
              <a:rPr lang="lt-LT" sz="900" b="1" dirty="0">
                <a:solidFill>
                  <a:schemeClr val="accent2"/>
                </a:solidFill>
              </a:rPr>
              <a:t>0,4%</a:t>
            </a:r>
          </a:p>
          <a:p>
            <a:r>
              <a:rPr lang="lt-LT" sz="900" dirty="0">
                <a:solidFill>
                  <a:schemeClr val="tx1">
                    <a:lumMod val="65000"/>
                    <a:lumOff val="35000"/>
                  </a:schemeClr>
                </a:solidFill>
              </a:rPr>
              <a:t>Vidaus reikalų ministerija – </a:t>
            </a:r>
            <a:r>
              <a:rPr lang="lt-LT" sz="900" b="1" dirty="0">
                <a:solidFill>
                  <a:schemeClr val="accent2"/>
                </a:solidFill>
              </a:rPr>
              <a:t>0,2%</a:t>
            </a:r>
          </a:p>
          <a:p>
            <a:r>
              <a:rPr lang="lt-LT" sz="900" dirty="0">
                <a:solidFill>
                  <a:schemeClr val="tx1">
                    <a:lumMod val="65000"/>
                    <a:lumOff val="35000"/>
                  </a:schemeClr>
                </a:solidFill>
              </a:rPr>
              <a:t>Kita – </a:t>
            </a:r>
            <a:r>
              <a:rPr lang="lt-LT" sz="900" b="1" dirty="0">
                <a:solidFill>
                  <a:schemeClr val="accent2"/>
                </a:solidFill>
              </a:rPr>
              <a:t>1%</a:t>
            </a:r>
          </a:p>
        </p:txBody>
      </p:sp>
      <p:sp>
        <p:nvSpPr>
          <p:cNvPr id="16" name="TextBox 15">
            <a:extLst>
              <a:ext uri="{FF2B5EF4-FFF2-40B4-BE49-F238E27FC236}">
                <a16:creationId xmlns:a16="http://schemas.microsoft.com/office/drawing/2014/main" id="{9C1F24D4-2590-136A-3155-48BF2AFCB808}"/>
              </a:ext>
            </a:extLst>
          </p:cNvPr>
          <p:cNvSpPr txBox="1"/>
          <p:nvPr/>
        </p:nvSpPr>
        <p:spPr>
          <a:xfrm>
            <a:off x="6092311" y="4139448"/>
            <a:ext cx="1796629" cy="307777"/>
          </a:xfrm>
          <a:prstGeom prst="rect">
            <a:avLst/>
          </a:prstGeom>
          <a:noFill/>
        </p:spPr>
        <p:txBody>
          <a:bodyPr wrap="square" rtlCol="0">
            <a:spAutoFit/>
          </a:bodyPr>
          <a:lstStyle/>
          <a:p>
            <a:r>
              <a:rPr lang="lt-LT" sz="1400" u="sng" dirty="0">
                <a:solidFill>
                  <a:schemeClr val="accent2">
                    <a:lumMod val="50000"/>
                  </a:schemeClr>
                </a:solidFill>
              </a:rPr>
              <a:t>     „Taip“ (2021 m.):       </a:t>
            </a:r>
          </a:p>
        </p:txBody>
      </p:sp>
      <p:sp>
        <p:nvSpPr>
          <p:cNvPr id="17" name="TextBox 16">
            <a:extLst>
              <a:ext uri="{FF2B5EF4-FFF2-40B4-BE49-F238E27FC236}">
                <a16:creationId xmlns:a16="http://schemas.microsoft.com/office/drawing/2014/main" id="{117BF9AD-450F-20D8-EC6C-4EC51F914F40}"/>
              </a:ext>
            </a:extLst>
          </p:cNvPr>
          <p:cNvSpPr txBox="1"/>
          <p:nvPr/>
        </p:nvSpPr>
        <p:spPr>
          <a:xfrm>
            <a:off x="8064376" y="4138513"/>
            <a:ext cx="1863161" cy="307777"/>
          </a:xfrm>
          <a:prstGeom prst="rect">
            <a:avLst/>
          </a:prstGeom>
          <a:noFill/>
        </p:spPr>
        <p:txBody>
          <a:bodyPr wrap="square" rtlCol="0">
            <a:spAutoFit/>
          </a:bodyPr>
          <a:lstStyle/>
          <a:p>
            <a:r>
              <a:rPr lang="lt-LT" sz="1400" u="sng" dirty="0">
                <a:solidFill>
                  <a:schemeClr val="accent2">
                    <a:lumMod val="50000"/>
                  </a:schemeClr>
                </a:solidFill>
              </a:rPr>
              <a:t>     „Taip“ (2020 m.):      </a:t>
            </a:r>
          </a:p>
        </p:txBody>
      </p:sp>
      <p:sp>
        <p:nvSpPr>
          <p:cNvPr id="18" name="TextBox 17">
            <a:extLst>
              <a:ext uri="{FF2B5EF4-FFF2-40B4-BE49-F238E27FC236}">
                <a16:creationId xmlns:a16="http://schemas.microsoft.com/office/drawing/2014/main" id="{1BBF81A7-453E-83FC-F4CA-8B149EF40AC2}"/>
              </a:ext>
            </a:extLst>
          </p:cNvPr>
          <p:cNvSpPr txBox="1"/>
          <p:nvPr/>
        </p:nvSpPr>
        <p:spPr>
          <a:xfrm>
            <a:off x="10013101" y="4138513"/>
            <a:ext cx="2011978" cy="307777"/>
          </a:xfrm>
          <a:prstGeom prst="rect">
            <a:avLst/>
          </a:prstGeom>
          <a:noFill/>
        </p:spPr>
        <p:txBody>
          <a:bodyPr wrap="square" rtlCol="0">
            <a:spAutoFit/>
          </a:bodyPr>
          <a:lstStyle/>
          <a:p>
            <a:r>
              <a:rPr lang="lt-LT" sz="1400" u="sng" dirty="0">
                <a:solidFill>
                  <a:schemeClr val="accent2">
                    <a:lumMod val="50000"/>
                  </a:schemeClr>
                </a:solidFill>
              </a:rPr>
              <a:t>     „Taip“ (2019 m.):      </a:t>
            </a:r>
          </a:p>
        </p:txBody>
      </p:sp>
      <p:sp>
        <p:nvSpPr>
          <p:cNvPr id="19" name="TextBox 18">
            <a:extLst>
              <a:ext uri="{FF2B5EF4-FFF2-40B4-BE49-F238E27FC236}">
                <a16:creationId xmlns:a16="http://schemas.microsoft.com/office/drawing/2014/main" id="{9B8E39C9-2829-3251-6F13-1C4C1A43DF38}"/>
              </a:ext>
            </a:extLst>
          </p:cNvPr>
          <p:cNvSpPr txBox="1"/>
          <p:nvPr/>
        </p:nvSpPr>
        <p:spPr>
          <a:xfrm>
            <a:off x="6703986" y="6344051"/>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N=545</a:t>
            </a:r>
          </a:p>
        </p:txBody>
      </p:sp>
      <p:sp>
        <p:nvSpPr>
          <p:cNvPr id="20" name="TextBox 19">
            <a:extLst>
              <a:ext uri="{FF2B5EF4-FFF2-40B4-BE49-F238E27FC236}">
                <a16:creationId xmlns:a16="http://schemas.microsoft.com/office/drawing/2014/main" id="{5E006F0E-A117-1195-BBCF-19900B61AF95}"/>
              </a:ext>
            </a:extLst>
          </p:cNvPr>
          <p:cNvSpPr txBox="1"/>
          <p:nvPr/>
        </p:nvSpPr>
        <p:spPr>
          <a:xfrm>
            <a:off x="8725719" y="611347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N=589</a:t>
            </a:r>
          </a:p>
        </p:txBody>
      </p:sp>
      <p:sp>
        <p:nvSpPr>
          <p:cNvPr id="21" name="TextBox 20">
            <a:extLst>
              <a:ext uri="{FF2B5EF4-FFF2-40B4-BE49-F238E27FC236}">
                <a16:creationId xmlns:a16="http://schemas.microsoft.com/office/drawing/2014/main" id="{997CCC68-A69A-39CA-30AB-88E32189C7D0}"/>
              </a:ext>
            </a:extLst>
          </p:cNvPr>
          <p:cNvSpPr txBox="1"/>
          <p:nvPr/>
        </p:nvSpPr>
        <p:spPr>
          <a:xfrm>
            <a:off x="10701260" y="591486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N=544</a:t>
            </a:r>
          </a:p>
        </p:txBody>
      </p:sp>
      <p:sp>
        <p:nvSpPr>
          <p:cNvPr id="22" name="Rectangle 21">
            <a:extLst>
              <a:ext uri="{FF2B5EF4-FFF2-40B4-BE49-F238E27FC236}">
                <a16:creationId xmlns:a16="http://schemas.microsoft.com/office/drawing/2014/main" id="{1E8B3D8B-0249-9BF2-6CB1-09FDDAB52ACD}"/>
              </a:ext>
            </a:extLst>
          </p:cNvPr>
          <p:cNvSpPr/>
          <p:nvPr/>
        </p:nvSpPr>
        <p:spPr>
          <a:xfrm>
            <a:off x="4147058" y="4466231"/>
            <a:ext cx="1945456"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 </a:t>
            </a:r>
            <a:r>
              <a:rPr lang="lt-LT" sz="900" dirty="0">
                <a:solidFill>
                  <a:schemeClr val="tx1">
                    <a:lumMod val="65000"/>
                    <a:lumOff val="35000"/>
                  </a:schemeClr>
                </a:solidFill>
              </a:rPr>
              <a:t>– </a:t>
            </a:r>
            <a:r>
              <a:rPr lang="en-US" sz="900" b="1" dirty="0">
                <a:solidFill>
                  <a:schemeClr val="accent2"/>
                </a:solidFill>
              </a:rPr>
              <a:t>4</a:t>
            </a:r>
            <a:r>
              <a:rPr lang="lt-LT" sz="900" b="1" dirty="0">
                <a:solidFill>
                  <a:schemeClr val="accent2"/>
                </a:solidFill>
              </a:rPr>
              <a:t>6%</a:t>
            </a:r>
            <a:endParaRPr lang="en-US" sz="900" dirty="0">
              <a:solidFill>
                <a:schemeClr val="tx1">
                  <a:lumMod val="65000"/>
                  <a:lumOff val="35000"/>
                </a:schemeClr>
              </a:solidFill>
            </a:endParaRPr>
          </a:p>
          <a:p>
            <a:r>
              <a:rPr lang="lt-LT" sz="900" b="1" dirty="0">
                <a:solidFill>
                  <a:schemeClr val="tx1">
                    <a:lumMod val="65000"/>
                    <a:lumOff val="35000"/>
                  </a:schemeClr>
                </a:solidFill>
              </a:rPr>
              <a:t>Savivaldybė </a:t>
            </a:r>
            <a:r>
              <a:rPr lang="lt-LT" sz="900" dirty="0">
                <a:solidFill>
                  <a:schemeClr val="tx1">
                    <a:lumMod val="65000"/>
                    <a:lumOff val="35000"/>
                  </a:schemeClr>
                </a:solidFill>
              </a:rPr>
              <a:t>– </a:t>
            </a:r>
            <a:r>
              <a:rPr lang="lt-LT" sz="900" b="1" dirty="0">
                <a:solidFill>
                  <a:schemeClr val="accent2"/>
                </a:solidFill>
              </a:rPr>
              <a:t>37%</a:t>
            </a:r>
          </a:p>
          <a:p>
            <a:r>
              <a:rPr lang="lt-LT" sz="900" dirty="0">
                <a:solidFill>
                  <a:schemeClr val="tx1">
                    <a:lumMod val="65000"/>
                    <a:lumOff val="35000"/>
                  </a:schemeClr>
                </a:solidFill>
              </a:rPr>
              <a:t>i</a:t>
            </a:r>
            <a:r>
              <a:rPr lang="en-US" sz="900" dirty="0" err="1">
                <a:solidFill>
                  <a:schemeClr val="tx1">
                    <a:lumMod val="65000"/>
                    <a:lumOff val="35000"/>
                  </a:schemeClr>
                </a:solidFill>
              </a:rPr>
              <a:t>nfostatyba.lt</a:t>
            </a:r>
            <a:r>
              <a:rPr lang="en-US" sz="900" dirty="0">
                <a:solidFill>
                  <a:schemeClr val="tx1">
                    <a:lumMod val="65000"/>
                    <a:lumOff val="35000"/>
                  </a:schemeClr>
                </a:solidFill>
              </a:rPr>
              <a:t> (</a:t>
            </a:r>
            <a:r>
              <a:rPr lang="lt-LT" sz="900" dirty="0">
                <a:solidFill>
                  <a:schemeClr val="tx1">
                    <a:lumMod val="65000"/>
                    <a:lumOff val="35000"/>
                  </a:schemeClr>
                </a:solidFill>
              </a:rPr>
              <a:t>internete</a:t>
            </a:r>
            <a:r>
              <a:rPr lang="en-US" sz="900" dirty="0">
                <a:solidFill>
                  <a:schemeClr val="tx1">
                    <a:lumMod val="65000"/>
                    <a:lumOff val="35000"/>
                  </a:schemeClr>
                </a:solidFill>
              </a:rPr>
              <a:t>) </a:t>
            </a:r>
            <a:r>
              <a:rPr lang="lt-LT" sz="900" dirty="0">
                <a:solidFill>
                  <a:schemeClr val="tx1">
                    <a:lumMod val="65000"/>
                    <a:lumOff val="35000"/>
                  </a:schemeClr>
                </a:solidFill>
              </a:rPr>
              <a:t>– </a:t>
            </a:r>
            <a:r>
              <a:rPr lang="lt-LT" sz="900" b="1" dirty="0">
                <a:solidFill>
                  <a:schemeClr val="accent2"/>
                </a:solidFill>
              </a:rPr>
              <a:t>6%</a:t>
            </a:r>
          </a:p>
          <a:p>
            <a:r>
              <a:rPr lang="lt-LT" sz="900" dirty="0">
                <a:solidFill>
                  <a:schemeClr val="tx1">
                    <a:lumMod val="65000"/>
                    <a:lumOff val="35000"/>
                  </a:schemeClr>
                </a:solidFill>
              </a:rPr>
              <a:t>Registrų centras – </a:t>
            </a:r>
            <a:r>
              <a:rPr lang="lt-LT" sz="900" b="1" dirty="0">
                <a:solidFill>
                  <a:schemeClr val="accent2"/>
                </a:solidFill>
              </a:rPr>
              <a:t>3%</a:t>
            </a:r>
            <a:endParaRPr lang="en-US" sz="900"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Aplinkos ministerija</a:t>
            </a:r>
            <a:r>
              <a:rPr kumimoji="0" lang="en-US"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 </a:t>
            </a: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Projektuotojai, architektai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2%</a:t>
            </a:r>
          </a:p>
          <a:p>
            <a:r>
              <a:rPr lang="lt-LT" sz="900" dirty="0">
                <a:solidFill>
                  <a:schemeClr val="tx1">
                    <a:lumMod val="65000"/>
                    <a:lumOff val="35000"/>
                  </a:schemeClr>
                </a:solidFill>
              </a:rPr>
              <a:t>Seniūnija – </a:t>
            </a:r>
            <a:r>
              <a:rPr lang="lt-LT" sz="900" b="1" dirty="0">
                <a:solidFill>
                  <a:schemeClr val="accent2"/>
                </a:solidFill>
              </a:rPr>
              <a:t>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Ministerija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0,8%</a:t>
            </a:r>
          </a:p>
          <a:p>
            <a:r>
              <a:rPr lang="lt-LT" sz="900" dirty="0">
                <a:solidFill>
                  <a:schemeClr val="tx1">
                    <a:lumMod val="65000"/>
                    <a:lumOff val="35000"/>
                  </a:schemeClr>
                </a:solidFill>
              </a:rPr>
              <a:t>Žemėtvarka – </a:t>
            </a:r>
            <a:r>
              <a:rPr lang="lt-LT" sz="900" b="1" dirty="0">
                <a:solidFill>
                  <a:schemeClr val="accent2"/>
                </a:solidFill>
              </a:rPr>
              <a:t>0,7%</a:t>
            </a:r>
          </a:p>
          <a:p>
            <a:r>
              <a:rPr lang="lt-LT" sz="900" dirty="0">
                <a:solidFill>
                  <a:schemeClr val="tx1">
                    <a:lumMod val="65000"/>
                    <a:lumOff val="35000"/>
                  </a:schemeClr>
                </a:solidFill>
              </a:rPr>
              <a:t>Seimas – </a:t>
            </a:r>
            <a:r>
              <a:rPr lang="lt-LT" sz="900" b="1" dirty="0">
                <a:solidFill>
                  <a:schemeClr val="accent2"/>
                </a:solidFill>
              </a:rPr>
              <a:t>0,2%</a:t>
            </a:r>
          </a:p>
          <a:p>
            <a:r>
              <a:rPr lang="lt-LT" sz="900" dirty="0">
                <a:solidFill>
                  <a:schemeClr val="tx1">
                    <a:lumMod val="65000"/>
                    <a:lumOff val="35000"/>
                  </a:schemeClr>
                </a:solidFill>
              </a:rPr>
              <a:t>Mokesčių inspekcija – </a:t>
            </a:r>
            <a:r>
              <a:rPr lang="lt-LT" sz="900" b="1" dirty="0">
                <a:solidFill>
                  <a:schemeClr val="accent2"/>
                </a:solidFill>
              </a:rPr>
              <a:t>0,3%</a:t>
            </a:r>
          </a:p>
          <a:p>
            <a:r>
              <a:rPr lang="lt-LT" sz="900" dirty="0">
                <a:solidFill>
                  <a:schemeClr val="tx1">
                    <a:lumMod val="65000"/>
                    <a:lumOff val="35000"/>
                  </a:schemeClr>
                </a:solidFill>
              </a:rPr>
              <a:t>Statybos ministerija - </a:t>
            </a:r>
            <a:r>
              <a:rPr lang="lt-LT" sz="900" b="1" dirty="0">
                <a:solidFill>
                  <a:schemeClr val="accent2"/>
                </a:solidFill>
              </a:rPr>
              <a:t>0,2%</a:t>
            </a:r>
          </a:p>
          <a:p>
            <a:r>
              <a:rPr lang="lt-LT" sz="900" dirty="0">
                <a:solidFill>
                  <a:schemeClr val="tx1">
                    <a:lumMod val="65000"/>
                    <a:lumOff val="35000"/>
                  </a:schemeClr>
                </a:solidFill>
              </a:rPr>
              <a:t>Lietuvos bankas - </a:t>
            </a:r>
            <a:r>
              <a:rPr lang="lt-LT" sz="900" b="1" dirty="0">
                <a:solidFill>
                  <a:schemeClr val="accent2"/>
                </a:solidFill>
              </a:rPr>
              <a:t>0,2%</a:t>
            </a:r>
            <a:endParaRPr lang="lt-LT" sz="900" dirty="0">
              <a:solidFill>
                <a:schemeClr val="tx1">
                  <a:lumMod val="65000"/>
                  <a:lumOff val="35000"/>
                </a:schemeClr>
              </a:solidFill>
            </a:endParaRPr>
          </a:p>
        </p:txBody>
      </p:sp>
      <p:sp>
        <p:nvSpPr>
          <p:cNvPr id="23" name="TextBox 22">
            <a:extLst>
              <a:ext uri="{FF2B5EF4-FFF2-40B4-BE49-F238E27FC236}">
                <a16:creationId xmlns:a16="http://schemas.microsoft.com/office/drawing/2014/main" id="{EA8FA83A-11E1-D852-9CAC-6C914F56C704}"/>
              </a:ext>
            </a:extLst>
          </p:cNvPr>
          <p:cNvSpPr txBox="1"/>
          <p:nvPr/>
        </p:nvSpPr>
        <p:spPr>
          <a:xfrm>
            <a:off x="4147058" y="4137577"/>
            <a:ext cx="1796423" cy="307777"/>
          </a:xfrm>
          <a:prstGeom prst="rect">
            <a:avLst/>
          </a:prstGeom>
          <a:noFill/>
        </p:spPr>
        <p:txBody>
          <a:bodyPr wrap="square" rtlCol="0">
            <a:spAutoFit/>
          </a:bodyPr>
          <a:lstStyle/>
          <a:p>
            <a:r>
              <a:rPr lang="lt-LT" sz="1400" u="sng" dirty="0">
                <a:solidFill>
                  <a:schemeClr val="accent2">
                    <a:lumMod val="50000"/>
                  </a:schemeClr>
                </a:solidFill>
              </a:rPr>
              <a:t>     „Taip“ (2022 m.):       </a:t>
            </a:r>
          </a:p>
        </p:txBody>
      </p:sp>
      <p:sp>
        <p:nvSpPr>
          <p:cNvPr id="24" name="TextBox 23">
            <a:extLst>
              <a:ext uri="{FF2B5EF4-FFF2-40B4-BE49-F238E27FC236}">
                <a16:creationId xmlns:a16="http://schemas.microsoft.com/office/drawing/2014/main" id="{97DAD190-C01C-81E2-5E08-0A0649D81C5E}"/>
              </a:ext>
            </a:extLst>
          </p:cNvPr>
          <p:cNvSpPr txBox="1"/>
          <p:nvPr/>
        </p:nvSpPr>
        <p:spPr>
          <a:xfrm>
            <a:off x="4743464" y="637508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601</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TextBox 2">
            <a:extLst>
              <a:ext uri="{FF2B5EF4-FFF2-40B4-BE49-F238E27FC236}">
                <a16:creationId xmlns:a16="http://schemas.microsoft.com/office/drawing/2014/main" id="{9EBE9287-C48E-2A40-9B09-6E8162773900}"/>
              </a:ext>
            </a:extLst>
          </p:cNvPr>
          <p:cNvSpPr txBox="1"/>
          <p:nvPr/>
        </p:nvSpPr>
        <p:spPr>
          <a:xfrm>
            <a:off x="2235767" y="4139448"/>
            <a:ext cx="1796630" cy="307777"/>
          </a:xfrm>
          <a:prstGeom prst="rect">
            <a:avLst/>
          </a:prstGeom>
          <a:noFill/>
        </p:spPr>
        <p:txBody>
          <a:bodyPr wrap="square" rtlCol="0">
            <a:spAutoFit/>
          </a:bodyPr>
          <a:lstStyle/>
          <a:p>
            <a:r>
              <a:rPr lang="lt-LT" sz="1400" u="sng" dirty="0">
                <a:solidFill>
                  <a:schemeClr val="accent2">
                    <a:lumMod val="50000"/>
                  </a:schemeClr>
                </a:solidFill>
              </a:rPr>
              <a:t>     „Taip“ (2023 m.):       </a:t>
            </a:r>
          </a:p>
        </p:txBody>
      </p:sp>
      <p:sp>
        <p:nvSpPr>
          <p:cNvPr id="4" name="Rectangle 3">
            <a:extLst>
              <a:ext uri="{FF2B5EF4-FFF2-40B4-BE49-F238E27FC236}">
                <a16:creationId xmlns:a16="http://schemas.microsoft.com/office/drawing/2014/main" id="{A7F1C252-81A9-BE37-EA1F-27A3F5D434E8}"/>
              </a:ext>
            </a:extLst>
          </p:cNvPr>
          <p:cNvSpPr/>
          <p:nvPr/>
        </p:nvSpPr>
        <p:spPr>
          <a:xfrm>
            <a:off x="2226238" y="4477065"/>
            <a:ext cx="2047592" cy="20313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inspekciją</a:t>
            </a:r>
            <a:r>
              <a:rPr lang="en-US" sz="900" b="1" dirty="0">
                <a:solidFill>
                  <a:schemeClr val="tx1">
                    <a:lumMod val="65000"/>
                    <a:lumOff val="35000"/>
                  </a:schemeClr>
                </a:solidFill>
              </a:rPr>
              <a:t> – </a:t>
            </a:r>
            <a:r>
              <a:rPr lang="en-US" sz="900" b="1" dirty="0">
                <a:solidFill>
                  <a:schemeClr val="accent2"/>
                </a:solidFill>
              </a:rPr>
              <a:t>49%</a:t>
            </a:r>
            <a:endParaRPr lang="lt-LT" sz="900" b="1" dirty="0">
              <a:solidFill>
                <a:schemeClr val="accent2"/>
              </a:solidFill>
            </a:endParaRPr>
          </a:p>
          <a:p>
            <a:r>
              <a:rPr lang="lt-LT" sz="900" b="1" dirty="0">
                <a:solidFill>
                  <a:schemeClr val="tx1">
                    <a:lumMod val="65000"/>
                    <a:lumOff val="35000"/>
                  </a:schemeClr>
                </a:solidFill>
              </a:rPr>
              <a:t>Savivaldybę</a:t>
            </a:r>
            <a:r>
              <a:rPr lang="en-US" sz="900" b="1" dirty="0">
                <a:solidFill>
                  <a:schemeClr val="tx1">
                    <a:lumMod val="65000"/>
                    <a:lumOff val="35000"/>
                  </a:schemeClr>
                </a:solidFill>
              </a:rPr>
              <a:t> - </a:t>
            </a:r>
            <a:r>
              <a:rPr lang="en-US" sz="900" b="1" dirty="0">
                <a:solidFill>
                  <a:schemeClr val="accent2"/>
                </a:solidFill>
              </a:rPr>
              <a:t>34%</a:t>
            </a:r>
            <a:endParaRPr lang="lt-LT" sz="900" b="1" dirty="0">
              <a:solidFill>
                <a:schemeClr val="accent2"/>
              </a:solidFill>
            </a:endParaRPr>
          </a:p>
          <a:p>
            <a:r>
              <a:rPr lang="lt-LT" sz="900" dirty="0">
                <a:solidFill>
                  <a:schemeClr val="tx1">
                    <a:lumMod val="65000"/>
                    <a:lumOff val="35000"/>
                  </a:schemeClr>
                </a:solidFill>
              </a:rPr>
              <a:t>infostatyba.lt </a:t>
            </a:r>
            <a:r>
              <a:rPr lang="en-US" sz="900" dirty="0">
                <a:solidFill>
                  <a:schemeClr val="tx1">
                    <a:lumMod val="65000"/>
                    <a:lumOff val="35000"/>
                  </a:schemeClr>
                </a:solidFill>
              </a:rPr>
              <a:t>– </a:t>
            </a:r>
            <a:r>
              <a:rPr lang="en-US" sz="900" b="1" dirty="0">
                <a:solidFill>
                  <a:schemeClr val="accent2"/>
                </a:solidFill>
              </a:rPr>
              <a:t>6%</a:t>
            </a:r>
            <a:endParaRPr lang="lt-LT" sz="900" b="1" dirty="0">
              <a:solidFill>
                <a:schemeClr val="accent2"/>
              </a:solidFill>
            </a:endParaRPr>
          </a:p>
          <a:p>
            <a:r>
              <a:rPr lang="lt-LT" sz="900" dirty="0">
                <a:solidFill>
                  <a:schemeClr val="tx1">
                    <a:lumMod val="65000"/>
                    <a:lumOff val="35000"/>
                  </a:schemeClr>
                </a:solidFill>
              </a:rPr>
              <a:t>Registrų centrą</a:t>
            </a:r>
            <a:r>
              <a:rPr lang="en-US" sz="900" dirty="0">
                <a:solidFill>
                  <a:schemeClr val="tx1">
                    <a:lumMod val="65000"/>
                    <a:lumOff val="35000"/>
                  </a:schemeClr>
                </a:solidFill>
              </a:rPr>
              <a:t> – </a:t>
            </a:r>
            <a:r>
              <a:rPr lang="en-US" sz="900" b="1" dirty="0">
                <a:solidFill>
                  <a:schemeClr val="accent2"/>
                </a:solidFill>
              </a:rPr>
              <a:t>3%</a:t>
            </a:r>
            <a:endParaRPr lang="lt-LT" sz="900" b="1" dirty="0">
              <a:solidFill>
                <a:schemeClr val="accent2"/>
              </a:solidFill>
            </a:endParaRPr>
          </a:p>
          <a:p>
            <a:r>
              <a:rPr lang="lt-LT" sz="900" dirty="0">
                <a:solidFill>
                  <a:schemeClr val="tx1">
                    <a:lumMod val="65000"/>
                    <a:lumOff val="35000"/>
                  </a:schemeClr>
                </a:solidFill>
              </a:rPr>
              <a:t>Aplinkos ministeriją</a:t>
            </a:r>
            <a:r>
              <a:rPr lang="en-US" sz="900" dirty="0">
                <a:solidFill>
                  <a:schemeClr val="tx1">
                    <a:lumMod val="65000"/>
                    <a:lumOff val="35000"/>
                  </a:schemeClr>
                </a:solidFill>
              </a:rPr>
              <a:t> – </a:t>
            </a:r>
            <a:r>
              <a:rPr lang="en-US" sz="900" b="1" dirty="0">
                <a:solidFill>
                  <a:schemeClr val="accent2"/>
                </a:solidFill>
              </a:rPr>
              <a:t>2%</a:t>
            </a:r>
            <a:endParaRPr lang="lt-LT" sz="900" b="1" dirty="0">
              <a:solidFill>
                <a:schemeClr val="accent2"/>
              </a:solidFill>
            </a:endParaRPr>
          </a:p>
          <a:p>
            <a:r>
              <a:rPr lang="lt-LT" sz="900" dirty="0">
                <a:solidFill>
                  <a:schemeClr val="tx1">
                    <a:lumMod val="65000"/>
                    <a:lumOff val="35000"/>
                  </a:schemeClr>
                </a:solidFill>
              </a:rPr>
              <a:t>Projektuotojus, architektus</a:t>
            </a:r>
            <a:r>
              <a:rPr lang="en-US" sz="900" dirty="0">
                <a:solidFill>
                  <a:schemeClr val="tx1">
                    <a:lumMod val="65000"/>
                    <a:lumOff val="35000"/>
                  </a:schemeClr>
                </a:solidFill>
              </a:rPr>
              <a:t> – </a:t>
            </a:r>
            <a:r>
              <a:rPr lang="en-US" sz="900" b="1" dirty="0">
                <a:solidFill>
                  <a:schemeClr val="accent2"/>
                </a:solidFill>
              </a:rPr>
              <a:t>2%</a:t>
            </a:r>
            <a:endParaRPr lang="lt-LT" sz="900" b="1" dirty="0">
              <a:solidFill>
                <a:schemeClr val="accent2"/>
              </a:solidFill>
            </a:endParaRPr>
          </a:p>
          <a:p>
            <a:r>
              <a:rPr lang="lt-LT" sz="900" dirty="0">
                <a:solidFill>
                  <a:schemeClr val="tx1">
                    <a:lumMod val="65000"/>
                    <a:lumOff val="35000"/>
                  </a:schemeClr>
                </a:solidFill>
              </a:rPr>
              <a:t>Seniūniją</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Ministeriją</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Žemėtvarką</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Vidaus reikalų ministeriją</a:t>
            </a:r>
            <a:r>
              <a:rPr lang="en-US" sz="900" dirty="0">
                <a:solidFill>
                  <a:schemeClr val="tx1">
                    <a:lumMod val="65000"/>
                    <a:lumOff val="35000"/>
                  </a:schemeClr>
                </a:solidFill>
              </a:rPr>
              <a:t> – </a:t>
            </a:r>
            <a:r>
              <a:rPr lang="en-US" sz="900" b="1" dirty="0">
                <a:solidFill>
                  <a:schemeClr val="accent2"/>
                </a:solidFill>
              </a:rPr>
              <a:t>0,3%</a:t>
            </a:r>
            <a:endParaRPr lang="lt-LT" sz="900" b="1" dirty="0">
              <a:solidFill>
                <a:schemeClr val="accent2"/>
              </a:solidFill>
            </a:endParaRPr>
          </a:p>
          <a:p>
            <a:r>
              <a:rPr lang="lt-LT" sz="900" dirty="0">
                <a:solidFill>
                  <a:schemeClr val="tx1">
                    <a:lumMod val="65000"/>
                    <a:lumOff val="35000"/>
                  </a:schemeClr>
                </a:solidFill>
              </a:rPr>
              <a:t>Seimą</a:t>
            </a:r>
            <a:r>
              <a:rPr lang="en-US" sz="900" dirty="0">
                <a:solidFill>
                  <a:schemeClr val="tx1">
                    <a:lumMod val="65000"/>
                    <a:lumOff val="35000"/>
                  </a:schemeClr>
                </a:solidFill>
              </a:rPr>
              <a:t> – </a:t>
            </a:r>
            <a:r>
              <a:rPr lang="en-US" sz="900" b="1" dirty="0">
                <a:solidFill>
                  <a:schemeClr val="accent2"/>
                </a:solidFill>
              </a:rPr>
              <a:t>0,2%</a:t>
            </a:r>
            <a:endParaRPr lang="lt-LT" sz="900" b="1" dirty="0">
              <a:solidFill>
                <a:schemeClr val="accent2"/>
              </a:solidFill>
            </a:endParaRPr>
          </a:p>
          <a:p>
            <a:r>
              <a:rPr lang="lt-LT" sz="900" dirty="0">
                <a:solidFill>
                  <a:schemeClr val="tx1">
                    <a:lumMod val="65000"/>
                    <a:lumOff val="35000"/>
                  </a:schemeClr>
                </a:solidFill>
              </a:rPr>
              <a:t>Mokesčių inspekciją</a:t>
            </a:r>
            <a:r>
              <a:rPr lang="en-US" sz="900" dirty="0">
                <a:solidFill>
                  <a:schemeClr val="tx1">
                    <a:lumMod val="65000"/>
                    <a:lumOff val="35000"/>
                  </a:schemeClr>
                </a:solidFill>
              </a:rPr>
              <a:t> – </a:t>
            </a:r>
            <a:r>
              <a:rPr lang="en-US" sz="900" b="1" dirty="0">
                <a:solidFill>
                  <a:schemeClr val="accent2"/>
                </a:solidFill>
              </a:rPr>
              <a:t>0,2%</a:t>
            </a:r>
            <a:endParaRPr lang="lt-LT" sz="900" b="1" dirty="0">
              <a:solidFill>
                <a:schemeClr val="accent2"/>
              </a:solidFill>
            </a:endParaRPr>
          </a:p>
          <a:p>
            <a:r>
              <a:rPr lang="lt-LT" sz="900" dirty="0">
                <a:solidFill>
                  <a:schemeClr val="tx1">
                    <a:lumMod val="65000"/>
                    <a:lumOff val="35000"/>
                  </a:schemeClr>
                </a:solidFill>
              </a:rPr>
              <a:t>Aplinkos apsaugos agentūrą</a:t>
            </a:r>
            <a:r>
              <a:rPr lang="en-US" sz="900" dirty="0">
                <a:solidFill>
                  <a:schemeClr val="tx1">
                    <a:lumMod val="65000"/>
                    <a:lumOff val="35000"/>
                  </a:schemeClr>
                </a:solidFill>
              </a:rPr>
              <a:t> – </a:t>
            </a:r>
            <a:r>
              <a:rPr lang="en-US" sz="900" b="1" dirty="0">
                <a:solidFill>
                  <a:schemeClr val="accent2"/>
                </a:solidFill>
              </a:rPr>
              <a:t>0,2%</a:t>
            </a:r>
            <a:endParaRPr lang="lt-LT" sz="900" b="1" dirty="0">
              <a:solidFill>
                <a:schemeClr val="accent2"/>
              </a:solidFill>
            </a:endParaRPr>
          </a:p>
          <a:p>
            <a:r>
              <a:rPr lang="lt-LT" sz="900" dirty="0">
                <a:solidFill>
                  <a:schemeClr val="tx1">
                    <a:lumMod val="65000"/>
                    <a:lumOff val="35000"/>
                  </a:schemeClr>
                </a:solidFill>
              </a:rPr>
              <a:t>Matininkus</a:t>
            </a:r>
            <a:r>
              <a:rPr lang="en-US" sz="900" dirty="0">
                <a:solidFill>
                  <a:schemeClr val="tx1">
                    <a:lumMod val="65000"/>
                    <a:lumOff val="35000"/>
                  </a:schemeClr>
                </a:solidFill>
              </a:rPr>
              <a:t> – </a:t>
            </a:r>
            <a:r>
              <a:rPr lang="en-US" sz="900" b="1" dirty="0">
                <a:solidFill>
                  <a:schemeClr val="accent2"/>
                </a:solidFill>
              </a:rPr>
              <a:t>0,2%</a:t>
            </a:r>
            <a:endParaRPr lang="lt-LT" sz="900" b="1" dirty="0">
              <a:solidFill>
                <a:schemeClr val="accent2"/>
              </a:solidFill>
            </a:endParaRPr>
          </a:p>
        </p:txBody>
      </p:sp>
      <p:sp>
        <p:nvSpPr>
          <p:cNvPr id="29" name="TextBox 28">
            <a:extLst>
              <a:ext uri="{FF2B5EF4-FFF2-40B4-BE49-F238E27FC236}">
                <a16:creationId xmlns:a16="http://schemas.microsoft.com/office/drawing/2014/main" id="{FAA795A6-64DE-58F5-7CAC-340C15113921}"/>
              </a:ext>
            </a:extLst>
          </p:cNvPr>
          <p:cNvSpPr txBox="1"/>
          <p:nvPr/>
        </p:nvSpPr>
        <p:spPr>
          <a:xfrm>
            <a:off x="2878527" y="6487491"/>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endPar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5" name="TextBox 4">
            <a:extLst>
              <a:ext uri="{FF2B5EF4-FFF2-40B4-BE49-F238E27FC236}">
                <a16:creationId xmlns:a16="http://schemas.microsoft.com/office/drawing/2014/main" id="{525DFCFA-9CA4-F589-BB45-D6528046335F}"/>
              </a:ext>
            </a:extLst>
          </p:cNvPr>
          <p:cNvSpPr txBox="1"/>
          <p:nvPr/>
        </p:nvSpPr>
        <p:spPr>
          <a:xfrm>
            <a:off x="245600" y="4139446"/>
            <a:ext cx="1796630" cy="307777"/>
          </a:xfrm>
          <a:prstGeom prst="rect">
            <a:avLst/>
          </a:prstGeom>
          <a:noFill/>
        </p:spPr>
        <p:txBody>
          <a:bodyPr wrap="square" rtlCol="0">
            <a:spAutoFit/>
          </a:bodyPr>
          <a:lstStyle/>
          <a:p>
            <a:r>
              <a:rPr lang="lt-LT" sz="1400" u="sng" dirty="0">
                <a:solidFill>
                  <a:schemeClr val="accent2">
                    <a:lumMod val="50000"/>
                  </a:schemeClr>
                </a:solidFill>
              </a:rPr>
              <a:t>     „Taip“ (202</a:t>
            </a:r>
            <a:r>
              <a:rPr lang="en-US" sz="1400" u="sng" dirty="0">
                <a:solidFill>
                  <a:schemeClr val="accent2">
                    <a:lumMod val="50000"/>
                  </a:schemeClr>
                </a:solidFill>
              </a:rPr>
              <a:t>4</a:t>
            </a:r>
            <a:r>
              <a:rPr lang="lt-LT" sz="1400" u="sng" dirty="0">
                <a:solidFill>
                  <a:schemeClr val="accent2">
                    <a:lumMod val="50000"/>
                  </a:schemeClr>
                </a:solidFill>
              </a:rPr>
              <a:t> m.):       </a:t>
            </a:r>
          </a:p>
        </p:txBody>
      </p:sp>
      <p:sp>
        <p:nvSpPr>
          <p:cNvPr id="25" name="Rectangle 24">
            <a:extLst>
              <a:ext uri="{FF2B5EF4-FFF2-40B4-BE49-F238E27FC236}">
                <a16:creationId xmlns:a16="http://schemas.microsoft.com/office/drawing/2014/main" id="{728581C2-817B-F313-9E0B-599FC706A589}"/>
              </a:ext>
            </a:extLst>
          </p:cNvPr>
          <p:cNvSpPr/>
          <p:nvPr/>
        </p:nvSpPr>
        <p:spPr>
          <a:xfrm>
            <a:off x="236071" y="4477063"/>
            <a:ext cx="2047592" cy="21698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inspekciją</a:t>
            </a:r>
            <a:r>
              <a:rPr lang="en-US" sz="900" b="1" dirty="0">
                <a:solidFill>
                  <a:schemeClr val="tx1">
                    <a:lumMod val="65000"/>
                    <a:lumOff val="35000"/>
                  </a:schemeClr>
                </a:solidFill>
              </a:rPr>
              <a:t> – </a:t>
            </a:r>
            <a:r>
              <a:rPr lang="en-US" sz="900" b="1" dirty="0">
                <a:solidFill>
                  <a:schemeClr val="accent2"/>
                </a:solidFill>
              </a:rPr>
              <a:t>4</a:t>
            </a:r>
            <a:r>
              <a:rPr lang="lt-LT" sz="900" b="1" dirty="0">
                <a:solidFill>
                  <a:schemeClr val="accent2"/>
                </a:solidFill>
              </a:rPr>
              <a:t>5</a:t>
            </a:r>
            <a:r>
              <a:rPr lang="en-US" sz="900" b="1" dirty="0">
                <a:solidFill>
                  <a:schemeClr val="accent2"/>
                </a:solidFill>
              </a:rPr>
              <a:t>%</a:t>
            </a:r>
            <a:endParaRPr lang="lt-LT" sz="900" b="1" dirty="0">
              <a:solidFill>
                <a:schemeClr val="accent2"/>
              </a:solidFill>
            </a:endParaRPr>
          </a:p>
          <a:p>
            <a:r>
              <a:rPr lang="lt-LT" sz="900" b="1" dirty="0">
                <a:solidFill>
                  <a:schemeClr val="tx1">
                    <a:lumMod val="65000"/>
                    <a:lumOff val="35000"/>
                  </a:schemeClr>
                </a:solidFill>
              </a:rPr>
              <a:t>Savivaldybę</a:t>
            </a:r>
            <a:r>
              <a:rPr lang="en-US" sz="900" b="1" dirty="0">
                <a:solidFill>
                  <a:schemeClr val="tx1">
                    <a:lumMod val="65000"/>
                    <a:lumOff val="35000"/>
                  </a:schemeClr>
                </a:solidFill>
              </a:rPr>
              <a:t> - </a:t>
            </a:r>
            <a:r>
              <a:rPr lang="en-US" sz="900" b="1" dirty="0">
                <a:solidFill>
                  <a:schemeClr val="accent2"/>
                </a:solidFill>
              </a:rPr>
              <a:t>3</a:t>
            </a:r>
            <a:r>
              <a:rPr lang="lt-LT" sz="900" b="1" dirty="0">
                <a:solidFill>
                  <a:schemeClr val="accent2"/>
                </a:solidFill>
              </a:rPr>
              <a:t>6</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STT </a:t>
            </a:r>
            <a:r>
              <a:rPr lang="en-US" sz="900" dirty="0">
                <a:solidFill>
                  <a:schemeClr val="tx1">
                    <a:lumMod val="65000"/>
                    <a:lumOff val="35000"/>
                  </a:schemeClr>
                </a:solidFill>
              </a:rPr>
              <a:t>– </a:t>
            </a:r>
            <a:r>
              <a:rPr lang="lt-LT" sz="900" b="1" dirty="0">
                <a:solidFill>
                  <a:schemeClr val="accent2"/>
                </a:solidFill>
              </a:rPr>
              <a:t>4</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Infostatyba.lt </a:t>
            </a:r>
            <a:r>
              <a:rPr lang="en-US" sz="900" dirty="0">
                <a:solidFill>
                  <a:schemeClr val="tx1">
                    <a:lumMod val="65000"/>
                    <a:lumOff val="35000"/>
                  </a:schemeClr>
                </a:solidFill>
              </a:rPr>
              <a:t>– </a:t>
            </a:r>
            <a:r>
              <a:rPr lang="lt-LT" sz="900" b="1" dirty="0">
                <a:solidFill>
                  <a:schemeClr val="accent2"/>
                </a:solidFill>
              </a:rPr>
              <a:t>3</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Policiją </a:t>
            </a:r>
            <a:r>
              <a:rPr lang="en-US" sz="900" dirty="0">
                <a:solidFill>
                  <a:schemeClr val="tx1">
                    <a:lumMod val="65000"/>
                    <a:lumOff val="35000"/>
                  </a:schemeClr>
                </a:solidFill>
              </a:rPr>
              <a:t>– </a:t>
            </a:r>
            <a:r>
              <a:rPr lang="en-US" sz="900" b="1" dirty="0">
                <a:solidFill>
                  <a:schemeClr val="accent2"/>
                </a:solidFill>
              </a:rPr>
              <a:t>2%</a:t>
            </a:r>
            <a:endParaRPr lang="lt-LT" sz="900" b="1" dirty="0">
              <a:solidFill>
                <a:schemeClr val="accent2"/>
              </a:solidFill>
            </a:endParaRPr>
          </a:p>
          <a:p>
            <a:r>
              <a:rPr lang="lt-LT" sz="900" dirty="0">
                <a:solidFill>
                  <a:schemeClr val="tx1">
                    <a:lumMod val="65000"/>
                    <a:lumOff val="35000"/>
                  </a:schemeClr>
                </a:solidFill>
              </a:rPr>
              <a:t>Mokesčių inspekciją</a:t>
            </a:r>
            <a:r>
              <a:rPr lang="en-US" sz="900" dirty="0">
                <a:solidFill>
                  <a:schemeClr val="tx1">
                    <a:lumMod val="65000"/>
                    <a:lumOff val="35000"/>
                  </a:schemeClr>
                </a:solidFill>
              </a:rPr>
              <a:t> – </a:t>
            </a:r>
            <a:r>
              <a:rPr lang="en-US" sz="900" b="1" dirty="0">
                <a:solidFill>
                  <a:schemeClr val="accent2"/>
                </a:solidFill>
              </a:rPr>
              <a:t>2%</a:t>
            </a:r>
            <a:endParaRPr lang="lt-LT" sz="900" b="1" dirty="0">
              <a:solidFill>
                <a:schemeClr val="accent2"/>
              </a:solidFill>
            </a:endParaRPr>
          </a:p>
          <a:p>
            <a:r>
              <a:rPr lang="lt-LT" sz="900" dirty="0">
                <a:solidFill>
                  <a:schemeClr val="tx1">
                    <a:lumMod val="65000"/>
                    <a:lumOff val="35000"/>
                  </a:schemeClr>
                </a:solidFill>
              </a:rPr>
              <a:t>Žemėtvarką</a:t>
            </a:r>
            <a:r>
              <a:rPr lang="en-US" sz="900" dirty="0">
                <a:solidFill>
                  <a:schemeClr val="tx1">
                    <a:lumMod val="65000"/>
                    <a:lumOff val="35000"/>
                  </a:schemeClr>
                </a:solidFill>
              </a:rPr>
              <a:t> – </a:t>
            </a:r>
            <a:r>
              <a:rPr lang="lt-LT" sz="900" b="1" dirty="0">
                <a:solidFill>
                  <a:schemeClr val="accent2"/>
                </a:solidFill>
              </a:rPr>
              <a:t>2</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Projektuotojus, architektus</a:t>
            </a:r>
            <a:r>
              <a:rPr lang="en-US" sz="900" dirty="0">
                <a:solidFill>
                  <a:schemeClr val="tx1">
                    <a:lumMod val="65000"/>
                    <a:lumOff val="35000"/>
                  </a:schemeClr>
                </a:solidFill>
              </a:rPr>
              <a:t> – </a:t>
            </a:r>
            <a:r>
              <a:rPr lang="lt-LT" sz="900" b="1" dirty="0">
                <a:solidFill>
                  <a:schemeClr val="accent2"/>
                </a:solidFill>
              </a:rPr>
              <a:t>1</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Aplinkos ministeriją</a:t>
            </a:r>
            <a:r>
              <a:rPr lang="en-US" sz="900" dirty="0">
                <a:solidFill>
                  <a:schemeClr val="tx1">
                    <a:lumMod val="65000"/>
                    <a:lumOff val="35000"/>
                  </a:schemeClr>
                </a:solidFill>
              </a:rPr>
              <a:t> – </a:t>
            </a:r>
            <a:r>
              <a:rPr lang="lt-LT" sz="900" b="1" dirty="0">
                <a:solidFill>
                  <a:schemeClr val="accent2"/>
                </a:solidFill>
              </a:rPr>
              <a:t>1</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Aplinkos apsaugos agentūrą</a:t>
            </a:r>
            <a:r>
              <a:rPr lang="en-US" sz="900" dirty="0">
                <a:solidFill>
                  <a:schemeClr val="tx1">
                    <a:lumMod val="65000"/>
                    <a:lumOff val="35000"/>
                  </a:schemeClr>
                </a:solidFill>
              </a:rPr>
              <a:t> – </a:t>
            </a:r>
            <a:r>
              <a:rPr lang="lt-LT" sz="900" b="1" dirty="0">
                <a:solidFill>
                  <a:schemeClr val="accent2"/>
                </a:solidFill>
              </a:rPr>
              <a:t>1</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Registrų centrą</a:t>
            </a:r>
            <a:r>
              <a:rPr lang="en-US" sz="900" dirty="0">
                <a:solidFill>
                  <a:schemeClr val="tx1">
                    <a:lumMod val="65000"/>
                    <a:lumOff val="35000"/>
                  </a:schemeClr>
                </a:solidFill>
              </a:rPr>
              <a:t> – </a:t>
            </a:r>
            <a:r>
              <a:rPr lang="lt-LT" sz="900" b="1" dirty="0">
                <a:solidFill>
                  <a:schemeClr val="accent2"/>
                </a:solidFill>
              </a:rPr>
              <a:t>1</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TPS vartai / planuojustatau.lt</a:t>
            </a:r>
            <a:r>
              <a:rPr lang="en-US" sz="900" dirty="0">
                <a:solidFill>
                  <a:schemeClr val="tx1">
                    <a:lumMod val="65000"/>
                    <a:lumOff val="35000"/>
                  </a:schemeClr>
                </a:solidFill>
              </a:rPr>
              <a:t> – </a:t>
            </a:r>
            <a:r>
              <a:rPr lang="lt-LT" sz="900" b="1" dirty="0">
                <a:solidFill>
                  <a:schemeClr val="accent2"/>
                </a:solidFill>
              </a:rPr>
              <a:t>1</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Seniūniją</a:t>
            </a:r>
            <a:r>
              <a:rPr lang="en-US" sz="900" dirty="0">
                <a:solidFill>
                  <a:schemeClr val="tx1">
                    <a:lumMod val="65000"/>
                    <a:lumOff val="35000"/>
                  </a:schemeClr>
                </a:solidFill>
              </a:rPr>
              <a:t> – </a:t>
            </a:r>
            <a:r>
              <a:rPr lang="lt-LT" sz="900" b="1" dirty="0">
                <a:solidFill>
                  <a:schemeClr val="accent2"/>
                </a:solidFill>
              </a:rPr>
              <a:t>0,3</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Ministeriją</a:t>
            </a:r>
            <a:r>
              <a:rPr lang="en-US" sz="900" dirty="0">
                <a:solidFill>
                  <a:schemeClr val="tx1">
                    <a:lumMod val="65000"/>
                    <a:lumOff val="35000"/>
                  </a:schemeClr>
                </a:solidFill>
              </a:rPr>
              <a:t> – </a:t>
            </a:r>
            <a:r>
              <a:rPr lang="lt-LT" sz="900" b="1" dirty="0">
                <a:solidFill>
                  <a:schemeClr val="accent2"/>
                </a:solidFill>
              </a:rPr>
              <a:t>0,3</a:t>
            </a:r>
            <a:r>
              <a:rPr lang="en-US" sz="900" b="1" dirty="0">
                <a:solidFill>
                  <a:schemeClr val="accent2"/>
                </a:solidFill>
              </a:rPr>
              <a:t>%</a:t>
            </a:r>
            <a:endParaRPr lang="lt-LT" sz="900" b="1" dirty="0">
              <a:solidFill>
                <a:schemeClr val="accent2"/>
              </a:solidFill>
            </a:endParaRPr>
          </a:p>
          <a:p>
            <a:endParaRPr lang="lt-LT" sz="900" b="1" dirty="0">
              <a:solidFill>
                <a:schemeClr val="accent2"/>
              </a:solidFill>
            </a:endParaRPr>
          </a:p>
        </p:txBody>
      </p:sp>
      <p:sp>
        <p:nvSpPr>
          <p:cNvPr id="26" name="TextBox 25">
            <a:extLst>
              <a:ext uri="{FF2B5EF4-FFF2-40B4-BE49-F238E27FC236}">
                <a16:creationId xmlns:a16="http://schemas.microsoft.com/office/drawing/2014/main" id="{DF1ECF51-24B3-9E64-D668-45E2CBA90411}"/>
              </a:ext>
            </a:extLst>
          </p:cNvPr>
          <p:cNvSpPr txBox="1"/>
          <p:nvPr/>
        </p:nvSpPr>
        <p:spPr>
          <a:xfrm>
            <a:off x="888360" y="6487489"/>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302</a:t>
            </a:r>
          </a:p>
        </p:txBody>
      </p:sp>
    </p:spTree>
    <p:extLst>
      <p:ext uri="{BB962C8B-B14F-4D97-AF65-F5344CB8AC3E}">
        <p14:creationId xmlns:p14="http://schemas.microsoft.com/office/powerpoint/2010/main" val="33430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486B0DAB-44B2-4150-31B6-FFDC83560606}"/>
              </a:ext>
            </a:extLst>
          </p:cNvPr>
          <p:cNvSpPr>
            <a:spLocks noGrp="1"/>
          </p:cNvSpPr>
          <p:nvPr>
            <p:ph sz="half" idx="1"/>
          </p:nvPr>
        </p:nvSpPr>
        <p:spPr/>
        <p:txBody>
          <a:bodyPr/>
          <a:lstStyle/>
          <a:p>
            <a:r>
              <a:rPr lang="lt-LT"/>
              <a:t>Ar žinote, kur gauti informaciją apie planuojamas statybas Jus dominančioje teritorijoje? Jei taip, ar galėtumėte nurodyti kur? </a:t>
            </a:r>
          </a:p>
        </p:txBody>
      </p:sp>
      <p:sp>
        <p:nvSpPr>
          <p:cNvPr id="6" name="Title 2">
            <a:extLst>
              <a:ext uri="{FF2B5EF4-FFF2-40B4-BE49-F238E27FC236}">
                <a16:creationId xmlns:a16="http://schemas.microsoft.com/office/drawing/2014/main" id="{B0992335-DE09-BE52-2A4F-8419039C50CF}"/>
              </a:ext>
            </a:extLst>
          </p:cNvPr>
          <p:cNvSpPr>
            <a:spLocks noGrp="1"/>
          </p:cNvSpPr>
          <p:nvPr>
            <p:ph type="title"/>
          </p:nvPr>
        </p:nvSpPr>
        <p:spPr>
          <a:xfrm>
            <a:off x="1220788" y="714375"/>
            <a:ext cx="10409237" cy="776946"/>
          </a:xfrm>
        </p:spPr>
        <p:txBody>
          <a:bodyPr>
            <a:normAutofit fontScale="90000"/>
          </a:bodyPr>
          <a:lstStyle/>
          <a:p>
            <a:r>
              <a:rPr lang="lt-LT" sz="3200">
                <a:solidFill>
                  <a:schemeClr val="accent2">
                    <a:lumMod val="75000"/>
                  </a:schemeClr>
                </a:solidFill>
              </a:rPr>
              <a:t>INFORMACIJOS APIE PLANUOJAMAS STATYBAS DOMINANČIOJE TERITORIJOJE ŠALTINIAI (PROC.)</a:t>
            </a:r>
          </a:p>
        </p:txBody>
      </p:sp>
      <p:sp>
        <p:nvSpPr>
          <p:cNvPr id="8" name="Content Placeholder 2">
            <a:extLst>
              <a:ext uri="{FF2B5EF4-FFF2-40B4-BE49-F238E27FC236}">
                <a16:creationId xmlns:a16="http://schemas.microsoft.com/office/drawing/2014/main" id="{2456673E-AC47-62A8-C2CE-805541342471}"/>
              </a:ext>
            </a:extLst>
          </p:cNvPr>
          <p:cNvSpPr>
            <a:spLocks noGrp="1"/>
          </p:cNvSpPr>
          <p:nvPr>
            <p:ph sz="half" idx="10"/>
          </p:nvPr>
        </p:nvSpPr>
        <p:spPr>
          <a:xfrm>
            <a:off x="8831327" y="2106647"/>
            <a:ext cx="2819709" cy="1305856"/>
          </a:xfrm>
        </p:spPr>
        <p:txBody>
          <a:bodyPr/>
          <a:lstStyle/>
          <a:p>
            <a:r>
              <a:rPr lang="lt-LT" dirty="0"/>
              <a:t>Savivaldybę ar seniūniją dažniau nurodo rajonų centrų gyventojai.</a:t>
            </a:r>
          </a:p>
          <a:p>
            <a:endParaRPr lang="lt-LT" dirty="0"/>
          </a:p>
          <a:p>
            <a:r>
              <a:rPr lang="lt-LT" dirty="0"/>
              <a:t>Statybos inspekciją - aukščiausio išsimokslinimo respondentai, didžiųjų miestų gyventojai.</a:t>
            </a:r>
            <a:endParaRPr lang="en-US" dirty="0"/>
          </a:p>
        </p:txBody>
      </p:sp>
      <p:graphicFrame>
        <p:nvGraphicFramePr>
          <p:cNvPr id="9" name="Content Placeholder 7">
            <a:extLst>
              <a:ext uri="{FF2B5EF4-FFF2-40B4-BE49-F238E27FC236}">
                <a16:creationId xmlns:a16="http://schemas.microsoft.com/office/drawing/2014/main" id="{F8987E1A-A89E-8A43-2BDA-FE242E8D7CB2}"/>
              </a:ext>
            </a:extLst>
          </p:cNvPr>
          <p:cNvGraphicFramePr>
            <a:graphicFrameLocks/>
          </p:cNvGraphicFramePr>
          <p:nvPr>
            <p:extLst>
              <p:ext uri="{D42A27DB-BD31-4B8C-83A1-F6EECF244321}">
                <p14:modId xmlns:p14="http://schemas.microsoft.com/office/powerpoint/2010/main" val="535442529"/>
              </p:ext>
            </p:extLst>
          </p:nvPr>
        </p:nvGraphicFramePr>
        <p:xfrm>
          <a:off x="261824" y="2630078"/>
          <a:ext cx="7957786" cy="305428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11">
            <a:extLst>
              <a:ext uri="{FF2B5EF4-FFF2-40B4-BE49-F238E27FC236}">
                <a16:creationId xmlns:a16="http://schemas.microsoft.com/office/drawing/2014/main" id="{E8C145FE-8126-C4C0-6F10-0AFE09040E4F}"/>
              </a:ext>
            </a:extLst>
          </p:cNvPr>
          <p:cNvSpPr txBox="1">
            <a:spLocks noChangeArrowheads="1"/>
          </p:cNvSpPr>
          <p:nvPr/>
        </p:nvSpPr>
        <p:spPr bwMode="auto">
          <a:xfrm>
            <a:off x="5569540" y="2289395"/>
            <a:ext cx="7561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2021 m.</a:t>
            </a:r>
            <a:endParaRPr lang="en-GB" sz="1200">
              <a:solidFill>
                <a:schemeClr val="tx1">
                  <a:lumMod val="65000"/>
                  <a:lumOff val="35000"/>
                </a:schemeClr>
              </a:solidFill>
              <a:latin typeface="+mn-lt"/>
            </a:endParaRPr>
          </a:p>
        </p:txBody>
      </p:sp>
      <p:sp>
        <p:nvSpPr>
          <p:cNvPr id="11" name="Text Box 11">
            <a:extLst>
              <a:ext uri="{FF2B5EF4-FFF2-40B4-BE49-F238E27FC236}">
                <a16:creationId xmlns:a16="http://schemas.microsoft.com/office/drawing/2014/main" id="{4E04D39F-F2A6-7145-FDDC-1A03A2F67BA2}"/>
              </a:ext>
            </a:extLst>
          </p:cNvPr>
          <p:cNvSpPr txBox="1">
            <a:spLocks noChangeArrowheads="1"/>
          </p:cNvSpPr>
          <p:nvPr/>
        </p:nvSpPr>
        <p:spPr bwMode="auto">
          <a:xfrm>
            <a:off x="6560750" y="2289395"/>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dirty="0">
                <a:solidFill>
                  <a:schemeClr val="tx1">
                    <a:lumMod val="65000"/>
                    <a:lumOff val="35000"/>
                  </a:schemeClr>
                </a:solidFill>
                <a:latin typeface="+mn-lt"/>
              </a:rPr>
              <a:t>2020 m.</a:t>
            </a:r>
            <a:endParaRPr lang="en-GB" sz="1200" dirty="0">
              <a:solidFill>
                <a:schemeClr val="tx1">
                  <a:lumMod val="65000"/>
                  <a:lumOff val="35000"/>
                </a:schemeClr>
              </a:solidFill>
              <a:latin typeface="+mn-lt"/>
            </a:endParaRPr>
          </a:p>
        </p:txBody>
      </p:sp>
      <p:sp>
        <p:nvSpPr>
          <p:cNvPr id="12" name="Text Box 11">
            <a:extLst>
              <a:ext uri="{FF2B5EF4-FFF2-40B4-BE49-F238E27FC236}">
                <a16:creationId xmlns:a16="http://schemas.microsoft.com/office/drawing/2014/main" id="{5E8FE805-7201-6FA9-DB4B-BFB6DF22AE70}"/>
              </a:ext>
            </a:extLst>
          </p:cNvPr>
          <p:cNvSpPr txBox="1">
            <a:spLocks noChangeArrowheads="1"/>
          </p:cNvSpPr>
          <p:nvPr/>
        </p:nvSpPr>
        <p:spPr bwMode="auto">
          <a:xfrm>
            <a:off x="7551960" y="2289395"/>
            <a:ext cx="756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algn="ctr">
              <a:spcBef>
                <a:spcPct val="0"/>
              </a:spcBef>
            </a:pPr>
            <a:r>
              <a:rPr lang="lt-LT" sz="1200">
                <a:solidFill>
                  <a:schemeClr val="tx1">
                    <a:lumMod val="65000"/>
                    <a:lumOff val="35000"/>
                  </a:schemeClr>
                </a:solidFill>
                <a:latin typeface="+mn-lt"/>
              </a:rPr>
              <a:t>2019 m.</a:t>
            </a:r>
            <a:endParaRPr lang="en-GB" sz="1200">
              <a:solidFill>
                <a:schemeClr val="tx1">
                  <a:lumMod val="65000"/>
                  <a:lumOff val="35000"/>
                </a:schemeClr>
              </a:solidFill>
              <a:latin typeface="+mn-lt"/>
            </a:endParaRPr>
          </a:p>
        </p:txBody>
      </p:sp>
      <p:sp>
        <p:nvSpPr>
          <p:cNvPr id="13" name="TextBox 12">
            <a:extLst>
              <a:ext uri="{FF2B5EF4-FFF2-40B4-BE49-F238E27FC236}">
                <a16:creationId xmlns:a16="http://schemas.microsoft.com/office/drawing/2014/main" id="{036ACA18-7D25-9374-A250-1FE7AA7322DA}"/>
              </a:ext>
            </a:extLst>
          </p:cNvPr>
          <p:cNvSpPr txBox="1">
            <a:spLocks noChangeArrowheads="1"/>
          </p:cNvSpPr>
          <p:nvPr/>
        </p:nvSpPr>
        <p:spPr bwMode="auto">
          <a:xfrm>
            <a:off x="566281" y="6123112"/>
            <a:ext cx="3223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a:solidFill>
                  <a:srgbClr val="595959"/>
                </a:solidFill>
                <a:latin typeface="+mn-lt"/>
              </a:rPr>
              <a:t>*Galimi keli atsakymai; suma viršija 100 proc.</a:t>
            </a:r>
          </a:p>
        </p:txBody>
      </p:sp>
      <p:sp>
        <p:nvSpPr>
          <p:cNvPr id="14" name="TextBox 13">
            <a:extLst>
              <a:ext uri="{FF2B5EF4-FFF2-40B4-BE49-F238E27FC236}">
                <a16:creationId xmlns:a16="http://schemas.microsoft.com/office/drawing/2014/main" id="{D2A5FD91-3220-E9A0-8C75-B522477D3705}"/>
              </a:ext>
            </a:extLst>
          </p:cNvPr>
          <p:cNvSpPr txBox="1"/>
          <p:nvPr/>
        </p:nvSpPr>
        <p:spPr>
          <a:xfrm>
            <a:off x="7457113" y="5750358"/>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N=2019</a:t>
            </a:r>
          </a:p>
        </p:txBody>
      </p:sp>
      <p:sp>
        <p:nvSpPr>
          <p:cNvPr id="15" name="TextBox 14">
            <a:extLst>
              <a:ext uri="{FF2B5EF4-FFF2-40B4-BE49-F238E27FC236}">
                <a16:creationId xmlns:a16="http://schemas.microsoft.com/office/drawing/2014/main" id="{0E0A43BB-05BF-F5E9-6F6A-DFDA0310B6B8}"/>
              </a:ext>
            </a:extLst>
          </p:cNvPr>
          <p:cNvSpPr txBox="1"/>
          <p:nvPr/>
        </p:nvSpPr>
        <p:spPr>
          <a:xfrm>
            <a:off x="5464857" y="5750358"/>
            <a:ext cx="897146" cy="276999"/>
          </a:xfrm>
          <a:prstGeom prst="rect">
            <a:avLst/>
          </a:prstGeom>
          <a:noFill/>
        </p:spPr>
        <p:txBody>
          <a:bodyPr wrap="square">
            <a:spAutoFit/>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N=2016</a:t>
            </a:r>
          </a:p>
        </p:txBody>
      </p:sp>
      <p:sp>
        <p:nvSpPr>
          <p:cNvPr id="16" name="TextBox 15">
            <a:extLst>
              <a:ext uri="{FF2B5EF4-FFF2-40B4-BE49-F238E27FC236}">
                <a16:creationId xmlns:a16="http://schemas.microsoft.com/office/drawing/2014/main" id="{8BD33A6D-CAD2-EF84-0F43-A7DA58508E75}"/>
              </a:ext>
            </a:extLst>
          </p:cNvPr>
          <p:cNvSpPr txBox="1"/>
          <p:nvPr/>
        </p:nvSpPr>
        <p:spPr>
          <a:xfrm>
            <a:off x="6460986" y="5750358"/>
            <a:ext cx="897146" cy="276999"/>
          </a:xfrm>
          <a:prstGeom prst="rect">
            <a:avLst/>
          </a:prstGeom>
          <a:noFill/>
        </p:spPr>
        <p:txBody>
          <a:bodyPr wrap="square">
            <a:spAutoFit/>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N=2011</a:t>
            </a:r>
          </a:p>
        </p:txBody>
      </p:sp>
      <p:sp>
        <p:nvSpPr>
          <p:cNvPr id="17" name="TextBox 16">
            <a:extLst>
              <a:ext uri="{FF2B5EF4-FFF2-40B4-BE49-F238E27FC236}">
                <a16:creationId xmlns:a16="http://schemas.microsoft.com/office/drawing/2014/main" id="{730A28A7-39CD-63F6-62AE-784F171ADF81}"/>
              </a:ext>
            </a:extLst>
          </p:cNvPr>
          <p:cNvSpPr txBox="1"/>
          <p:nvPr/>
        </p:nvSpPr>
        <p:spPr>
          <a:xfrm>
            <a:off x="4468728" y="5750358"/>
            <a:ext cx="897146" cy="276999"/>
          </a:xfrm>
          <a:prstGeom prst="rect">
            <a:avLst/>
          </a:prstGeom>
          <a:noFill/>
        </p:spPr>
        <p:txBody>
          <a:bodyPr wrap="square">
            <a:spAutoFit/>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200" b="1">
                <a:solidFill>
                  <a:schemeClr val="tx1">
                    <a:lumMod val="65000"/>
                    <a:lumOff val="35000"/>
                  </a:schemeClr>
                </a:solidFill>
                <a:latin typeface="Microsoft YaHei UI Light" panose="020B0502040204020203" pitchFamily="34" charset="-122"/>
                <a:ea typeface="Microsoft YaHei UI Light" panose="020B0502040204020203" pitchFamily="34" charset="-122"/>
              </a:rPr>
              <a:t>2013</a:t>
            </a:r>
            <a:endPar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2" name="TextBox 1">
            <a:extLst>
              <a:ext uri="{FF2B5EF4-FFF2-40B4-BE49-F238E27FC236}">
                <a16:creationId xmlns:a16="http://schemas.microsoft.com/office/drawing/2014/main" id="{1EDAC4DF-8658-D947-311A-01AA3B9C94C9}"/>
              </a:ext>
            </a:extLst>
          </p:cNvPr>
          <p:cNvSpPr txBox="1"/>
          <p:nvPr/>
        </p:nvSpPr>
        <p:spPr>
          <a:xfrm>
            <a:off x="3472599" y="5750358"/>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2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2008</a:t>
            </a:r>
            <a:endParaRPr lang="lt-LT" sz="12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 name="Text Box 11">
            <a:extLst>
              <a:ext uri="{FF2B5EF4-FFF2-40B4-BE49-F238E27FC236}">
                <a16:creationId xmlns:a16="http://schemas.microsoft.com/office/drawing/2014/main" id="{4AADFC29-9C4B-D412-E037-A1074C26C9B7}"/>
              </a:ext>
            </a:extLst>
          </p:cNvPr>
          <p:cNvSpPr txBox="1">
            <a:spLocks noChangeArrowheads="1"/>
          </p:cNvSpPr>
          <p:nvPr/>
        </p:nvSpPr>
        <p:spPr bwMode="auto">
          <a:xfrm>
            <a:off x="4578324" y="2289395"/>
            <a:ext cx="75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dirty="0">
                <a:solidFill>
                  <a:schemeClr val="tx1">
                    <a:lumMod val="65000"/>
                    <a:lumOff val="35000"/>
                  </a:schemeClr>
                </a:solidFill>
                <a:latin typeface="+mn-lt"/>
              </a:rPr>
              <a:t>2022 m.</a:t>
            </a:r>
            <a:endParaRPr lang="en-GB" sz="1200" b="1" dirty="0">
              <a:solidFill>
                <a:schemeClr val="tx1">
                  <a:lumMod val="65000"/>
                  <a:lumOff val="35000"/>
                </a:schemeClr>
              </a:solidFill>
              <a:latin typeface="+mn-lt"/>
            </a:endParaRPr>
          </a:p>
        </p:txBody>
      </p:sp>
      <p:sp>
        <p:nvSpPr>
          <p:cNvPr id="4" name="Text Box 11">
            <a:extLst>
              <a:ext uri="{FF2B5EF4-FFF2-40B4-BE49-F238E27FC236}">
                <a16:creationId xmlns:a16="http://schemas.microsoft.com/office/drawing/2014/main" id="{2A477118-04AA-8CE4-CDC0-058440B655B7}"/>
              </a:ext>
            </a:extLst>
          </p:cNvPr>
          <p:cNvSpPr txBox="1">
            <a:spLocks noChangeArrowheads="1"/>
          </p:cNvSpPr>
          <p:nvPr/>
        </p:nvSpPr>
        <p:spPr bwMode="auto">
          <a:xfrm>
            <a:off x="3587108" y="2289395"/>
            <a:ext cx="75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dirty="0">
                <a:solidFill>
                  <a:schemeClr val="tx1">
                    <a:lumMod val="65000"/>
                    <a:lumOff val="35000"/>
                  </a:schemeClr>
                </a:solidFill>
                <a:latin typeface="+mn-lt"/>
              </a:rPr>
              <a:t>2023 m.</a:t>
            </a:r>
            <a:endParaRPr lang="en-GB" sz="1200" b="1" dirty="0">
              <a:solidFill>
                <a:schemeClr val="tx1">
                  <a:lumMod val="65000"/>
                  <a:lumOff val="35000"/>
                </a:schemeClr>
              </a:solidFill>
              <a:latin typeface="+mn-lt"/>
            </a:endParaRPr>
          </a:p>
        </p:txBody>
      </p:sp>
      <p:cxnSp>
        <p:nvCxnSpPr>
          <p:cNvPr id="18" name="Straight Arrow Connector 17">
            <a:extLst>
              <a:ext uri="{FF2B5EF4-FFF2-40B4-BE49-F238E27FC236}">
                <a16:creationId xmlns:a16="http://schemas.microsoft.com/office/drawing/2014/main" id="{710F6FF0-533A-4087-CD8A-3545EC2617FF}"/>
              </a:ext>
            </a:extLst>
          </p:cNvPr>
          <p:cNvCxnSpPr/>
          <p:nvPr/>
        </p:nvCxnSpPr>
        <p:spPr>
          <a:xfrm>
            <a:off x="2914027" y="3629221"/>
            <a:ext cx="0" cy="197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F711AA-C948-362D-1B94-4A5BB131B5BF}"/>
              </a:ext>
            </a:extLst>
          </p:cNvPr>
          <p:cNvSpPr txBox="1"/>
          <p:nvPr/>
        </p:nvSpPr>
        <p:spPr>
          <a:xfrm>
            <a:off x="2476470" y="5750358"/>
            <a:ext cx="897146" cy="276999"/>
          </a:xfrm>
          <a:prstGeom prst="rect">
            <a:avLst/>
          </a:prstGeom>
          <a:noFill/>
        </p:spPr>
        <p:txBody>
          <a:bodyPr wrap="square">
            <a:spAutoFit/>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a:t>
            </a:r>
            <a:r>
              <a:rPr lang="en-US" sz="12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016</a:t>
            </a:r>
            <a:endParaRPr lang="lt-LT" sz="12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19" name="Text Box 11">
            <a:extLst>
              <a:ext uri="{FF2B5EF4-FFF2-40B4-BE49-F238E27FC236}">
                <a16:creationId xmlns:a16="http://schemas.microsoft.com/office/drawing/2014/main" id="{CBCB0C1E-A336-346D-BF3A-395720E16E21}"/>
              </a:ext>
            </a:extLst>
          </p:cNvPr>
          <p:cNvSpPr txBox="1">
            <a:spLocks noChangeArrowheads="1"/>
          </p:cNvSpPr>
          <p:nvPr/>
        </p:nvSpPr>
        <p:spPr bwMode="auto">
          <a:xfrm>
            <a:off x="2595892" y="2289395"/>
            <a:ext cx="75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pPr>
            <a:r>
              <a:rPr lang="lt-LT" sz="1200" b="1" dirty="0">
                <a:solidFill>
                  <a:schemeClr val="tx1">
                    <a:lumMod val="65000"/>
                    <a:lumOff val="35000"/>
                  </a:schemeClr>
                </a:solidFill>
                <a:latin typeface="+mn-lt"/>
              </a:rPr>
              <a:t>202</a:t>
            </a:r>
            <a:r>
              <a:rPr lang="en-US" sz="1200" b="1" dirty="0">
                <a:solidFill>
                  <a:schemeClr val="tx1">
                    <a:lumMod val="65000"/>
                    <a:lumOff val="35000"/>
                  </a:schemeClr>
                </a:solidFill>
                <a:latin typeface="+mn-lt"/>
              </a:rPr>
              <a:t>4</a:t>
            </a:r>
            <a:r>
              <a:rPr lang="lt-LT" sz="1200" b="1" dirty="0">
                <a:solidFill>
                  <a:schemeClr val="tx1">
                    <a:lumMod val="65000"/>
                    <a:lumOff val="35000"/>
                  </a:schemeClr>
                </a:solidFill>
                <a:latin typeface="+mn-lt"/>
              </a:rPr>
              <a:t> m.</a:t>
            </a:r>
            <a:endParaRPr lang="en-GB" sz="1200" b="1" dirty="0">
              <a:solidFill>
                <a:schemeClr val="tx1">
                  <a:lumMod val="65000"/>
                  <a:lumOff val="35000"/>
                </a:schemeClr>
              </a:solidFill>
              <a:latin typeface="+mn-lt"/>
            </a:endParaRPr>
          </a:p>
        </p:txBody>
      </p:sp>
      <p:cxnSp>
        <p:nvCxnSpPr>
          <p:cNvPr id="20" name="Straight Arrow Connector 19">
            <a:extLst>
              <a:ext uri="{FF2B5EF4-FFF2-40B4-BE49-F238E27FC236}">
                <a16:creationId xmlns:a16="http://schemas.microsoft.com/office/drawing/2014/main" id="{9A9D89C1-00E3-0EFD-1F2D-7B3B27F1B534}"/>
              </a:ext>
            </a:extLst>
          </p:cNvPr>
          <p:cNvCxnSpPr/>
          <p:nvPr/>
        </p:nvCxnSpPr>
        <p:spPr>
          <a:xfrm>
            <a:off x="2992438" y="3196068"/>
            <a:ext cx="0" cy="197963"/>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3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8807D-EBAC-3FEC-D6F3-7929DCB6971C}"/>
              </a:ext>
            </a:extLst>
          </p:cNvPr>
          <p:cNvSpPr>
            <a:spLocks noGrp="1"/>
          </p:cNvSpPr>
          <p:nvPr>
            <p:ph sz="half" idx="1"/>
          </p:nvPr>
        </p:nvSpPr>
        <p:spPr>
          <a:xfrm>
            <a:off x="1225462" y="1490717"/>
            <a:ext cx="9736580" cy="276999"/>
          </a:xfrm>
        </p:spPr>
        <p:txBody>
          <a:bodyPr/>
          <a:lstStyle/>
          <a:p>
            <a:r>
              <a:rPr lang="lt-LT"/>
              <a:t>Ar žinote kaip ir kam reikėtų pranešti apie savavališką statybą?</a:t>
            </a:r>
          </a:p>
        </p:txBody>
      </p:sp>
      <p:sp>
        <p:nvSpPr>
          <p:cNvPr id="6" name="Title 2">
            <a:extLst>
              <a:ext uri="{FF2B5EF4-FFF2-40B4-BE49-F238E27FC236}">
                <a16:creationId xmlns:a16="http://schemas.microsoft.com/office/drawing/2014/main" id="{F870FBE7-8FBD-CDB5-2A55-215CBD11CF9E}"/>
              </a:ext>
            </a:extLst>
          </p:cNvPr>
          <p:cNvSpPr>
            <a:spLocks noGrp="1"/>
          </p:cNvSpPr>
          <p:nvPr>
            <p:ph type="title"/>
          </p:nvPr>
        </p:nvSpPr>
        <p:spPr>
          <a:xfrm>
            <a:off x="628650" y="714375"/>
            <a:ext cx="11001375" cy="600164"/>
          </a:xfrm>
        </p:spPr>
        <p:txBody>
          <a:bodyPr>
            <a:noAutofit/>
          </a:bodyPr>
          <a:lstStyle/>
          <a:p>
            <a:r>
              <a:rPr kumimoji="0" lang="lt-LT" sz="2900" b="0" i="0" u="none" strike="noStrike" kern="1200" cap="none" spc="0" normalizeH="0" baseline="0" noProof="0">
                <a:ln>
                  <a:noFill/>
                </a:ln>
                <a:solidFill>
                  <a:srgbClr val="1AB1AF">
                    <a:lumMod val="75000"/>
                  </a:srgbClr>
                </a:solidFill>
                <a:effectLst/>
                <a:uLnTx/>
                <a:uFillTx/>
                <a:latin typeface="Microsoft YaHei UI Light" panose="020B0502040204020203" pitchFamily="34" charset="-122"/>
                <a:ea typeface="Microsoft YaHei UI Light" panose="020B0502040204020203" pitchFamily="34" charset="-122"/>
                <a:cs typeface="+mj-cs"/>
              </a:rPr>
              <a:t>INSTITUCIJOS</a:t>
            </a:r>
            <a:r>
              <a:rPr kumimoji="0" lang="en-US" sz="2900" b="0" i="0" u="none" strike="noStrike" kern="1200" cap="none" spc="0" normalizeH="0" baseline="0" noProof="0">
                <a:ln>
                  <a:noFill/>
                </a:ln>
                <a:solidFill>
                  <a:srgbClr val="1AB1AF">
                    <a:lumMod val="75000"/>
                  </a:srgbClr>
                </a:solidFill>
                <a:effectLst/>
                <a:uLnTx/>
                <a:uFillTx/>
                <a:latin typeface="Microsoft YaHei UI Light" panose="020B0502040204020203" pitchFamily="34" charset="-122"/>
                <a:ea typeface="Microsoft YaHei UI Light" panose="020B0502040204020203" pitchFamily="34" charset="-122"/>
                <a:cs typeface="+mj-cs"/>
              </a:rPr>
              <a:t> KAM REIKT</a:t>
            </a:r>
            <a:r>
              <a:rPr kumimoji="0" lang="lt-LT" sz="2900" b="0" i="0" u="none" strike="noStrike" kern="1200" cap="none" spc="0" normalizeH="0" baseline="0" noProof="0">
                <a:ln>
                  <a:noFill/>
                </a:ln>
                <a:solidFill>
                  <a:srgbClr val="1AB1AF">
                    <a:lumMod val="75000"/>
                  </a:srgbClr>
                </a:solidFill>
                <a:effectLst/>
                <a:uLnTx/>
                <a:uFillTx/>
                <a:latin typeface="Microsoft YaHei UI Light" panose="020B0502040204020203" pitchFamily="34" charset="-122"/>
                <a:ea typeface="Microsoft YaHei UI Light" panose="020B0502040204020203" pitchFamily="34" charset="-122"/>
                <a:cs typeface="+mj-cs"/>
              </a:rPr>
              <a:t>Ų PRANEŠTI APIE SAVAVALIŠKĄ STATYBĄ ŽINOMUMAS (PROC.)</a:t>
            </a:r>
            <a:endParaRPr lang="lt-LT" sz="2900">
              <a:solidFill>
                <a:schemeClr val="accent2">
                  <a:lumMod val="75000"/>
                </a:schemeClr>
              </a:solidFill>
            </a:endParaRPr>
          </a:p>
        </p:txBody>
      </p:sp>
      <p:graphicFrame>
        <p:nvGraphicFramePr>
          <p:cNvPr id="9" name="Content Placeholder 9">
            <a:extLst>
              <a:ext uri="{FF2B5EF4-FFF2-40B4-BE49-F238E27FC236}">
                <a16:creationId xmlns:a16="http://schemas.microsoft.com/office/drawing/2014/main" id="{5AD922F2-5B16-7B58-CF55-AC45B2D6D4FC}"/>
              </a:ext>
            </a:extLst>
          </p:cNvPr>
          <p:cNvGraphicFramePr>
            <a:graphicFrameLocks noGrp="1"/>
          </p:cNvGraphicFramePr>
          <p:nvPr>
            <p:ph sz="half" idx="10"/>
            <p:extLst>
              <p:ext uri="{D42A27DB-BD31-4B8C-83A1-F6EECF244321}">
                <p14:modId xmlns:p14="http://schemas.microsoft.com/office/powerpoint/2010/main" val="458736605"/>
              </p:ext>
            </p:extLst>
          </p:nvPr>
        </p:nvGraphicFramePr>
        <p:xfrm>
          <a:off x="562232" y="1836700"/>
          <a:ext cx="7159374" cy="2187622"/>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a:extLst>
              <a:ext uri="{FF2B5EF4-FFF2-40B4-BE49-F238E27FC236}">
                <a16:creationId xmlns:a16="http://schemas.microsoft.com/office/drawing/2014/main" id="{5FE67135-0CCF-F5E0-0A92-135C45887A34}"/>
              </a:ext>
            </a:extLst>
          </p:cNvPr>
          <p:cNvSpPr txBox="1">
            <a:spLocks/>
          </p:cNvSpPr>
          <p:nvPr/>
        </p:nvSpPr>
        <p:spPr>
          <a:xfrm>
            <a:off x="8709862" y="1871064"/>
            <a:ext cx="2819709" cy="1626280"/>
          </a:xfrm>
          <a:prstGeom prst="rect">
            <a:avLst/>
          </a:prstGeom>
        </p:spPr>
        <p:txBody>
          <a:bodyPr vert="horz" lIns="91440" tIns="45720" rIns="91440" bIns="45720" rtlCol="0">
            <a:noAutofit/>
          </a:bodyPr>
          <a:lstStyle>
            <a:lvl1pPr marL="0" indent="0" algn="just" defTabSz="914400" rtl="0" eaLnBrk="1" latinLnBrk="0" hangingPunct="1">
              <a:lnSpc>
                <a:spcPct val="100000"/>
              </a:lnSpc>
              <a:spcBef>
                <a:spcPts val="0"/>
              </a:spcBef>
              <a:buClr>
                <a:schemeClr val="accent2"/>
              </a:buClr>
              <a:buFont typeface="Arial" panose="020B0604020202020204" pitchFamily="34" charset="0"/>
              <a:buNone/>
              <a:defRPr sz="11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2057400" indent="-228600" algn="just" defTabSz="914400" rtl="0" eaLnBrk="1" latinLnBrk="0" hangingPunct="1">
              <a:lnSpc>
                <a:spcPct val="100000"/>
              </a:lnSpc>
              <a:spcBef>
                <a:spcPts val="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Žinantys kaip ir kam pranešti apie savavališką statybą dažniau teigia didžiųjų miestų gyventojai.</a:t>
            </a:r>
            <a:endParaRPr lang="en-US" dirty="0"/>
          </a:p>
        </p:txBody>
      </p:sp>
      <p:sp>
        <p:nvSpPr>
          <p:cNvPr id="5" name="Rectangle 4">
            <a:extLst>
              <a:ext uri="{FF2B5EF4-FFF2-40B4-BE49-F238E27FC236}">
                <a16:creationId xmlns:a16="http://schemas.microsoft.com/office/drawing/2014/main" id="{93559B41-7BA7-4F36-E741-AE8F9883CA11}"/>
              </a:ext>
            </a:extLst>
          </p:cNvPr>
          <p:cNvSpPr/>
          <p:nvPr/>
        </p:nvSpPr>
        <p:spPr>
          <a:xfrm>
            <a:off x="6270040" y="4441209"/>
            <a:ext cx="1945456"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inspekcijai </a:t>
            </a:r>
            <a:r>
              <a:rPr lang="lt-LT" sz="900" dirty="0">
                <a:solidFill>
                  <a:schemeClr val="tx1">
                    <a:lumMod val="65000"/>
                    <a:lumOff val="35000"/>
                  </a:schemeClr>
                </a:solidFill>
              </a:rPr>
              <a:t>– </a:t>
            </a:r>
            <a:r>
              <a:rPr lang="lt-LT" sz="900" b="1" dirty="0">
                <a:solidFill>
                  <a:schemeClr val="accent2"/>
                </a:solidFill>
              </a:rPr>
              <a:t>64%</a:t>
            </a:r>
            <a:endParaRPr lang="en-US" sz="900" dirty="0">
              <a:solidFill>
                <a:schemeClr val="tx1">
                  <a:lumMod val="65000"/>
                  <a:lumOff val="35000"/>
                </a:schemeClr>
              </a:solidFill>
            </a:endParaRPr>
          </a:p>
          <a:p>
            <a:r>
              <a:rPr lang="lt-LT" sz="900" b="1" dirty="0">
                <a:solidFill>
                  <a:schemeClr val="tx1">
                    <a:lumMod val="65000"/>
                    <a:lumOff val="35000"/>
                  </a:schemeClr>
                </a:solidFill>
              </a:rPr>
              <a:t>Savivaldybei </a:t>
            </a:r>
            <a:r>
              <a:rPr lang="lt-LT" sz="900" dirty="0">
                <a:solidFill>
                  <a:schemeClr val="tx1">
                    <a:lumMod val="65000"/>
                    <a:lumOff val="35000"/>
                  </a:schemeClr>
                </a:solidFill>
              </a:rPr>
              <a:t>– </a:t>
            </a:r>
            <a:r>
              <a:rPr lang="lt-LT" sz="900" b="1" dirty="0">
                <a:solidFill>
                  <a:schemeClr val="accent2"/>
                </a:solidFill>
              </a:rPr>
              <a:t>20%</a:t>
            </a:r>
          </a:p>
          <a:p>
            <a:r>
              <a:rPr lang="lt-LT" sz="900" dirty="0">
                <a:solidFill>
                  <a:schemeClr val="tx1">
                    <a:lumMod val="65000"/>
                    <a:lumOff val="35000"/>
                  </a:schemeClr>
                </a:solidFill>
              </a:rPr>
              <a:t>Policijai – </a:t>
            </a:r>
            <a:r>
              <a:rPr lang="en-US" sz="900" b="1" dirty="0">
                <a:solidFill>
                  <a:schemeClr val="accent2"/>
                </a:solidFill>
              </a:rPr>
              <a:t>5</a:t>
            </a:r>
            <a:r>
              <a:rPr lang="lt-LT" sz="900" b="1" dirty="0">
                <a:solidFill>
                  <a:schemeClr val="accent2"/>
                </a:solidFill>
              </a:rPr>
              <a:t>%</a:t>
            </a:r>
            <a:endParaRPr lang="en-US" sz="900" b="1" dirty="0">
              <a:solidFill>
                <a:schemeClr val="accent2"/>
              </a:solidFill>
            </a:endParaRPr>
          </a:p>
          <a:p>
            <a:r>
              <a:rPr lang="lt-LT" sz="900" dirty="0">
                <a:solidFill>
                  <a:schemeClr val="tx1">
                    <a:lumMod val="65000"/>
                    <a:lumOff val="35000"/>
                  </a:schemeClr>
                </a:solidFill>
              </a:rPr>
              <a:t>Valstybinei darbo inspekcijai – </a:t>
            </a:r>
            <a:r>
              <a:rPr lang="lt-LT" sz="900" b="1" dirty="0">
                <a:solidFill>
                  <a:schemeClr val="accent2"/>
                </a:solidFill>
              </a:rPr>
              <a:t>4%</a:t>
            </a:r>
          </a:p>
          <a:p>
            <a:r>
              <a:rPr lang="lt-LT" sz="900" dirty="0">
                <a:solidFill>
                  <a:schemeClr val="tx1">
                    <a:lumMod val="65000"/>
                    <a:lumOff val="35000"/>
                  </a:schemeClr>
                </a:solidFill>
              </a:rPr>
              <a:t>Aplinkos ministerijai</a:t>
            </a:r>
            <a:r>
              <a:rPr lang="en-US" sz="900" dirty="0">
                <a:solidFill>
                  <a:schemeClr val="tx1">
                    <a:lumMod val="65000"/>
                    <a:lumOff val="35000"/>
                  </a:schemeClr>
                </a:solidFill>
              </a:rPr>
              <a:t> </a:t>
            </a:r>
            <a:r>
              <a:rPr lang="lt-LT" sz="900" dirty="0">
                <a:solidFill>
                  <a:schemeClr val="tx1">
                    <a:lumMod val="65000"/>
                    <a:lumOff val="35000"/>
                  </a:schemeClr>
                </a:solidFill>
              </a:rPr>
              <a:t> – </a:t>
            </a:r>
            <a:r>
              <a:rPr lang="lt-LT" sz="900" b="1" dirty="0">
                <a:solidFill>
                  <a:schemeClr val="accent2"/>
                </a:solidFill>
              </a:rPr>
              <a:t>3%</a:t>
            </a:r>
          </a:p>
          <a:p>
            <a:r>
              <a:rPr lang="lt-LT" sz="900" dirty="0">
                <a:solidFill>
                  <a:schemeClr val="tx1">
                    <a:lumMod val="65000"/>
                    <a:lumOff val="35000"/>
                  </a:schemeClr>
                </a:solidFill>
              </a:rPr>
              <a:t>Seniūnijai – </a:t>
            </a:r>
            <a:r>
              <a:rPr lang="lt-LT" sz="900" b="1" dirty="0">
                <a:solidFill>
                  <a:schemeClr val="accent2"/>
                </a:solidFill>
              </a:rPr>
              <a:t>2</a:t>
            </a:r>
            <a:r>
              <a:rPr lang="en-US" sz="900" b="1" dirty="0">
                <a:solidFill>
                  <a:schemeClr val="accent2"/>
                </a:solidFill>
              </a:rPr>
              <a:t> </a:t>
            </a:r>
            <a:r>
              <a:rPr lang="lt-LT" sz="900" b="1" dirty="0">
                <a:solidFill>
                  <a:schemeClr val="accent2"/>
                </a:solidFill>
              </a:rPr>
              <a:t>%</a:t>
            </a:r>
            <a:endParaRPr lang="en-US" sz="900" dirty="0">
              <a:solidFill>
                <a:schemeClr val="tx1">
                  <a:lumMod val="65000"/>
                  <a:lumOff val="35000"/>
                </a:schemeClr>
              </a:solidFill>
            </a:endParaRPr>
          </a:p>
          <a:p>
            <a:r>
              <a:rPr lang="lt-LT" sz="900" dirty="0">
                <a:solidFill>
                  <a:schemeClr val="tx1">
                    <a:lumMod val="65000"/>
                    <a:lumOff val="35000"/>
                  </a:schemeClr>
                </a:solidFill>
              </a:rPr>
              <a:t>Telefonu 112 – </a:t>
            </a:r>
            <a:r>
              <a:rPr lang="lt-LT" sz="900" b="1" dirty="0">
                <a:solidFill>
                  <a:schemeClr val="accent2"/>
                </a:solidFill>
              </a:rPr>
              <a:t>1%</a:t>
            </a:r>
            <a:endParaRPr lang="en-US" sz="900" dirty="0">
              <a:solidFill>
                <a:schemeClr val="tx1">
                  <a:lumMod val="65000"/>
                  <a:lumOff val="35000"/>
                </a:schemeClr>
              </a:solidFill>
            </a:endParaRPr>
          </a:p>
          <a:p>
            <a:r>
              <a:rPr lang="lt-LT" sz="900" dirty="0">
                <a:solidFill>
                  <a:schemeClr val="tx1">
                    <a:lumMod val="65000"/>
                    <a:lumOff val="35000"/>
                  </a:schemeClr>
                </a:solidFill>
              </a:rPr>
              <a:t>Aplinkos apsaugos agentūrai – </a:t>
            </a:r>
            <a:r>
              <a:rPr lang="lt-LT" sz="900" b="1" dirty="0">
                <a:solidFill>
                  <a:schemeClr val="accent2"/>
                </a:solidFill>
              </a:rPr>
              <a:t>0,4%</a:t>
            </a:r>
          </a:p>
          <a:p>
            <a:r>
              <a:rPr lang="lt-LT" sz="900" dirty="0">
                <a:solidFill>
                  <a:schemeClr val="tx1">
                    <a:lumMod val="65000"/>
                    <a:lumOff val="35000"/>
                  </a:schemeClr>
                </a:solidFill>
              </a:rPr>
              <a:t>Mokesčių inspekcijai – </a:t>
            </a:r>
            <a:r>
              <a:rPr lang="lt-LT" sz="900" b="1" dirty="0">
                <a:solidFill>
                  <a:schemeClr val="accent2"/>
                </a:solidFill>
              </a:rPr>
              <a:t>0,2%</a:t>
            </a:r>
          </a:p>
          <a:p>
            <a:r>
              <a:rPr lang="lt-LT" sz="900" dirty="0">
                <a:solidFill>
                  <a:schemeClr val="tx1">
                    <a:lumMod val="65000"/>
                    <a:lumOff val="35000"/>
                  </a:schemeClr>
                </a:solidFill>
              </a:rPr>
              <a:t>Žiniasklaidai – </a:t>
            </a:r>
            <a:r>
              <a:rPr lang="lt-LT" sz="900" b="1" dirty="0">
                <a:solidFill>
                  <a:schemeClr val="accent2"/>
                </a:solidFill>
              </a:rPr>
              <a:t>0,2%</a:t>
            </a:r>
          </a:p>
          <a:p>
            <a:r>
              <a:rPr lang="lt-LT" sz="900" dirty="0">
                <a:solidFill>
                  <a:schemeClr val="tx1">
                    <a:lumMod val="65000"/>
                    <a:lumOff val="35000"/>
                  </a:schemeClr>
                </a:solidFill>
              </a:rPr>
              <a:t>Žemėtvarkai – </a:t>
            </a:r>
            <a:r>
              <a:rPr lang="lt-LT" sz="900" b="1" dirty="0">
                <a:solidFill>
                  <a:schemeClr val="accent2"/>
                </a:solidFill>
              </a:rPr>
              <a:t>0,2%</a:t>
            </a:r>
          </a:p>
        </p:txBody>
      </p:sp>
      <p:sp>
        <p:nvSpPr>
          <p:cNvPr id="8" name="Rectangle 7">
            <a:extLst>
              <a:ext uri="{FF2B5EF4-FFF2-40B4-BE49-F238E27FC236}">
                <a16:creationId xmlns:a16="http://schemas.microsoft.com/office/drawing/2014/main" id="{3337A1E1-C4D6-D90C-87AC-6AD8CA68662E}"/>
              </a:ext>
            </a:extLst>
          </p:cNvPr>
          <p:cNvSpPr/>
          <p:nvPr/>
        </p:nvSpPr>
        <p:spPr>
          <a:xfrm>
            <a:off x="8179227" y="4415818"/>
            <a:ext cx="1863160"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inspekcijai </a:t>
            </a:r>
            <a:r>
              <a:rPr lang="lt-LT" sz="900" dirty="0">
                <a:solidFill>
                  <a:schemeClr val="tx1">
                    <a:lumMod val="65000"/>
                    <a:lumOff val="35000"/>
                  </a:schemeClr>
                </a:solidFill>
              </a:rPr>
              <a:t>– </a:t>
            </a:r>
            <a:r>
              <a:rPr lang="lt-LT" sz="900" b="1" dirty="0">
                <a:solidFill>
                  <a:schemeClr val="accent2"/>
                </a:solidFill>
              </a:rPr>
              <a:t>6</a:t>
            </a:r>
            <a:r>
              <a:rPr lang="en-US" sz="900" b="1" dirty="0">
                <a:solidFill>
                  <a:schemeClr val="accent2"/>
                </a:solidFill>
              </a:rPr>
              <a:t>3</a:t>
            </a:r>
            <a:r>
              <a:rPr lang="lt-LT" sz="900" b="1" dirty="0">
                <a:solidFill>
                  <a:schemeClr val="accent2"/>
                </a:solidFill>
              </a:rPr>
              <a:t>%</a:t>
            </a:r>
          </a:p>
          <a:p>
            <a:r>
              <a:rPr lang="lt-LT" sz="900" b="1" dirty="0">
                <a:solidFill>
                  <a:schemeClr val="tx1">
                    <a:lumMod val="65000"/>
                    <a:lumOff val="35000"/>
                  </a:schemeClr>
                </a:solidFill>
              </a:rPr>
              <a:t>Savivaldybei </a:t>
            </a:r>
            <a:r>
              <a:rPr lang="lt-LT" sz="900" dirty="0">
                <a:solidFill>
                  <a:schemeClr val="tx1">
                    <a:lumMod val="65000"/>
                    <a:lumOff val="35000"/>
                  </a:schemeClr>
                </a:solidFill>
              </a:rPr>
              <a:t>– </a:t>
            </a:r>
            <a:r>
              <a:rPr lang="en-US" sz="900" b="1" dirty="0">
                <a:solidFill>
                  <a:schemeClr val="accent2"/>
                </a:solidFill>
              </a:rPr>
              <a:t>21</a:t>
            </a:r>
            <a:r>
              <a:rPr lang="lt-LT" sz="900" b="1" dirty="0">
                <a:solidFill>
                  <a:schemeClr val="accent2"/>
                </a:solidFill>
              </a:rPr>
              <a:t>%</a:t>
            </a:r>
          </a:p>
          <a:p>
            <a:r>
              <a:rPr lang="lt-LT" sz="900" dirty="0">
                <a:solidFill>
                  <a:schemeClr val="tx1">
                    <a:lumMod val="65000"/>
                    <a:lumOff val="35000"/>
                  </a:schemeClr>
                </a:solidFill>
              </a:rPr>
              <a:t>Seniūnijai – </a:t>
            </a:r>
            <a:r>
              <a:rPr lang="en-US" sz="900" b="1" dirty="0">
                <a:solidFill>
                  <a:schemeClr val="accent2"/>
                </a:solidFill>
              </a:rPr>
              <a:t>3</a:t>
            </a:r>
            <a:r>
              <a:rPr lang="lt-LT" sz="900" b="1" dirty="0">
                <a:solidFill>
                  <a:schemeClr val="accent2"/>
                </a:solidFill>
              </a:rPr>
              <a:t>%</a:t>
            </a:r>
            <a:r>
              <a:rPr lang="lt-LT" sz="900" dirty="0">
                <a:solidFill>
                  <a:schemeClr val="tx1">
                    <a:lumMod val="65000"/>
                    <a:lumOff val="35000"/>
                  </a:schemeClr>
                </a:solidFill>
              </a:rPr>
              <a:t> </a:t>
            </a:r>
          </a:p>
          <a:p>
            <a:r>
              <a:rPr lang="lt-LT" sz="900" dirty="0">
                <a:solidFill>
                  <a:schemeClr val="tx1">
                    <a:lumMod val="65000"/>
                    <a:lumOff val="35000"/>
                  </a:schemeClr>
                </a:solidFill>
              </a:rPr>
              <a:t>Policijai – </a:t>
            </a:r>
            <a:r>
              <a:rPr lang="en-US" sz="900" b="1" dirty="0">
                <a:solidFill>
                  <a:schemeClr val="accent2"/>
                </a:solidFill>
              </a:rPr>
              <a:t>3</a:t>
            </a:r>
            <a:r>
              <a:rPr lang="lt-LT" sz="900" b="1" dirty="0">
                <a:solidFill>
                  <a:schemeClr val="accent2"/>
                </a:solidFill>
              </a:rPr>
              <a:t>%</a:t>
            </a:r>
          </a:p>
          <a:p>
            <a:r>
              <a:rPr lang="lt-LT" sz="900" dirty="0">
                <a:solidFill>
                  <a:schemeClr val="tx1">
                    <a:lumMod val="65000"/>
                    <a:lumOff val="35000"/>
                  </a:schemeClr>
                </a:solidFill>
              </a:rPr>
              <a:t>Aplinkos ministerijai - </a:t>
            </a:r>
            <a:r>
              <a:rPr lang="en-US" sz="900" b="1" dirty="0">
                <a:solidFill>
                  <a:schemeClr val="accent2"/>
                </a:solidFill>
              </a:rPr>
              <a:t>2</a:t>
            </a:r>
            <a:r>
              <a:rPr lang="lt-LT" sz="900" b="1" dirty="0">
                <a:solidFill>
                  <a:schemeClr val="accent2"/>
                </a:solidFill>
              </a:rPr>
              <a:t>%</a:t>
            </a:r>
            <a:endParaRPr lang="en-US" sz="900" dirty="0">
              <a:solidFill>
                <a:schemeClr val="tx1">
                  <a:lumMod val="65000"/>
                  <a:lumOff val="35000"/>
                </a:schemeClr>
              </a:solidFill>
            </a:endParaRPr>
          </a:p>
          <a:p>
            <a:r>
              <a:rPr lang="lt-LT" sz="900" dirty="0">
                <a:solidFill>
                  <a:schemeClr val="tx1">
                    <a:lumMod val="65000"/>
                    <a:lumOff val="35000"/>
                  </a:schemeClr>
                </a:solidFill>
              </a:rPr>
              <a:t>Mokesčių inspekcijai– </a:t>
            </a:r>
            <a:r>
              <a:rPr lang="lt-LT" sz="900" b="1" dirty="0">
                <a:solidFill>
                  <a:schemeClr val="accent2"/>
                </a:solidFill>
              </a:rPr>
              <a:t>1%</a:t>
            </a:r>
            <a:endParaRPr lang="en-US" sz="900" dirty="0">
              <a:solidFill>
                <a:schemeClr val="tx1">
                  <a:lumMod val="65000"/>
                  <a:lumOff val="35000"/>
                </a:schemeClr>
              </a:solidFill>
            </a:endParaRPr>
          </a:p>
          <a:p>
            <a:r>
              <a:rPr lang="lt-LT" sz="900" dirty="0">
                <a:solidFill>
                  <a:schemeClr val="tx1">
                    <a:lumMod val="65000"/>
                    <a:lumOff val="35000"/>
                  </a:schemeClr>
                </a:solidFill>
              </a:rPr>
              <a:t>Registrų centrui – </a:t>
            </a:r>
            <a:r>
              <a:rPr lang="en-US" sz="900" b="1" dirty="0">
                <a:solidFill>
                  <a:schemeClr val="accent2"/>
                </a:solidFill>
              </a:rPr>
              <a:t>1</a:t>
            </a:r>
            <a:r>
              <a:rPr lang="lt-LT" sz="900" b="1" dirty="0">
                <a:solidFill>
                  <a:schemeClr val="accent2"/>
                </a:solidFill>
              </a:rPr>
              <a:t>%</a:t>
            </a:r>
          </a:p>
          <a:p>
            <a:r>
              <a:rPr lang="lt-LT" sz="900" dirty="0">
                <a:solidFill>
                  <a:schemeClr val="tx1">
                    <a:lumMod val="65000"/>
                    <a:lumOff val="35000"/>
                  </a:schemeClr>
                </a:solidFill>
              </a:rPr>
              <a:t>Telefonu 112 – </a:t>
            </a:r>
            <a:r>
              <a:rPr lang="en-US" sz="900" b="1" dirty="0">
                <a:solidFill>
                  <a:schemeClr val="accent2"/>
                </a:solidFill>
              </a:rPr>
              <a:t>1</a:t>
            </a:r>
            <a:r>
              <a:rPr lang="lt-LT" sz="900" b="1" dirty="0">
                <a:solidFill>
                  <a:schemeClr val="accent2"/>
                </a:solidFill>
              </a:rPr>
              <a:t>%</a:t>
            </a:r>
          </a:p>
          <a:p>
            <a:r>
              <a:rPr lang="lt-LT" sz="900" dirty="0">
                <a:solidFill>
                  <a:schemeClr val="tx1">
                    <a:lumMod val="65000"/>
                    <a:lumOff val="35000"/>
                  </a:schemeClr>
                </a:solidFill>
              </a:rPr>
              <a:t>infostatyba.lt – </a:t>
            </a:r>
            <a:r>
              <a:rPr lang="lt-LT" sz="900" b="1" dirty="0">
                <a:solidFill>
                  <a:schemeClr val="accent2"/>
                </a:solidFill>
              </a:rPr>
              <a:t>1%</a:t>
            </a:r>
          </a:p>
          <a:p>
            <a:r>
              <a:rPr lang="lt-LT" sz="900" dirty="0">
                <a:solidFill>
                  <a:schemeClr val="tx1">
                    <a:lumMod val="65000"/>
                    <a:lumOff val="35000"/>
                  </a:schemeClr>
                </a:solidFill>
              </a:rPr>
              <a:t>STT – </a:t>
            </a:r>
            <a:r>
              <a:rPr lang="lt-LT" sz="900" b="1" dirty="0">
                <a:solidFill>
                  <a:schemeClr val="accent2"/>
                </a:solidFill>
              </a:rPr>
              <a:t>1%</a:t>
            </a:r>
          </a:p>
          <a:p>
            <a:r>
              <a:rPr lang="lt-LT" sz="900" dirty="0">
                <a:solidFill>
                  <a:schemeClr val="tx1">
                    <a:lumMod val="65000"/>
                    <a:lumOff val="35000"/>
                  </a:schemeClr>
                </a:solidFill>
              </a:rPr>
              <a:t>Darbo inspekcijai – </a:t>
            </a:r>
            <a:r>
              <a:rPr lang="en-US" sz="900" b="1" dirty="0">
                <a:solidFill>
                  <a:schemeClr val="accent2"/>
                </a:solidFill>
              </a:rPr>
              <a:t>1</a:t>
            </a:r>
            <a:r>
              <a:rPr lang="lt-LT" sz="900" b="1" dirty="0">
                <a:solidFill>
                  <a:schemeClr val="accent2"/>
                </a:solidFill>
              </a:rPr>
              <a:t>%</a:t>
            </a:r>
          </a:p>
          <a:p>
            <a:r>
              <a:rPr lang="lt-LT" sz="900" dirty="0">
                <a:solidFill>
                  <a:schemeClr val="tx1">
                    <a:lumMod val="65000"/>
                    <a:lumOff val="35000"/>
                  </a:schemeClr>
                </a:solidFill>
              </a:rPr>
              <a:t>Žemėtvarkai – </a:t>
            </a:r>
            <a:r>
              <a:rPr lang="lt-LT" sz="900" b="1" dirty="0">
                <a:solidFill>
                  <a:schemeClr val="accent2"/>
                </a:solidFill>
              </a:rPr>
              <a:t>0,2%</a:t>
            </a:r>
          </a:p>
        </p:txBody>
      </p:sp>
      <p:sp>
        <p:nvSpPr>
          <p:cNvPr id="23" name="Rectangle 22">
            <a:extLst>
              <a:ext uri="{FF2B5EF4-FFF2-40B4-BE49-F238E27FC236}">
                <a16:creationId xmlns:a16="http://schemas.microsoft.com/office/drawing/2014/main" id="{11FA7C71-6259-7CBB-B260-7D73743B741F}"/>
              </a:ext>
            </a:extLst>
          </p:cNvPr>
          <p:cNvSpPr/>
          <p:nvPr/>
        </p:nvSpPr>
        <p:spPr>
          <a:xfrm>
            <a:off x="10006116" y="4406233"/>
            <a:ext cx="2042316"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t">
            <a:spAutoFit/>
          </a:bodyPr>
          <a:lstStyle/>
          <a:p>
            <a:r>
              <a:rPr lang="lt-LT" sz="900" b="1" dirty="0">
                <a:solidFill>
                  <a:schemeClr val="tx1">
                    <a:lumMod val="65000"/>
                    <a:lumOff val="35000"/>
                  </a:schemeClr>
                </a:solidFill>
              </a:rPr>
              <a:t>Statybų inspekcijai </a:t>
            </a:r>
            <a:r>
              <a:rPr lang="lt-LT" sz="900" dirty="0">
                <a:solidFill>
                  <a:schemeClr val="tx1">
                    <a:lumMod val="65000"/>
                    <a:lumOff val="35000"/>
                  </a:schemeClr>
                </a:solidFill>
              </a:rPr>
              <a:t>– </a:t>
            </a:r>
            <a:r>
              <a:rPr lang="lt-LT" sz="900" b="1" dirty="0">
                <a:solidFill>
                  <a:schemeClr val="accent2"/>
                </a:solidFill>
              </a:rPr>
              <a:t>60%</a:t>
            </a:r>
          </a:p>
          <a:p>
            <a:r>
              <a:rPr lang="lt-LT" sz="900" b="1" dirty="0">
                <a:solidFill>
                  <a:schemeClr val="tx1">
                    <a:lumMod val="65000"/>
                    <a:lumOff val="35000"/>
                  </a:schemeClr>
                </a:solidFill>
              </a:rPr>
              <a:t>Savivaldybei </a:t>
            </a:r>
            <a:r>
              <a:rPr lang="lt-LT" sz="900" dirty="0">
                <a:solidFill>
                  <a:schemeClr val="tx1">
                    <a:lumMod val="65000"/>
                    <a:lumOff val="35000"/>
                  </a:schemeClr>
                </a:solidFill>
              </a:rPr>
              <a:t>– </a:t>
            </a:r>
            <a:r>
              <a:rPr lang="lt-LT" sz="900" b="1" dirty="0">
                <a:solidFill>
                  <a:schemeClr val="accent2"/>
                </a:solidFill>
              </a:rPr>
              <a:t>18%</a:t>
            </a:r>
          </a:p>
          <a:p>
            <a:r>
              <a:rPr lang="lt-LT" sz="900" dirty="0">
                <a:solidFill>
                  <a:schemeClr val="tx1">
                    <a:lumMod val="65000"/>
                    <a:lumOff val="35000"/>
                  </a:schemeClr>
                </a:solidFill>
              </a:rPr>
              <a:t>Seniūnijai – </a:t>
            </a:r>
            <a:r>
              <a:rPr lang="lt-LT" sz="900" b="1" dirty="0">
                <a:solidFill>
                  <a:schemeClr val="accent2"/>
                </a:solidFill>
              </a:rPr>
              <a:t>7%</a:t>
            </a:r>
            <a:r>
              <a:rPr lang="lt-LT" sz="900" dirty="0">
                <a:solidFill>
                  <a:schemeClr val="tx1">
                    <a:lumMod val="65000"/>
                    <a:lumOff val="35000"/>
                  </a:schemeClr>
                </a:solidFill>
              </a:rPr>
              <a:t> </a:t>
            </a:r>
          </a:p>
          <a:p>
            <a:r>
              <a:rPr lang="lt-LT" sz="900" dirty="0">
                <a:solidFill>
                  <a:schemeClr val="tx1">
                    <a:lumMod val="65000"/>
                    <a:lumOff val="35000"/>
                  </a:schemeClr>
                </a:solidFill>
              </a:rPr>
              <a:t>Policijai – </a:t>
            </a:r>
            <a:r>
              <a:rPr lang="lt-LT" sz="900" b="1" dirty="0">
                <a:solidFill>
                  <a:schemeClr val="accent2"/>
                </a:solidFill>
              </a:rPr>
              <a:t>6%</a:t>
            </a:r>
          </a:p>
          <a:p>
            <a:r>
              <a:rPr lang="lt-LT" sz="900" dirty="0">
                <a:solidFill>
                  <a:schemeClr val="tx1">
                    <a:lumMod val="65000"/>
                    <a:lumOff val="35000"/>
                  </a:schemeClr>
                </a:solidFill>
              </a:rPr>
              <a:t>Registrų centrui – </a:t>
            </a:r>
            <a:r>
              <a:rPr lang="lt-LT" sz="900" b="1" dirty="0">
                <a:solidFill>
                  <a:schemeClr val="accent2"/>
                </a:solidFill>
              </a:rPr>
              <a:t>2%</a:t>
            </a:r>
          </a:p>
          <a:p>
            <a:r>
              <a:rPr lang="lt-LT" sz="900" dirty="0">
                <a:solidFill>
                  <a:schemeClr val="tx1">
                    <a:lumMod val="65000"/>
                    <a:lumOff val="35000"/>
                  </a:schemeClr>
                </a:solidFill>
              </a:rPr>
              <a:t>Telefonu 112 – </a:t>
            </a:r>
            <a:r>
              <a:rPr lang="lt-LT" sz="900" b="1" dirty="0">
                <a:solidFill>
                  <a:schemeClr val="accent2"/>
                </a:solidFill>
              </a:rPr>
              <a:t>2%</a:t>
            </a:r>
          </a:p>
          <a:p>
            <a:r>
              <a:rPr lang="lt-LT" sz="900" dirty="0">
                <a:solidFill>
                  <a:schemeClr val="tx1">
                    <a:lumMod val="65000"/>
                    <a:lumOff val="35000"/>
                  </a:schemeClr>
                </a:solidFill>
              </a:rPr>
              <a:t>Mokesčių inspekcijai– </a:t>
            </a:r>
            <a:r>
              <a:rPr lang="lt-LT" sz="900" b="1" dirty="0">
                <a:solidFill>
                  <a:schemeClr val="accent2"/>
                </a:solidFill>
              </a:rPr>
              <a:t>1%</a:t>
            </a:r>
          </a:p>
          <a:p>
            <a:r>
              <a:rPr lang="lt-LT" sz="900" dirty="0">
                <a:solidFill>
                  <a:schemeClr val="tx1">
                    <a:lumMod val="65000"/>
                    <a:lumOff val="35000"/>
                  </a:schemeClr>
                </a:solidFill>
              </a:rPr>
              <a:t>infostatyba.lt – </a:t>
            </a:r>
            <a:r>
              <a:rPr lang="lt-LT" sz="900" b="1" dirty="0">
                <a:solidFill>
                  <a:schemeClr val="accent2"/>
                </a:solidFill>
              </a:rPr>
              <a:t>1%</a:t>
            </a:r>
          </a:p>
          <a:p>
            <a:r>
              <a:rPr lang="lt-LT" sz="900" dirty="0">
                <a:solidFill>
                  <a:schemeClr val="tx1">
                    <a:lumMod val="65000"/>
                    <a:lumOff val="35000"/>
                  </a:schemeClr>
                </a:solidFill>
              </a:rPr>
              <a:t>STT – </a:t>
            </a:r>
            <a:r>
              <a:rPr lang="lt-LT" sz="900" b="1" dirty="0">
                <a:solidFill>
                  <a:schemeClr val="accent2"/>
                </a:solidFill>
              </a:rPr>
              <a:t>1%</a:t>
            </a:r>
          </a:p>
          <a:p>
            <a:r>
              <a:rPr lang="lt-LT" sz="900" dirty="0">
                <a:solidFill>
                  <a:schemeClr val="tx1">
                    <a:lumMod val="65000"/>
                    <a:lumOff val="35000"/>
                  </a:schemeClr>
                </a:solidFill>
              </a:rPr>
              <a:t>Darbo inspekcijai – </a:t>
            </a:r>
            <a:r>
              <a:rPr lang="lt-LT" sz="900" b="1" dirty="0">
                <a:solidFill>
                  <a:schemeClr val="accent2"/>
                </a:solidFill>
              </a:rPr>
              <a:t>0,4%</a:t>
            </a:r>
          </a:p>
          <a:p>
            <a:r>
              <a:rPr lang="lt-LT" sz="900" dirty="0">
                <a:solidFill>
                  <a:schemeClr val="tx1">
                    <a:lumMod val="65000"/>
                    <a:lumOff val="35000"/>
                  </a:schemeClr>
                </a:solidFill>
              </a:rPr>
              <a:t>Žiniasklaidai – </a:t>
            </a:r>
            <a:r>
              <a:rPr lang="lt-LT" sz="900" b="1" dirty="0">
                <a:solidFill>
                  <a:schemeClr val="accent2"/>
                </a:solidFill>
              </a:rPr>
              <a:t>0,2%</a:t>
            </a:r>
          </a:p>
          <a:p>
            <a:r>
              <a:rPr lang="lt-LT" sz="900" dirty="0">
                <a:solidFill>
                  <a:schemeClr val="tx1">
                    <a:lumMod val="65000"/>
                    <a:lumOff val="35000"/>
                  </a:schemeClr>
                </a:solidFill>
              </a:rPr>
              <a:t>Apskrities viršininko administracijai – </a:t>
            </a:r>
            <a:r>
              <a:rPr lang="lt-LT" sz="900" b="1" dirty="0">
                <a:solidFill>
                  <a:schemeClr val="accent2"/>
                </a:solidFill>
              </a:rPr>
              <a:t>0,2%</a:t>
            </a:r>
          </a:p>
        </p:txBody>
      </p:sp>
      <p:sp>
        <p:nvSpPr>
          <p:cNvPr id="29" name="TextBox 28">
            <a:extLst>
              <a:ext uri="{FF2B5EF4-FFF2-40B4-BE49-F238E27FC236}">
                <a16:creationId xmlns:a16="http://schemas.microsoft.com/office/drawing/2014/main" id="{90AD607D-76B1-CB30-BE47-CE20472F4CAA}"/>
              </a:ext>
            </a:extLst>
          </p:cNvPr>
          <p:cNvSpPr txBox="1"/>
          <p:nvPr/>
        </p:nvSpPr>
        <p:spPr>
          <a:xfrm>
            <a:off x="6277035" y="4139448"/>
            <a:ext cx="1796629" cy="307777"/>
          </a:xfrm>
          <a:prstGeom prst="rect">
            <a:avLst/>
          </a:prstGeom>
          <a:noFill/>
        </p:spPr>
        <p:txBody>
          <a:bodyPr wrap="square" rtlCol="0">
            <a:spAutoFit/>
          </a:bodyPr>
          <a:lstStyle/>
          <a:p>
            <a:r>
              <a:rPr lang="lt-LT" sz="1400" u="sng" dirty="0">
                <a:solidFill>
                  <a:schemeClr val="accent2">
                    <a:lumMod val="50000"/>
                  </a:schemeClr>
                </a:solidFill>
              </a:rPr>
              <a:t>     „Taip“ (2021 m.):       </a:t>
            </a:r>
          </a:p>
        </p:txBody>
      </p:sp>
      <p:sp>
        <p:nvSpPr>
          <p:cNvPr id="30" name="TextBox 29">
            <a:extLst>
              <a:ext uri="{FF2B5EF4-FFF2-40B4-BE49-F238E27FC236}">
                <a16:creationId xmlns:a16="http://schemas.microsoft.com/office/drawing/2014/main" id="{5DE05EFE-B4DC-9B59-6B19-2872646A2242}"/>
              </a:ext>
            </a:extLst>
          </p:cNvPr>
          <p:cNvSpPr txBox="1"/>
          <p:nvPr/>
        </p:nvSpPr>
        <p:spPr>
          <a:xfrm>
            <a:off x="8184446" y="4138513"/>
            <a:ext cx="1863161" cy="307777"/>
          </a:xfrm>
          <a:prstGeom prst="rect">
            <a:avLst/>
          </a:prstGeom>
          <a:noFill/>
        </p:spPr>
        <p:txBody>
          <a:bodyPr wrap="square" rtlCol="0">
            <a:spAutoFit/>
          </a:bodyPr>
          <a:lstStyle/>
          <a:p>
            <a:r>
              <a:rPr lang="lt-LT" sz="1400" u="sng" dirty="0">
                <a:solidFill>
                  <a:schemeClr val="accent2">
                    <a:lumMod val="50000"/>
                  </a:schemeClr>
                </a:solidFill>
              </a:rPr>
              <a:t>     „Taip“ (2020 m.):      </a:t>
            </a:r>
          </a:p>
        </p:txBody>
      </p:sp>
      <p:sp>
        <p:nvSpPr>
          <p:cNvPr id="31" name="TextBox 30">
            <a:extLst>
              <a:ext uri="{FF2B5EF4-FFF2-40B4-BE49-F238E27FC236}">
                <a16:creationId xmlns:a16="http://schemas.microsoft.com/office/drawing/2014/main" id="{FD83D273-66CC-661E-617F-313863CFCC8D}"/>
              </a:ext>
            </a:extLst>
          </p:cNvPr>
          <p:cNvSpPr txBox="1"/>
          <p:nvPr/>
        </p:nvSpPr>
        <p:spPr>
          <a:xfrm>
            <a:off x="10013101" y="4138513"/>
            <a:ext cx="2011978" cy="307777"/>
          </a:xfrm>
          <a:prstGeom prst="rect">
            <a:avLst/>
          </a:prstGeom>
          <a:noFill/>
        </p:spPr>
        <p:txBody>
          <a:bodyPr wrap="square" rtlCol="0">
            <a:spAutoFit/>
          </a:bodyPr>
          <a:lstStyle/>
          <a:p>
            <a:r>
              <a:rPr lang="lt-LT" sz="1400" u="sng" dirty="0">
                <a:solidFill>
                  <a:schemeClr val="accent2">
                    <a:lumMod val="50000"/>
                  </a:schemeClr>
                </a:solidFill>
              </a:rPr>
              <a:t>     „Taip“ (2019 m.):      </a:t>
            </a:r>
          </a:p>
        </p:txBody>
      </p:sp>
      <p:sp>
        <p:nvSpPr>
          <p:cNvPr id="32" name="TextBox 31">
            <a:extLst>
              <a:ext uri="{FF2B5EF4-FFF2-40B4-BE49-F238E27FC236}">
                <a16:creationId xmlns:a16="http://schemas.microsoft.com/office/drawing/2014/main" id="{1012E9D3-2BD3-93E0-D507-EC6862D706EA}"/>
              </a:ext>
            </a:extLst>
          </p:cNvPr>
          <p:cNvSpPr txBox="1"/>
          <p:nvPr/>
        </p:nvSpPr>
        <p:spPr>
          <a:xfrm>
            <a:off x="6761762" y="6214744"/>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3" name="TextBox 32">
            <a:extLst>
              <a:ext uri="{FF2B5EF4-FFF2-40B4-BE49-F238E27FC236}">
                <a16:creationId xmlns:a16="http://schemas.microsoft.com/office/drawing/2014/main" id="{3FCEACD8-56E1-DB29-D496-203F158FB02C}"/>
              </a:ext>
            </a:extLst>
          </p:cNvPr>
          <p:cNvSpPr txBox="1"/>
          <p:nvPr/>
        </p:nvSpPr>
        <p:spPr>
          <a:xfrm>
            <a:off x="8725719" y="611347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N=5</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56</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4" name="TextBox 33">
            <a:extLst>
              <a:ext uri="{FF2B5EF4-FFF2-40B4-BE49-F238E27FC236}">
                <a16:creationId xmlns:a16="http://schemas.microsoft.com/office/drawing/2014/main" id="{4F507E9C-9A60-316D-F20F-49240B00B58A}"/>
              </a:ext>
            </a:extLst>
          </p:cNvPr>
          <p:cNvSpPr txBox="1"/>
          <p:nvPr/>
        </p:nvSpPr>
        <p:spPr>
          <a:xfrm>
            <a:off x="10632425" y="6435974"/>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479</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5" name="Rectangle 34">
            <a:extLst>
              <a:ext uri="{FF2B5EF4-FFF2-40B4-BE49-F238E27FC236}">
                <a16:creationId xmlns:a16="http://schemas.microsoft.com/office/drawing/2014/main" id="{33EA6567-97BB-FDAA-72D4-244E639F786D}"/>
              </a:ext>
            </a:extLst>
          </p:cNvPr>
          <p:cNvSpPr/>
          <p:nvPr/>
        </p:nvSpPr>
        <p:spPr>
          <a:xfrm>
            <a:off x="4258717" y="4466231"/>
            <a:ext cx="2047592"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inspekcijai </a:t>
            </a:r>
            <a:r>
              <a:rPr lang="lt-LT" sz="900" dirty="0">
                <a:solidFill>
                  <a:schemeClr val="tx1">
                    <a:lumMod val="65000"/>
                    <a:lumOff val="35000"/>
                  </a:schemeClr>
                </a:solidFill>
              </a:rPr>
              <a:t>– </a:t>
            </a:r>
            <a:r>
              <a:rPr lang="lt-LT" sz="900" b="1" dirty="0">
                <a:solidFill>
                  <a:schemeClr val="accent2"/>
                </a:solidFill>
              </a:rPr>
              <a:t>68%</a:t>
            </a:r>
            <a:endParaRPr lang="en-US" sz="900" dirty="0">
              <a:solidFill>
                <a:schemeClr val="tx1">
                  <a:lumMod val="65000"/>
                  <a:lumOff val="35000"/>
                </a:schemeClr>
              </a:solidFill>
            </a:endParaRPr>
          </a:p>
          <a:p>
            <a:r>
              <a:rPr lang="lt-LT" sz="900" b="1" dirty="0">
                <a:solidFill>
                  <a:schemeClr val="tx1">
                    <a:lumMod val="65000"/>
                    <a:lumOff val="35000"/>
                  </a:schemeClr>
                </a:solidFill>
              </a:rPr>
              <a:t>Savivaldybei </a:t>
            </a:r>
            <a:r>
              <a:rPr lang="lt-LT" sz="900" dirty="0">
                <a:solidFill>
                  <a:schemeClr val="tx1">
                    <a:lumMod val="65000"/>
                    <a:lumOff val="35000"/>
                  </a:schemeClr>
                </a:solidFill>
              </a:rPr>
              <a:t>– </a:t>
            </a:r>
            <a:r>
              <a:rPr lang="lt-LT" sz="900" b="1" dirty="0">
                <a:solidFill>
                  <a:schemeClr val="accent2"/>
                </a:solidFill>
              </a:rPr>
              <a:t>16%</a:t>
            </a:r>
          </a:p>
          <a:p>
            <a:r>
              <a:rPr lang="lt-LT" sz="900" dirty="0">
                <a:solidFill>
                  <a:schemeClr val="tx1">
                    <a:lumMod val="65000"/>
                    <a:lumOff val="35000"/>
                  </a:schemeClr>
                </a:solidFill>
              </a:rPr>
              <a:t>Policijai – </a:t>
            </a:r>
            <a:r>
              <a:rPr lang="lt-LT" sz="900" b="1" dirty="0">
                <a:solidFill>
                  <a:schemeClr val="accent2"/>
                </a:solidFill>
              </a:rPr>
              <a:t>3%</a:t>
            </a:r>
          </a:p>
          <a:p>
            <a:r>
              <a:rPr lang="lt-LT" sz="900" dirty="0">
                <a:solidFill>
                  <a:schemeClr val="tx1">
                    <a:lumMod val="65000"/>
                    <a:lumOff val="35000"/>
                  </a:schemeClr>
                </a:solidFill>
              </a:rPr>
              <a:t>Seniūnijai – </a:t>
            </a:r>
            <a:r>
              <a:rPr lang="lt-LT" sz="900" b="1" dirty="0">
                <a:solidFill>
                  <a:schemeClr val="accent2"/>
                </a:solidFill>
              </a:rPr>
              <a:t>3%</a:t>
            </a:r>
          </a:p>
          <a:p>
            <a:r>
              <a:rPr lang="lt-LT" sz="900" dirty="0">
                <a:solidFill>
                  <a:schemeClr val="tx1">
                    <a:lumMod val="65000"/>
                    <a:lumOff val="35000"/>
                  </a:schemeClr>
                </a:solidFill>
              </a:rPr>
              <a:t>Valstybinei darbo inspekcijai  </a:t>
            </a:r>
            <a:r>
              <a:rPr lang="lt-LT" sz="900" b="1" dirty="0">
                <a:solidFill>
                  <a:schemeClr val="accent2"/>
                </a:solidFill>
              </a:rPr>
              <a:t>3</a:t>
            </a:r>
            <a:r>
              <a:rPr lang="en-US" sz="900" b="1" dirty="0">
                <a:solidFill>
                  <a:schemeClr val="accent2"/>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900" dirty="0">
                <a:solidFill>
                  <a:schemeClr val="tx1">
                    <a:lumMod val="65000"/>
                    <a:lumOff val="35000"/>
                  </a:schemeClr>
                </a:solidFill>
              </a:rPr>
              <a:t>Valstybinei mokesčių inspekcijai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3</a:t>
            </a:r>
            <a:r>
              <a:rPr kumimoji="0" lang="en-US" sz="900" b="1" i="0" u="none" strike="noStrike" kern="1200" cap="none" spc="0" normalizeH="0" baseline="0" noProof="0" dirty="0">
                <a:ln>
                  <a:noFill/>
                </a:ln>
                <a:solidFill>
                  <a:srgbClr val="1AB1AF"/>
                </a:solidFill>
                <a:effectLst/>
                <a:uLnTx/>
                <a:uFillTx/>
                <a:latin typeface="Microsoft YaHei UI Light"/>
                <a:ea typeface="+mn-ea"/>
                <a:cs typeface="+mn-cs"/>
              </a:rPr>
              <a:t>%</a:t>
            </a:r>
          </a:p>
          <a:p>
            <a:r>
              <a:rPr lang="lt-LT" sz="900" dirty="0">
                <a:solidFill>
                  <a:schemeClr val="tx1">
                    <a:lumMod val="65000"/>
                    <a:lumOff val="35000"/>
                  </a:schemeClr>
                </a:solidFill>
              </a:rPr>
              <a:t>Aplinkos ministerijai</a:t>
            </a:r>
            <a:r>
              <a:rPr lang="en-US" sz="900" dirty="0">
                <a:solidFill>
                  <a:schemeClr val="tx1">
                    <a:lumMod val="65000"/>
                    <a:lumOff val="35000"/>
                  </a:schemeClr>
                </a:solidFill>
              </a:rPr>
              <a:t> </a:t>
            </a:r>
            <a:r>
              <a:rPr lang="lt-LT" sz="900" dirty="0">
                <a:solidFill>
                  <a:schemeClr val="tx1">
                    <a:lumMod val="65000"/>
                    <a:lumOff val="35000"/>
                  </a:schemeClr>
                </a:solidFill>
              </a:rPr>
              <a:t> – </a:t>
            </a:r>
            <a:r>
              <a:rPr lang="lt-LT" sz="900" b="1" dirty="0">
                <a:solidFill>
                  <a:schemeClr val="accent2"/>
                </a:solidFill>
              </a:rPr>
              <a:t>1%</a:t>
            </a:r>
          </a:p>
          <a:p>
            <a:r>
              <a:rPr lang="lt-LT" sz="900" dirty="0">
                <a:solidFill>
                  <a:schemeClr val="tx1">
                    <a:lumMod val="65000"/>
                    <a:lumOff val="35000"/>
                  </a:schemeClr>
                </a:solidFill>
              </a:rPr>
              <a:t>Žemėtvarkai – </a:t>
            </a:r>
            <a:r>
              <a:rPr lang="lt-LT" sz="900" b="1" dirty="0">
                <a:solidFill>
                  <a:schemeClr val="accent2"/>
                </a:solidFill>
              </a:rPr>
              <a:t>1%</a:t>
            </a:r>
          </a:p>
          <a:p>
            <a:r>
              <a:rPr lang="lt-LT" sz="900" dirty="0">
                <a:solidFill>
                  <a:schemeClr val="tx1">
                    <a:lumMod val="65000"/>
                    <a:lumOff val="35000"/>
                  </a:schemeClr>
                </a:solidFill>
              </a:rPr>
              <a:t>infostatyba.lt - </a:t>
            </a:r>
            <a:r>
              <a:rPr lang="lt-LT" sz="900" b="1" dirty="0">
                <a:solidFill>
                  <a:schemeClr val="accent2"/>
                </a:solidFill>
              </a:rPr>
              <a:t>1%</a:t>
            </a:r>
          </a:p>
          <a:p>
            <a:r>
              <a:rPr lang="lt-LT" sz="900" dirty="0">
                <a:solidFill>
                  <a:schemeClr val="tx1">
                    <a:lumMod val="65000"/>
                    <a:lumOff val="35000"/>
                  </a:schemeClr>
                </a:solidFill>
              </a:rPr>
              <a:t>Žiniasklaidai – </a:t>
            </a:r>
            <a:r>
              <a:rPr lang="lt-LT" sz="900" b="1" dirty="0">
                <a:solidFill>
                  <a:schemeClr val="accent2"/>
                </a:solidFill>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900" dirty="0">
                <a:solidFill>
                  <a:prstClr val="black">
                    <a:lumMod val="65000"/>
                    <a:lumOff val="35000"/>
                  </a:prstClr>
                </a:solidFill>
                <a:latin typeface="Microsoft YaHei UI Light"/>
              </a:rPr>
              <a:t>Aplinkosaugai </a:t>
            </a: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rPr>
              <a:t>Telefonu 112 – </a:t>
            </a:r>
            <a:r>
              <a:rPr kumimoji="0" lang="lt-LT" sz="900" b="1" i="0" u="none" strike="noStrike" kern="1200" cap="none" spc="0" normalizeH="0" baseline="0" noProof="0" dirty="0">
                <a:ln>
                  <a:noFill/>
                </a:ln>
                <a:solidFill>
                  <a:srgbClr val="1AB1AF"/>
                </a:solidFill>
                <a:effectLst/>
                <a:uLnTx/>
                <a:uFillTx/>
                <a:latin typeface="Microsoft YaHei UI Light"/>
                <a:ea typeface="+mn-ea"/>
                <a:cs typeface="+mn-cs"/>
              </a:rPr>
              <a:t>0,2%</a:t>
            </a:r>
            <a:endParaRPr kumimoji="0" lang="en-US" sz="900" b="0" i="0" u="none" strike="noStrike" kern="1200" cap="none" spc="0" normalizeH="0" baseline="0" noProof="0" dirty="0">
              <a:ln>
                <a:noFill/>
              </a:ln>
              <a:solidFill>
                <a:prstClr val="black">
                  <a:lumMod val="65000"/>
                  <a:lumOff val="35000"/>
                </a:prstClr>
              </a:solidFill>
              <a:effectLst/>
              <a:uLnTx/>
              <a:uFillTx/>
              <a:latin typeface="Microsoft YaHei UI Light"/>
              <a:ea typeface="+mn-ea"/>
              <a:cs typeface="+mn-cs"/>
            </a:endParaRPr>
          </a:p>
          <a:p>
            <a:endParaRPr lang="lt-LT" sz="900" dirty="0">
              <a:solidFill>
                <a:schemeClr val="accent2"/>
              </a:solidFill>
            </a:endParaRPr>
          </a:p>
        </p:txBody>
      </p:sp>
      <p:sp>
        <p:nvSpPr>
          <p:cNvPr id="36" name="TextBox 35">
            <a:extLst>
              <a:ext uri="{FF2B5EF4-FFF2-40B4-BE49-F238E27FC236}">
                <a16:creationId xmlns:a16="http://schemas.microsoft.com/office/drawing/2014/main" id="{9DF6CE59-512F-842A-6F8E-2113A7F97537}"/>
              </a:ext>
            </a:extLst>
          </p:cNvPr>
          <p:cNvSpPr txBox="1"/>
          <p:nvPr/>
        </p:nvSpPr>
        <p:spPr>
          <a:xfrm>
            <a:off x="4267129" y="4137577"/>
            <a:ext cx="1796423" cy="307777"/>
          </a:xfrm>
          <a:prstGeom prst="rect">
            <a:avLst/>
          </a:prstGeom>
          <a:noFill/>
        </p:spPr>
        <p:txBody>
          <a:bodyPr wrap="square" rtlCol="0">
            <a:spAutoFit/>
          </a:bodyPr>
          <a:lstStyle/>
          <a:p>
            <a:r>
              <a:rPr lang="lt-LT" sz="1400" u="sng" dirty="0">
                <a:solidFill>
                  <a:schemeClr val="accent2">
                    <a:lumMod val="50000"/>
                  </a:schemeClr>
                </a:solidFill>
              </a:rPr>
              <a:t>     „Taip“ (2022 m.):       </a:t>
            </a:r>
          </a:p>
        </p:txBody>
      </p:sp>
      <p:sp>
        <p:nvSpPr>
          <p:cNvPr id="37" name="TextBox 36">
            <a:extLst>
              <a:ext uri="{FF2B5EF4-FFF2-40B4-BE49-F238E27FC236}">
                <a16:creationId xmlns:a16="http://schemas.microsoft.com/office/drawing/2014/main" id="{293D3E27-97D3-474A-C2AB-756739AD6E7C}"/>
              </a:ext>
            </a:extLst>
          </p:cNvPr>
          <p:cNvSpPr txBox="1"/>
          <p:nvPr/>
        </p:nvSpPr>
        <p:spPr>
          <a:xfrm>
            <a:off x="4797804" y="6227305"/>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579</a:t>
            </a:r>
            <a:endPar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38" name="TextBox 37">
            <a:extLst>
              <a:ext uri="{FF2B5EF4-FFF2-40B4-BE49-F238E27FC236}">
                <a16:creationId xmlns:a16="http://schemas.microsoft.com/office/drawing/2014/main" id="{9D265A37-25B1-217B-4B7F-20E37956CB8F}"/>
              </a:ext>
            </a:extLst>
          </p:cNvPr>
          <p:cNvSpPr txBox="1"/>
          <p:nvPr/>
        </p:nvSpPr>
        <p:spPr>
          <a:xfrm>
            <a:off x="2254239" y="4139448"/>
            <a:ext cx="1796630" cy="307777"/>
          </a:xfrm>
          <a:prstGeom prst="rect">
            <a:avLst/>
          </a:prstGeom>
          <a:noFill/>
        </p:spPr>
        <p:txBody>
          <a:bodyPr wrap="square" rtlCol="0">
            <a:spAutoFit/>
          </a:bodyPr>
          <a:lstStyle/>
          <a:p>
            <a:r>
              <a:rPr lang="lt-LT" sz="1400" u="sng" dirty="0">
                <a:solidFill>
                  <a:schemeClr val="accent2">
                    <a:lumMod val="50000"/>
                  </a:schemeClr>
                </a:solidFill>
              </a:rPr>
              <a:t>     „Taip“ (2023 m.):       </a:t>
            </a:r>
          </a:p>
        </p:txBody>
      </p:sp>
      <p:sp>
        <p:nvSpPr>
          <p:cNvPr id="39" name="Rectangle 38">
            <a:extLst>
              <a:ext uri="{FF2B5EF4-FFF2-40B4-BE49-F238E27FC236}">
                <a16:creationId xmlns:a16="http://schemas.microsoft.com/office/drawing/2014/main" id="{E6DF47CF-931D-BDE3-2499-F6C23D0696B0}"/>
              </a:ext>
            </a:extLst>
          </p:cNvPr>
          <p:cNvSpPr/>
          <p:nvPr/>
        </p:nvSpPr>
        <p:spPr>
          <a:xfrm>
            <a:off x="2247394" y="4477065"/>
            <a:ext cx="2047592" cy="20313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inspekcijai</a:t>
            </a:r>
            <a:r>
              <a:rPr lang="en-US" sz="900" b="1" dirty="0">
                <a:solidFill>
                  <a:schemeClr val="tx1">
                    <a:lumMod val="65000"/>
                    <a:lumOff val="35000"/>
                  </a:schemeClr>
                </a:solidFill>
              </a:rPr>
              <a:t> - </a:t>
            </a:r>
            <a:r>
              <a:rPr lang="en-US" sz="900" b="1" dirty="0">
                <a:solidFill>
                  <a:schemeClr val="accent2"/>
                </a:solidFill>
              </a:rPr>
              <a:t>69%</a:t>
            </a:r>
            <a:endParaRPr lang="lt-LT" sz="900" b="1" dirty="0">
              <a:solidFill>
                <a:schemeClr val="accent2"/>
              </a:solidFill>
            </a:endParaRPr>
          </a:p>
          <a:p>
            <a:r>
              <a:rPr lang="lt-LT" sz="900" b="1" dirty="0">
                <a:solidFill>
                  <a:schemeClr val="tx1">
                    <a:lumMod val="65000"/>
                    <a:lumOff val="35000"/>
                  </a:schemeClr>
                </a:solidFill>
              </a:rPr>
              <a:t>Savivaldybei</a:t>
            </a:r>
            <a:r>
              <a:rPr lang="en-US" sz="900" b="1" dirty="0">
                <a:solidFill>
                  <a:schemeClr val="tx1">
                    <a:lumMod val="65000"/>
                    <a:lumOff val="35000"/>
                  </a:schemeClr>
                </a:solidFill>
              </a:rPr>
              <a:t> – </a:t>
            </a:r>
            <a:r>
              <a:rPr lang="en-US" sz="900" b="1" dirty="0">
                <a:solidFill>
                  <a:schemeClr val="accent2"/>
                </a:solidFill>
              </a:rPr>
              <a:t>16%</a:t>
            </a:r>
            <a:endParaRPr lang="lt-LT" sz="900" b="1" dirty="0">
              <a:solidFill>
                <a:schemeClr val="accent2"/>
              </a:solidFill>
            </a:endParaRPr>
          </a:p>
          <a:p>
            <a:r>
              <a:rPr lang="lt-LT" sz="900" dirty="0">
                <a:solidFill>
                  <a:schemeClr val="tx1">
                    <a:lumMod val="65000"/>
                    <a:lumOff val="35000"/>
                  </a:schemeClr>
                </a:solidFill>
              </a:rPr>
              <a:t>Seniūnijai</a:t>
            </a:r>
            <a:r>
              <a:rPr lang="en-US" sz="900" dirty="0">
                <a:solidFill>
                  <a:schemeClr val="tx1">
                    <a:lumMod val="65000"/>
                    <a:lumOff val="35000"/>
                  </a:schemeClr>
                </a:solidFill>
              </a:rPr>
              <a:t> – </a:t>
            </a:r>
            <a:r>
              <a:rPr lang="en-US" sz="900" b="1" dirty="0">
                <a:solidFill>
                  <a:schemeClr val="accent2"/>
                </a:solidFill>
              </a:rPr>
              <a:t>3%</a:t>
            </a:r>
            <a:endParaRPr lang="lt-LT" sz="900" b="1" dirty="0">
              <a:solidFill>
                <a:schemeClr val="accent2"/>
              </a:solidFill>
            </a:endParaRPr>
          </a:p>
          <a:p>
            <a:r>
              <a:rPr lang="lt-LT" sz="900" dirty="0">
                <a:solidFill>
                  <a:schemeClr val="tx1">
                    <a:lumMod val="65000"/>
                    <a:lumOff val="35000"/>
                  </a:schemeClr>
                </a:solidFill>
              </a:rPr>
              <a:t>Policijai</a:t>
            </a:r>
            <a:r>
              <a:rPr lang="en-US" sz="900" dirty="0">
                <a:solidFill>
                  <a:schemeClr val="tx1">
                    <a:lumMod val="65000"/>
                    <a:lumOff val="35000"/>
                  </a:schemeClr>
                </a:solidFill>
              </a:rPr>
              <a:t> – </a:t>
            </a:r>
            <a:r>
              <a:rPr lang="en-US" sz="900" b="1" dirty="0">
                <a:solidFill>
                  <a:schemeClr val="accent2"/>
                </a:solidFill>
              </a:rPr>
              <a:t>2%</a:t>
            </a:r>
            <a:endParaRPr lang="lt-LT" sz="900" b="1" dirty="0">
              <a:solidFill>
                <a:schemeClr val="accent2"/>
              </a:solidFill>
            </a:endParaRPr>
          </a:p>
          <a:p>
            <a:r>
              <a:rPr lang="lt-LT" sz="900" dirty="0">
                <a:solidFill>
                  <a:schemeClr val="tx1">
                    <a:lumMod val="65000"/>
                    <a:lumOff val="35000"/>
                  </a:schemeClr>
                </a:solidFill>
              </a:rPr>
              <a:t>VDI</a:t>
            </a:r>
            <a:r>
              <a:rPr lang="en-US" sz="900" dirty="0">
                <a:solidFill>
                  <a:schemeClr val="tx1">
                    <a:lumMod val="65000"/>
                    <a:lumOff val="35000"/>
                  </a:schemeClr>
                </a:solidFill>
              </a:rPr>
              <a:t> – </a:t>
            </a:r>
            <a:r>
              <a:rPr lang="en-US" sz="900" b="1" dirty="0">
                <a:solidFill>
                  <a:schemeClr val="accent2"/>
                </a:solidFill>
              </a:rPr>
              <a:t>2%</a:t>
            </a:r>
            <a:endParaRPr lang="lt-LT" sz="900" b="1" dirty="0">
              <a:solidFill>
                <a:schemeClr val="accent2"/>
              </a:solidFill>
            </a:endParaRPr>
          </a:p>
          <a:p>
            <a:r>
              <a:rPr lang="lt-LT" sz="900" dirty="0">
                <a:solidFill>
                  <a:schemeClr val="tx1">
                    <a:lumMod val="65000"/>
                    <a:lumOff val="35000"/>
                  </a:schemeClr>
                </a:solidFill>
              </a:rPr>
              <a:t>infostatyba.lt</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Registrų centrui</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Telefonu 112</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STT</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Žemėtvarkai</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Aplinkos ministerijai, Aplinkos apsaugos departamentui</a:t>
            </a:r>
            <a:r>
              <a:rPr lang="en-US" sz="900" dirty="0">
                <a:solidFill>
                  <a:schemeClr val="tx1">
                    <a:lumMod val="65000"/>
                    <a:lumOff val="35000"/>
                  </a:schemeClr>
                </a:solidFill>
              </a:rPr>
              <a:t> – </a:t>
            </a:r>
            <a:r>
              <a:rPr lang="en-US" sz="900" b="1" dirty="0">
                <a:solidFill>
                  <a:schemeClr val="accent2"/>
                </a:solidFill>
              </a:rPr>
              <a:t>1%</a:t>
            </a:r>
          </a:p>
          <a:p>
            <a:r>
              <a:rPr lang="lt-LT" sz="900" dirty="0">
                <a:solidFill>
                  <a:schemeClr val="tx1">
                    <a:lumMod val="65000"/>
                    <a:lumOff val="35000"/>
                  </a:schemeClr>
                </a:solidFill>
              </a:rPr>
              <a:t>Žiniasklaidai</a:t>
            </a:r>
            <a:r>
              <a:rPr lang="en-US" sz="900" dirty="0">
                <a:solidFill>
                  <a:schemeClr val="tx1">
                    <a:lumMod val="65000"/>
                    <a:lumOff val="35000"/>
                  </a:schemeClr>
                </a:solidFill>
              </a:rPr>
              <a:t> – </a:t>
            </a:r>
            <a:r>
              <a:rPr lang="en-US" sz="900" b="1" dirty="0">
                <a:solidFill>
                  <a:schemeClr val="accent2"/>
                </a:solidFill>
              </a:rPr>
              <a:t>0,4%</a:t>
            </a:r>
            <a:endParaRPr lang="lt-LT" sz="900" b="1" dirty="0">
              <a:solidFill>
                <a:schemeClr val="accent2"/>
              </a:solidFill>
            </a:endParaRPr>
          </a:p>
          <a:p>
            <a:r>
              <a:rPr lang="lt-LT" sz="900" dirty="0">
                <a:solidFill>
                  <a:schemeClr val="tx1">
                    <a:lumMod val="65000"/>
                    <a:lumOff val="35000"/>
                  </a:schemeClr>
                </a:solidFill>
              </a:rPr>
              <a:t>VMI</a:t>
            </a:r>
            <a:r>
              <a:rPr lang="en-US" sz="900" dirty="0">
                <a:solidFill>
                  <a:schemeClr val="tx1">
                    <a:lumMod val="65000"/>
                    <a:lumOff val="35000"/>
                  </a:schemeClr>
                </a:solidFill>
              </a:rPr>
              <a:t> – </a:t>
            </a:r>
            <a:r>
              <a:rPr lang="en-US" sz="900" b="1" dirty="0">
                <a:solidFill>
                  <a:schemeClr val="accent2"/>
                </a:solidFill>
              </a:rPr>
              <a:t>0,4%</a:t>
            </a:r>
            <a:endParaRPr lang="lt-LT" sz="900" b="1" dirty="0">
              <a:solidFill>
                <a:schemeClr val="accent2"/>
              </a:solidFill>
            </a:endParaRPr>
          </a:p>
        </p:txBody>
      </p:sp>
      <p:sp>
        <p:nvSpPr>
          <p:cNvPr id="40" name="TextBox 39">
            <a:extLst>
              <a:ext uri="{FF2B5EF4-FFF2-40B4-BE49-F238E27FC236}">
                <a16:creationId xmlns:a16="http://schemas.microsoft.com/office/drawing/2014/main" id="{9D6D6366-3029-D398-72B8-0AE20010CC86}"/>
              </a:ext>
            </a:extLst>
          </p:cNvPr>
          <p:cNvSpPr txBox="1"/>
          <p:nvPr/>
        </p:nvSpPr>
        <p:spPr>
          <a:xfrm>
            <a:off x="2833846" y="6459783"/>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en-US"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a:t>
            </a:r>
            <a:endPar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sp>
        <p:nvSpPr>
          <p:cNvPr id="41" name="TextBox 40">
            <a:extLst>
              <a:ext uri="{FF2B5EF4-FFF2-40B4-BE49-F238E27FC236}">
                <a16:creationId xmlns:a16="http://schemas.microsoft.com/office/drawing/2014/main" id="{1EE4D935-A6D2-1DD3-3E7D-DE5E6343C6D9}"/>
              </a:ext>
            </a:extLst>
          </p:cNvPr>
          <p:cNvSpPr txBox="1"/>
          <p:nvPr/>
        </p:nvSpPr>
        <p:spPr>
          <a:xfrm>
            <a:off x="254836" y="4139446"/>
            <a:ext cx="1796630" cy="307777"/>
          </a:xfrm>
          <a:prstGeom prst="rect">
            <a:avLst/>
          </a:prstGeom>
          <a:noFill/>
        </p:spPr>
        <p:txBody>
          <a:bodyPr wrap="square" rtlCol="0">
            <a:spAutoFit/>
          </a:bodyPr>
          <a:lstStyle/>
          <a:p>
            <a:r>
              <a:rPr lang="lt-LT" sz="1400" u="sng" dirty="0">
                <a:solidFill>
                  <a:schemeClr val="accent2">
                    <a:lumMod val="50000"/>
                  </a:schemeClr>
                </a:solidFill>
              </a:rPr>
              <a:t>     „Taip“ (202</a:t>
            </a:r>
            <a:r>
              <a:rPr lang="en-US" sz="1400" u="sng" dirty="0">
                <a:solidFill>
                  <a:schemeClr val="accent2">
                    <a:lumMod val="50000"/>
                  </a:schemeClr>
                </a:solidFill>
              </a:rPr>
              <a:t>4</a:t>
            </a:r>
            <a:r>
              <a:rPr lang="lt-LT" sz="1400" u="sng" dirty="0">
                <a:solidFill>
                  <a:schemeClr val="accent2">
                    <a:lumMod val="50000"/>
                  </a:schemeClr>
                </a:solidFill>
              </a:rPr>
              <a:t> m.):       </a:t>
            </a:r>
          </a:p>
        </p:txBody>
      </p:sp>
      <p:sp>
        <p:nvSpPr>
          <p:cNvPr id="42" name="Rectangle 41">
            <a:extLst>
              <a:ext uri="{FF2B5EF4-FFF2-40B4-BE49-F238E27FC236}">
                <a16:creationId xmlns:a16="http://schemas.microsoft.com/office/drawing/2014/main" id="{0CA966D3-CB83-E354-8161-64957C2EF23C}"/>
              </a:ext>
            </a:extLst>
          </p:cNvPr>
          <p:cNvSpPr/>
          <p:nvPr/>
        </p:nvSpPr>
        <p:spPr>
          <a:xfrm>
            <a:off x="236071" y="4477063"/>
            <a:ext cx="2047592" cy="18928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lt-LT" sz="900" b="1" dirty="0">
                <a:solidFill>
                  <a:schemeClr val="tx1">
                    <a:lumMod val="65000"/>
                    <a:lumOff val="35000"/>
                  </a:schemeClr>
                </a:solidFill>
              </a:rPr>
              <a:t>Statybų inspekcijai</a:t>
            </a:r>
            <a:r>
              <a:rPr lang="en-US" sz="900" b="1" dirty="0">
                <a:solidFill>
                  <a:schemeClr val="tx1">
                    <a:lumMod val="65000"/>
                    <a:lumOff val="35000"/>
                  </a:schemeClr>
                </a:solidFill>
              </a:rPr>
              <a:t> – </a:t>
            </a:r>
            <a:r>
              <a:rPr lang="en-US" sz="900" b="1" dirty="0">
                <a:solidFill>
                  <a:schemeClr val="accent2"/>
                </a:solidFill>
              </a:rPr>
              <a:t>66%</a:t>
            </a:r>
            <a:endParaRPr lang="lt-LT" sz="900" b="1" dirty="0">
              <a:solidFill>
                <a:schemeClr val="accent2"/>
              </a:solidFill>
            </a:endParaRPr>
          </a:p>
          <a:p>
            <a:r>
              <a:rPr lang="lt-LT" sz="900" b="1" dirty="0">
                <a:solidFill>
                  <a:schemeClr val="tx1">
                    <a:lumMod val="65000"/>
                    <a:lumOff val="35000"/>
                  </a:schemeClr>
                </a:solidFill>
              </a:rPr>
              <a:t>Savivaldybei</a:t>
            </a:r>
            <a:r>
              <a:rPr lang="en-US" sz="900" b="1" dirty="0">
                <a:solidFill>
                  <a:schemeClr val="tx1">
                    <a:lumMod val="65000"/>
                    <a:lumOff val="35000"/>
                  </a:schemeClr>
                </a:solidFill>
              </a:rPr>
              <a:t> - </a:t>
            </a:r>
            <a:r>
              <a:rPr lang="en-US" sz="900" b="1" dirty="0">
                <a:solidFill>
                  <a:schemeClr val="accent2"/>
                </a:solidFill>
              </a:rPr>
              <a:t>16%</a:t>
            </a:r>
            <a:endParaRPr lang="lt-LT" sz="900" b="1" dirty="0">
              <a:solidFill>
                <a:schemeClr val="accent2"/>
              </a:solidFill>
            </a:endParaRPr>
          </a:p>
          <a:p>
            <a:r>
              <a:rPr lang="lt-LT" sz="900" dirty="0">
                <a:solidFill>
                  <a:schemeClr val="tx1">
                    <a:lumMod val="65000"/>
                    <a:lumOff val="35000"/>
                  </a:schemeClr>
                </a:solidFill>
              </a:rPr>
              <a:t>Seniūnijai</a:t>
            </a:r>
            <a:r>
              <a:rPr lang="en-US" sz="900" dirty="0">
                <a:solidFill>
                  <a:schemeClr val="tx1">
                    <a:lumMod val="65000"/>
                    <a:lumOff val="35000"/>
                  </a:schemeClr>
                </a:solidFill>
              </a:rPr>
              <a:t> – </a:t>
            </a:r>
            <a:r>
              <a:rPr lang="lt-LT" sz="900" b="1" dirty="0">
                <a:solidFill>
                  <a:schemeClr val="accent2"/>
                </a:solidFill>
              </a:rPr>
              <a:t>7</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Policijai</a:t>
            </a:r>
            <a:r>
              <a:rPr lang="en-US" sz="900" dirty="0">
                <a:solidFill>
                  <a:schemeClr val="tx1">
                    <a:lumMod val="65000"/>
                    <a:lumOff val="35000"/>
                  </a:schemeClr>
                </a:solidFill>
              </a:rPr>
              <a:t> – </a:t>
            </a:r>
            <a:r>
              <a:rPr lang="lt-LT" sz="900" b="1" dirty="0">
                <a:solidFill>
                  <a:schemeClr val="accent2"/>
                </a:solidFill>
              </a:rPr>
              <a:t>7</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VDI</a:t>
            </a:r>
            <a:r>
              <a:rPr lang="en-US" sz="900" dirty="0">
                <a:solidFill>
                  <a:schemeClr val="tx1">
                    <a:lumMod val="65000"/>
                    <a:lumOff val="35000"/>
                  </a:schemeClr>
                </a:solidFill>
              </a:rPr>
              <a:t> – </a:t>
            </a:r>
            <a:r>
              <a:rPr lang="lt-LT" sz="900" b="1" dirty="0">
                <a:solidFill>
                  <a:schemeClr val="accent2"/>
                </a:solidFill>
              </a:rPr>
              <a:t>1</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infostatyba.lt</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Telefonu 112</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Žemėtvarkai</a:t>
            </a:r>
            <a:r>
              <a:rPr lang="en-US" sz="900" dirty="0">
                <a:solidFill>
                  <a:schemeClr val="tx1">
                    <a:lumMod val="65000"/>
                    <a:lumOff val="35000"/>
                  </a:schemeClr>
                </a:solidFill>
              </a:rPr>
              <a:t> – </a:t>
            </a:r>
            <a:r>
              <a:rPr lang="en-US" sz="900" b="1" dirty="0">
                <a:solidFill>
                  <a:schemeClr val="accent2"/>
                </a:solidFill>
              </a:rPr>
              <a:t>1%</a:t>
            </a:r>
            <a:endParaRPr lang="lt-LT" sz="900" b="1" dirty="0">
              <a:solidFill>
                <a:schemeClr val="accent2"/>
              </a:solidFill>
            </a:endParaRPr>
          </a:p>
          <a:p>
            <a:r>
              <a:rPr lang="lt-LT" sz="900" dirty="0">
                <a:solidFill>
                  <a:schemeClr val="tx1">
                    <a:lumMod val="65000"/>
                    <a:lumOff val="35000"/>
                  </a:schemeClr>
                </a:solidFill>
              </a:rPr>
              <a:t>Aplinkos ministerijai, Aplinkos apsaugos departamentui</a:t>
            </a:r>
            <a:r>
              <a:rPr lang="en-US" sz="900" dirty="0">
                <a:solidFill>
                  <a:schemeClr val="tx1">
                    <a:lumMod val="65000"/>
                    <a:lumOff val="35000"/>
                  </a:schemeClr>
                </a:solidFill>
              </a:rPr>
              <a:t> – </a:t>
            </a:r>
            <a:r>
              <a:rPr lang="lt-LT" sz="900" b="1" dirty="0">
                <a:solidFill>
                  <a:schemeClr val="accent2"/>
                </a:solidFill>
              </a:rPr>
              <a:t>0,3</a:t>
            </a:r>
            <a:r>
              <a:rPr lang="en-US" sz="900" b="1" dirty="0">
                <a:solidFill>
                  <a:schemeClr val="accent2"/>
                </a:solidFill>
              </a:rPr>
              <a:t>%</a:t>
            </a:r>
          </a:p>
          <a:p>
            <a:r>
              <a:rPr lang="lt-LT" sz="900" dirty="0">
                <a:solidFill>
                  <a:schemeClr val="tx1">
                    <a:lumMod val="65000"/>
                    <a:lumOff val="35000"/>
                  </a:schemeClr>
                </a:solidFill>
              </a:rPr>
              <a:t>Aplinkosaugai</a:t>
            </a:r>
            <a:r>
              <a:rPr lang="en-US" sz="900" dirty="0">
                <a:solidFill>
                  <a:schemeClr val="tx1">
                    <a:lumMod val="65000"/>
                    <a:lumOff val="35000"/>
                  </a:schemeClr>
                </a:solidFill>
              </a:rPr>
              <a:t> – </a:t>
            </a:r>
            <a:r>
              <a:rPr lang="en-US" sz="900" b="1" dirty="0">
                <a:solidFill>
                  <a:schemeClr val="accent2"/>
                </a:solidFill>
              </a:rPr>
              <a:t>0,</a:t>
            </a:r>
            <a:r>
              <a:rPr lang="lt-LT" sz="900" b="1" dirty="0">
                <a:solidFill>
                  <a:schemeClr val="accent2"/>
                </a:solidFill>
              </a:rPr>
              <a:t>3</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Žiniasklaidai</a:t>
            </a:r>
            <a:r>
              <a:rPr lang="en-US" sz="900" dirty="0">
                <a:solidFill>
                  <a:schemeClr val="tx1">
                    <a:lumMod val="65000"/>
                    <a:lumOff val="35000"/>
                  </a:schemeClr>
                </a:solidFill>
              </a:rPr>
              <a:t> – </a:t>
            </a:r>
            <a:r>
              <a:rPr lang="en-US" sz="900" b="1" dirty="0">
                <a:solidFill>
                  <a:schemeClr val="accent2"/>
                </a:solidFill>
              </a:rPr>
              <a:t>0,</a:t>
            </a:r>
            <a:r>
              <a:rPr lang="lt-LT" sz="900" b="1" dirty="0">
                <a:solidFill>
                  <a:schemeClr val="accent2"/>
                </a:solidFill>
              </a:rPr>
              <a:t>3</a:t>
            </a:r>
            <a:r>
              <a:rPr lang="en-US" sz="900" b="1" dirty="0">
                <a:solidFill>
                  <a:schemeClr val="accent2"/>
                </a:solidFill>
              </a:rPr>
              <a:t>%</a:t>
            </a:r>
            <a:endParaRPr lang="lt-LT" sz="900" b="1" dirty="0">
              <a:solidFill>
                <a:schemeClr val="accent2"/>
              </a:solidFill>
            </a:endParaRPr>
          </a:p>
          <a:p>
            <a:r>
              <a:rPr lang="lt-LT" sz="900" dirty="0">
                <a:solidFill>
                  <a:schemeClr val="tx1">
                    <a:lumMod val="65000"/>
                    <a:lumOff val="35000"/>
                  </a:schemeClr>
                </a:solidFill>
              </a:rPr>
              <a:t>VMI</a:t>
            </a:r>
            <a:r>
              <a:rPr lang="en-US" sz="900" dirty="0">
                <a:solidFill>
                  <a:schemeClr val="tx1">
                    <a:lumMod val="65000"/>
                    <a:lumOff val="35000"/>
                  </a:schemeClr>
                </a:solidFill>
              </a:rPr>
              <a:t> – </a:t>
            </a:r>
            <a:r>
              <a:rPr lang="en-US" sz="900" b="1" dirty="0">
                <a:solidFill>
                  <a:schemeClr val="accent2"/>
                </a:solidFill>
              </a:rPr>
              <a:t>0,</a:t>
            </a:r>
            <a:r>
              <a:rPr lang="lt-LT" sz="900" b="1" dirty="0">
                <a:solidFill>
                  <a:schemeClr val="accent2"/>
                </a:solidFill>
              </a:rPr>
              <a:t>3</a:t>
            </a:r>
            <a:r>
              <a:rPr lang="en-US" sz="900" b="1" dirty="0">
                <a:solidFill>
                  <a:schemeClr val="accent2"/>
                </a:solidFill>
              </a:rPr>
              <a:t>%</a:t>
            </a:r>
            <a:endParaRPr lang="lt-LT" sz="900" b="1" dirty="0">
              <a:solidFill>
                <a:schemeClr val="accent2"/>
              </a:solidFill>
            </a:endParaRPr>
          </a:p>
        </p:txBody>
      </p:sp>
      <p:sp>
        <p:nvSpPr>
          <p:cNvPr id="43" name="TextBox 42">
            <a:extLst>
              <a:ext uri="{FF2B5EF4-FFF2-40B4-BE49-F238E27FC236}">
                <a16:creationId xmlns:a16="http://schemas.microsoft.com/office/drawing/2014/main" id="{6B5E4E97-E751-C462-1362-523818D164EF}"/>
              </a:ext>
            </a:extLst>
          </p:cNvPr>
          <p:cNvSpPr txBox="1"/>
          <p:nvPr/>
        </p:nvSpPr>
        <p:spPr>
          <a:xfrm>
            <a:off x="869888" y="6376657"/>
            <a:ext cx="897146" cy="261610"/>
          </a:xfrm>
          <a:prstGeom prst="rect">
            <a:avLst/>
          </a:prstGeom>
          <a:noFill/>
        </p:spPr>
        <p:txBody>
          <a:bodyPr wrap="square">
            <a:spAutoFit/>
          </a:bodyPr>
          <a:lstStyle/>
          <a:p>
            <a:r>
              <a:rPr lang="lt-LT" sz="105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r>
              <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a:t>
            </a:r>
            <a:r>
              <a:rPr lang="en-US"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endParaRPr lang="lt-LT" sz="1050" b="1"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p:txBody>
      </p:sp>
      <p:cxnSp>
        <p:nvCxnSpPr>
          <p:cNvPr id="44" name="Straight Arrow Connector 43">
            <a:extLst>
              <a:ext uri="{FF2B5EF4-FFF2-40B4-BE49-F238E27FC236}">
                <a16:creationId xmlns:a16="http://schemas.microsoft.com/office/drawing/2014/main" id="{A9AAC8FF-8B6B-83B4-11DB-29753D90BFBE}"/>
              </a:ext>
            </a:extLst>
          </p:cNvPr>
          <p:cNvCxnSpPr>
            <a:cxnSpLocks/>
          </p:cNvCxnSpPr>
          <p:nvPr/>
        </p:nvCxnSpPr>
        <p:spPr>
          <a:xfrm>
            <a:off x="3055193" y="2057546"/>
            <a:ext cx="0" cy="165701"/>
          </a:xfrm>
          <a:prstGeom prst="straightConnector1">
            <a:avLst/>
          </a:prstGeom>
          <a:ln>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296A03B-2F61-AD8C-90A1-886D79472F6E}"/>
              </a:ext>
            </a:extLst>
          </p:cNvPr>
          <p:cNvCxnSpPr>
            <a:cxnSpLocks/>
          </p:cNvCxnSpPr>
          <p:nvPr/>
        </p:nvCxnSpPr>
        <p:spPr>
          <a:xfrm>
            <a:off x="5914935" y="2057546"/>
            <a:ext cx="0" cy="138807"/>
          </a:xfrm>
          <a:prstGeom prst="straightConnector1">
            <a:avLst/>
          </a:prstGeom>
          <a:ln>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97434"/>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9db067f-1f78-4cee-8447-14095723244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as" ma:contentTypeID="0x010100BB3A643FF73FBE4897D0385626F158F5" ma:contentTypeVersion="10" ma:contentTypeDescription="Kurkite naują dokumentą." ma:contentTypeScope="" ma:versionID="91ed939e9beb57b35faa03af7ff9fceb">
  <xsd:schema xmlns:xsd="http://www.w3.org/2001/XMLSchema" xmlns:xs="http://www.w3.org/2001/XMLSchema" xmlns:p="http://schemas.microsoft.com/office/2006/metadata/properties" xmlns:ns2="f9db067f-1f78-4cee-8447-140957232448" targetNamespace="http://schemas.microsoft.com/office/2006/metadata/properties" ma:root="true" ma:fieldsID="c413d616d64bf8f3fefe937d08ba063e" ns2:_="">
    <xsd:import namespace="f9db067f-1f78-4cee-8447-14095723244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b067f-1f78-4cee-8447-1409572324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Vaizdų žymės" ma:readOnly="false" ma:fieldId="{5cf76f15-5ced-4ddc-b409-7134ff3c332f}" ma:taxonomyMulti="true" ma:sspId="0f426393-af5c-463c-bd70-f1a20253660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6B66F-FF7D-4E7D-8F50-99383402EF8F}">
  <ds:schemaRefs>
    <ds:schemaRef ds:uri="http://schemas.microsoft.com/office/2006/metadata/properties"/>
    <ds:schemaRef ds:uri="http://schemas.microsoft.com/office/infopath/2007/PartnerControls"/>
    <ds:schemaRef ds:uri="a3574798-fa53-4716-9862-8b2554c25e89"/>
    <ds:schemaRef ds:uri="ecdc1533-bc7f-4acf-924b-c085b1254991"/>
    <ds:schemaRef ds:uri="f9db067f-1f78-4cee-8447-140957232448"/>
  </ds:schemaRefs>
</ds:datastoreItem>
</file>

<file path=customXml/itemProps2.xml><?xml version="1.0" encoding="utf-8"?>
<ds:datastoreItem xmlns:ds="http://schemas.openxmlformats.org/officeDocument/2006/customXml" ds:itemID="{20E09BD3-47D2-4E16-B6AE-D333539FEE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db067f-1f78-4cee-8447-140957232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40D3C2-4A99-412B-A287-5DAB677771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1207</TotalTime>
  <Words>3473</Words>
  <Application>Microsoft Office PowerPoint</Application>
  <PresentationFormat>Plačiaekranė</PresentationFormat>
  <Paragraphs>548</Paragraphs>
  <Slides>31</Slides>
  <Notes>6</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31</vt:i4>
      </vt:variant>
    </vt:vector>
  </HeadingPairs>
  <TitlesOfParts>
    <vt:vector size="36" baseType="lpstr">
      <vt:lpstr>Yu Gothic UI Semilight</vt:lpstr>
      <vt:lpstr>Microsoft YaHei UI Light</vt:lpstr>
      <vt:lpstr>Arial</vt:lpstr>
      <vt:lpstr>Calibri</vt:lpstr>
      <vt:lpstr>2_Office Theme</vt:lpstr>
      <vt:lpstr>VISUOMENĖS NUOMONĖS TYRIMAS DĖL VALSTYBINĖS TERITORIJŲ PLANAVIMO IR STATYBOS INSPEKCIJOS PRIE LR AM  ATASKAITA</vt:lpstr>
      <vt:lpstr>„PowerPoint“ pateiktis</vt:lpstr>
      <vt:lpstr>TYRIMO METODIKA</vt:lpstr>
      <vt:lpstr>„PowerPoint“ pateiktis</vt:lpstr>
      <vt:lpstr>SOCIALINĖS-DEMOGRAFINĖS CHARAKTERISTIKOS</vt:lpstr>
      <vt:lpstr>„PowerPoint“ pateiktis</vt:lpstr>
      <vt:lpstr>INSTITUCIJOS, Į KURIĄ REIKIA KREIPTIS DĖL STATYBĄ LEIDŽIANČIŲ DOKUMENTŲ IŠDAVIMO, ŽINOMUMAS (PROC.)</vt:lpstr>
      <vt:lpstr>INFORMACIJOS APIE PLANUOJAMAS STATYBAS DOMINANČIOJE TERITORIJOJE ŠALTINIAI (PROC.)</vt:lpstr>
      <vt:lpstr>INSTITUCIJOS KAM REIKTŲ PRANEŠTI APIE SAVAVALIŠKĄ STATYBĄ ŽINOMUMAS (PROC.)</vt:lpstr>
      <vt:lpstr>NUOSTATA DĖL INFORMAVIMO APIE PASTEBĖTĄ GALIMAI SAVAVALIŠKĄ STATYBĄ (PROC.)</vt:lpstr>
      <vt:lpstr>INFORMACIJOS APIE TERITORIJŲ PLANAVIMO IR STATYBOS PROCEDŪRAS PAKANKAMUMO VERTINIMAS (PROC.)</vt:lpstr>
      <vt:lpstr>TRŪKSTAMA INFORMACIJA APIE TERITORIJŲ PLANAVIMO IR STATYBŲ PROCEDŪRAS (PROC.)</vt:lpstr>
      <vt:lpstr>INSTITUCIJOS, KONSULTUOJANČIOS TEISINIO REGULIAVIMO TERITORIJŲ PLANAVIMO IR STATYBOS SRITYSE KLAUSIMAIS, ŽINOMUMAS (PROC.)</vt:lpstr>
      <vt:lpstr>VALSTYBINĖS TERITORIJŲ PLANAVIMO IR STATYBOS INSPEKCIJOS ŽINOMUMAS (PROC.)</vt:lpstr>
      <vt:lpstr>KREIPIMASIS Į STATYBOS INSPEKCIJĄ (PROC.)</vt:lpstr>
      <vt:lpstr>STATYBOS INSPEKCIJOS VEIKLOS VERTINIMAS (PROC.)</vt:lpstr>
      <vt:lpstr>VERTINIMO PRIEŽASTYS (PROC.)  palyginimai su ankstesniais metais</vt:lpstr>
      <vt:lpstr>VERTINIMO PRIEŽASTYS (PROC.)</vt:lpstr>
      <vt:lpstr>NUOMONĖ DĖL STATYBOS INSPEKCIJOS VEIKLOS PAGERĖJIMO (PROC.)</vt:lpstr>
      <vt:lpstr>KANALAI, KURIUOSE PAGEIDAUJAMA RASTI DAUGIAU INFORMACIJOS APIE TERITORIJŲ PLANAVIMO IR STATYBOS PROCESUS, STATYBOS INSPEKCIJOS VEIKLĄ (PROC.)</vt:lpstr>
      <vt:lpstr>STATYBOS INSPEKCIJOS TVARKOMŲ INFORMACINIŲ SISTEMŲ ŽINOMUMAS (PROC.)</vt:lpstr>
      <vt:lpstr>NUOMONĖ DĖL STATYBOS INSPEKCIJOS SKAIDRUMO (PROC.)</vt:lpstr>
      <vt:lpstr>NUOMONĖ DĖL APLINKOS FORMAVIMO ETAPŲ, KURIUOSE EGZISTUOJA DIDŽIAUSIA KORUPCIJA (PROC.)</vt:lpstr>
      <vt:lpstr>KYŠIO DAVIMAS STATYBOS INSPEKCIJOS DARBUOTOJUI (PROC.)</vt:lpstr>
      <vt:lpstr>STATYBOS INSPEKCIJOS SUKELIAMOS BIUROKRATINĖS NAŠTOS DYDŽIO VERTINIMAS (PROC.)</vt:lpstr>
      <vt:lpstr>PASIŪLYMAI DĖL GALIMYBIŲ PALENGVINTI INSPEKCIJOS SUKELIAMĄ BIUROKRATINĘ NAŠTĄ (PROC.)</vt:lpstr>
      <vt:lpstr>„PowerPoint“ pateiktis</vt:lpstr>
      <vt:lpstr>APIBENDRINIMAS</vt:lpstr>
      <vt:lpstr>APIBENDRINIMAS</vt:lpstr>
      <vt:lpstr>APIBENDRINIMAS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Remigijus</dc:creator>
  <cp:lastModifiedBy>Aidas Valys</cp:lastModifiedBy>
  <cp:revision>10</cp:revision>
  <cp:lastPrinted>2019-07-26T13:50:10Z</cp:lastPrinted>
  <dcterms:created xsi:type="dcterms:W3CDTF">2016-10-12T19:46:29Z</dcterms:created>
  <dcterms:modified xsi:type="dcterms:W3CDTF">2025-12-18T10:56:05Z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0x010100BB3A643FF73FBE4897D0385626F158F5</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